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</p:sldMasterIdLst>
  <p:notesMasterIdLst>
    <p:notesMasterId r:id="rId32"/>
  </p:notesMasterIdLst>
  <p:handoutMasterIdLst>
    <p:handoutMasterId r:id="rId33"/>
  </p:handoutMasterIdLst>
  <p:sldIdLst>
    <p:sldId id="654" r:id="rId3"/>
    <p:sldId id="801" r:id="rId4"/>
    <p:sldId id="777" r:id="rId5"/>
    <p:sldId id="797" r:id="rId6"/>
    <p:sldId id="798" r:id="rId7"/>
    <p:sldId id="799" r:id="rId8"/>
    <p:sldId id="800" r:id="rId9"/>
    <p:sldId id="802" r:id="rId10"/>
    <p:sldId id="803" r:id="rId11"/>
    <p:sldId id="804" r:id="rId12"/>
    <p:sldId id="805" r:id="rId13"/>
    <p:sldId id="806" r:id="rId14"/>
    <p:sldId id="807" r:id="rId15"/>
    <p:sldId id="808" r:id="rId16"/>
    <p:sldId id="809" r:id="rId17"/>
    <p:sldId id="763" r:id="rId18"/>
    <p:sldId id="764" r:id="rId19"/>
    <p:sldId id="765" r:id="rId20"/>
    <p:sldId id="766" r:id="rId21"/>
    <p:sldId id="783" r:id="rId22"/>
    <p:sldId id="784" r:id="rId23"/>
    <p:sldId id="785" r:id="rId24"/>
    <p:sldId id="786" r:id="rId25"/>
    <p:sldId id="787" r:id="rId26"/>
    <p:sldId id="788" r:id="rId27"/>
    <p:sldId id="789" r:id="rId28"/>
    <p:sldId id="790" r:id="rId29"/>
    <p:sldId id="791" r:id="rId30"/>
    <p:sldId id="792" r:id="rId3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00"/>
    <a:srgbClr val="99FF99"/>
    <a:srgbClr val="808080"/>
    <a:srgbClr val="33CC33"/>
    <a:srgbClr val="66FF66"/>
    <a:srgbClr val="FFFF00"/>
    <a:srgbClr val="33333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24" autoAdjust="0"/>
  </p:normalViewPr>
  <p:slideViewPr>
    <p:cSldViewPr>
      <p:cViewPr varScale="1">
        <p:scale>
          <a:sx n="70" d="100"/>
          <a:sy n="70" d="100"/>
        </p:scale>
        <p:origin x="1410" y="66"/>
      </p:cViewPr>
      <p:guideLst>
        <p:guide orient="horz" pos="754"/>
        <p:guide pos="5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6" Type="http://schemas.openxmlformats.org/officeDocument/2006/relationships/image" Target="../media/image10.emf"/><Relationship Id="rId5" Type="http://schemas.openxmlformats.org/officeDocument/2006/relationships/image" Target="../media/image9.w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13" Type="http://schemas.openxmlformats.org/officeDocument/2006/relationships/image" Target="../media/image119.emf"/><Relationship Id="rId18" Type="http://schemas.openxmlformats.org/officeDocument/2006/relationships/image" Target="../media/image124.emf"/><Relationship Id="rId3" Type="http://schemas.openxmlformats.org/officeDocument/2006/relationships/image" Target="../media/image109.emf"/><Relationship Id="rId21" Type="http://schemas.openxmlformats.org/officeDocument/2006/relationships/image" Target="../media/image127.emf"/><Relationship Id="rId7" Type="http://schemas.openxmlformats.org/officeDocument/2006/relationships/image" Target="../media/image113.emf"/><Relationship Id="rId12" Type="http://schemas.openxmlformats.org/officeDocument/2006/relationships/image" Target="../media/image118.emf"/><Relationship Id="rId17" Type="http://schemas.openxmlformats.org/officeDocument/2006/relationships/image" Target="../media/image123.emf"/><Relationship Id="rId2" Type="http://schemas.openxmlformats.org/officeDocument/2006/relationships/image" Target="../media/image108.emf"/><Relationship Id="rId16" Type="http://schemas.openxmlformats.org/officeDocument/2006/relationships/image" Target="../media/image122.emf"/><Relationship Id="rId20" Type="http://schemas.openxmlformats.org/officeDocument/2006/relationships/image" Target="../media/image126.emf"/><Relationship Id="rId1" Type="http://schemas.openxmlformats.org/officeDocument/2006/relationships/image" Target="../media/image107.emf"/><Relationship Id="rId6" Type="http://schemas.openxmlformats.org/officeDocument/2006/relationships/image" Target="../media/image112.emf"/><Relationship Id="rId11" Type="http://schemas.openxmlformats.org/officeDocument/2006/relationships/image" Target="../media/image117.emf"/><Relationship Id="rId5" Type="http://schemas.openxmlformats.org/officeDocument/2006/relationships/image" Target="../media/image111.emf"/><Relationship Id="rId15" Type="http://schemas.openxmlformats.org/officeDocument/2006/relationships/image" Target="../media/image121.emf"/><Relationship Id="rId10" Type="http://schemas.openxmlformats.org/officeDocument/2006/relationships/image" Target="../media/image116.emf"/><Relationship Id="rId19" Type="http://schemas.openxmlformats.org/officeDocument/2006/relationships/image" Target="../media/image125.emf"/><Relationship Id="rId4" Type="http://schemas.openxmlformats.org/officeDocument/2006/relationships/image" Target="../media/image110.emf"/><Relationship Id="rId9" Type="http://schemas.openxmlformats.org/officeDocument/2006/relationships/image" Target="../media/image115.emf"/><Relationship Id="rId14" Type="http://schemas.openxmlformats.org/officeDocument/2006/relationships/image" Target="../media/image120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image" Target="../media/image130.emf"/><Relationship Id="rId7" Type="http://schemas.openxmlformats.org/officeDocument/2006/relationships/image" Target="../media/image134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10" Type="http://schemas.openxmlformats.org/officeDocument/2006/relationships/image" Target="../media/image137.wmf"/><Relationship Id="rId4" Type="http://schemas.openxmlformats.org/officeDocument/2006/relationships/image" Target="../media/image131.emf"/><Relationship Id="rId9" Type="http://schemas.openxmlformats.org/officeDocument/2006/relationships/image" Target="../media/image136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150.emf"/><Relationship Id="rId18" Type="http://schemas.openxmlformats.org/officeDocument/2006/relationships/image" Target="../media/image155.emf"/><Relationship Id="rId26" Type="http://schemas.openxmlformats.org/officeDocument/2006/relationships/image" Target="../media/image163.emf"/><Relationship Id="rId3" Type="http://schemas.openxmlformats.org/officeDocument/2006/relationships/image" Target="../media/image140.emf"/><Relationship Id="rId21" Type="http://schemas.openxmlformats.org/officeDocument/2006/relationships/image" Target="../media/image158.emf"/><Relationship Id="rId7" Type="http://schemas.openxmlformats.org/officeDocument/2006/relationships/image" Target="../media/image144.emf"/><Relationship Id="rId12" Type="http://schemas.openxmlformats.org/officeDocument/2006/relationships/image" Target="../media/image149.emf"/><Relationship Id="rId17" Type="http://schemas.openxmlformats.org/officeDocument/2006/relationships/image" Target="../media/image154.emf"/><Relationship Id="rId25" Type="http://schemas.openxmlformats.org/officeDocument/2006/relationships/image" Target="../media/image162.emf"/><Relationship Id="rId2" Type="http://schemas.openxmlformats.org/officeDocument/2006/relationships/image" Target="../media/image139.emf"/><Relationship Id="rId16" Type="http://schemas.openxmlformats.org/officeDocument/2006/relationships/image" Target="../media/image153.emf"/><Relationship Id="rId20" Type="http://schemas.openxmlformats.org/officeDocument/2006/relationships/image" Target="../media/image157.emf"/><Relationship Id="rId1" Type="http://schemas.openxmlformats.org/officeDocument/2006/relationships/image" Target="../media/image138.emf"/><Relationship Id="rId6" Type="http://schemas.openxmlformats.org/officeDocument/2006/relationships/image" Target="../media/image143.emf"/><Relationship Id="rId11" Type="http://schemas.openxmlformats.org/officeDocument/2006/relationships/image" Target="../media/image148.emf"/><Relationship Id="rId24" Type="http://schemas.openxmlformats.org/officeDocument/2006/relationships/image" Target="../media/image161.emf"/><Relationship Id="rId5" Type="http://schemas.openxmlformats.org/officeDocument/2006/relationships/image" Target="../media/image142.emf"/><Relationship Id="rId15" Type="http://schemas.openxmlformats.org/officeDocument/2006/relationships/image" Target="../media/image152.emf"/><Relationship Id="rId23" Type="http://schemas.openxmlformats.org/officeDocument/2006/relationships/image" Target="../media/image160.emf"/><Relationship Id="rId10" Type="http://schemas.openxmlformats.org/officeDocument/2006/relationships/image" Target="../media/image147.emf"/><Relationship Id="rId19" Type="http://schemas.openxmlformats.org/officeDocument/2006/relationships/image" Target="../media/image156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Relationship Id="rId14" Type="http://schemas.openxmlformats.org/officeDocument/2006/relationships/image" Target="../media/image151.emf"/><Relationship Id="rId22" Type="http://schemas.openxmlformats.org/officeDocument/2006/relationships/image" Target="../media/image159.emf"/><Relationship Id="rId27" Type="http://schemas.openxmlformats.org/officeDocument/2006/relationships/image" Target="../media/image164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image" Target="../media/image167.emf"/><Relationship Id="rId7" Type="http://schemas.openxmlformats.org/officeDocument/2006/relationships/image" Target="../media/image171.emf"/><Relationship Id="rId2" Type="http://schemas.openxmlformats.org/officeDocument/2006/relationships/image" Target="../media/image166.emf"/><Relationship Id="rId1" Type="http://schemas.openxmlformats.org/officeDocument/2006/relationships/image" Target="../media/image165.emf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Relationship Id="rId5" Type="http://schemas.openxmlformats.org/officeDocument/2006/relationships/image" Target="../media/image189.emf"/><Relationship Id="rId4" Type="http://schemas.openxmlformats.org/officeDocument/2006/relationships/image" Target="../media/image188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87.emf"/><Relationship Id="rId2" Type="http://schemas.openxmlformats.org/officeDocument/2006/relationships/image" Target="../media/image191.emf"/><Relationship Id="rId1" Type="http://schemas.openxmlformats.org/officeDocument/2006/relationships/image" Target="../media/image190.emf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emf"/><Relationship Id="rId13" Type="http://schemas.openxmlformats.org/officeDocument/2006/relationships/image" Target="../media/image208.wmf"/><Relationship Id="rId3" Type="http://schemas.openxmlformats.org/officeDocument/2006/relationships/image" Target="../media/image198.emf"/><Relationship Id="rId7" Type="http://schemas.openxmlformats.org/officeDocument/2006/relationships/image" Target="../media/image202.emf"/><Relationship Id="rId12" Type="http://schemas.openxmlformats.org/officeDocument/2006/relationships/image" Target="../media/image207.wmf"/><Relationship Id="rId2" Type="http://schemas.openxmlformats.org/officeDocument/2006/relationships/image" Target="../media/image197.emf"/><Relationship Id="rId1" Type="http://schemas.openxmlformats.org/officeDocument/2006/relationships/image" Target="../media/image196.emf"/><Relationship Id="rId6" Type="http://schemas.openxmlformats.org/officeDocument/2006/relationships/image" Target="../media/image201.emf"/><Relationship Id="rId11" Type="http://schemas.openxmlformats.org/officeDocument/2006/relationships/image" Target="../media/image206.emf"/><Relationship Id="rId5" Type="http://schemas.openxmlformats.org/officeDocument/2006/relationships/image" Target="../media/image200.emf"/><Relationship Id="rId10" Type="http://schemas.openxmlformats.org/officeDocument/2006/relationships/image" Target="../media/image205.emf"/><Relationship Id="rId4" Type="http://schemas.openxmlformats.org/officeDocument/2006/relationships/image" Target="../media/image199.emf"/><Relationship Id="rId9" Type="http://schemas.openxmlformats.org/officeDocument/2006/relationships/image" Target="../media/image204.emf"/><Relationship Id="rId14" Type="http://schemas.openxmlformats.org/officeDocument/2006/relationships/image" Target="../media/image20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3" Type="http://schemas.openxmlformats.org/officeDocument/2006/relationships/image" Target="../media/image211.emf"/><Relationship Id="rId7" Type="http://schemas.openxmlformats.org/officeDocument/2006/relationships/image" Target="../media/image215.emf"/><Relationship Id="rId2" Type="http://schemas.openxmlformats.org/officeDocument/2006/relationships/image" Target="../media/image210.emf"/><Relationship Id="rId1" Type="http://schemas.openxmlformats.org/officeDocument/2006/relationships/image" Target="../media/image205.emf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2" Type="http://schemas.openxmlformats.org/officeDocument/2006/relationships/image" Target="../media/image15.emf"/><Relationship Id="rId16" Type="http://schemas.openxmlformats.org/officeDocument/2006/relationships/image" Target="../media/image29.w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5" Type="http://schemas.openxmlformats.org/officeDocument/2006/relationships/image" Target="../media/image2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3" Type="http://schemas.openxmlformats.org/officeDocument/2006/relationships/image" Target="../media/image218.emf"/><Relationship Id="rId7" Type="http://schemas.openxmlformats.org/officeDocument/2006/relationships/image" Target="../media/image222.emf"/><Relationship Id="rId12" Type="http://schemas.openxmlformats.org/officeDocument/2006/relationships/image" Target="../media/image226.wmf"/><Relationship Id="rId2" Type="http://schemas.openxmlformats.org/officeDocument/2006/relationships/image" Target="../media/image217.emf"/><Relationship Id="rId1" Type="http://schemas.openxmlformats.org/officeDocument/2006/relationships/image" Target="../media/image216.emf"/><Relationship Id="rId6" Type="http://schemas.openxmlformats.org/officeDocument/2006/relationships/image" Target="../media/image221.emf"/><Relationship Id="rId11" Type="http://schemas.openxmlformats.org/officeDocument/2006/relationships/image" Target="../media/image225.wmf"/><Relationship Id="rId5" Type="http://schemas.openxmlformats.org/officeDocument/2006/relationships/image" Target="../media/image220.emf"/><Relationship Id="rId10" Type="http://schemas.openxmlformats.org/officeDocument/2006/relationships/image" Target="../media/image224.emf"/><Relationship Id="rId4" Type="http://schemas.openxmlformats.org/officeDocument/2006/relationships/image" Target="../media/image219.emf"/><Relationship Id="rId9" Type="http://schemas.openxmlformats.org/officeDocument/2006/relationships/image" Target="../media/image213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emf"/><Relationship Id="rId13" Type="http://schemas.openxmlformats.org/officeDocument/2006/relationships/image" Target="../media/image239.emf"/><Relationship Id="rId18" Type="http://schemas.openxmlformats.org/officeDocument/2006/relationships/image" Target="../media/image244.emf"/><Relationship Id="rId3" Type="http://schemas.openxmlformats.org/officeDocument/2006/relationships/image" Target="../media/image229.emf"/><Relationship Id="rId7" Type="http://schemas.openxmlformats.org/officeDocument/2006/relationships/image" Target="../media/image233.emf"/><Relationship Id="rId12" Type="http://schemas.openxmlformats.org/officeDocument/2006/relationships/image" Target="../media/image238.emf"/><Relationship Id="rId17" Type="http://schemas.openxmlformats.org/officeDocument/2006/relationships/image" Target="../media/image243.emf"/><Relationship Id="rId2" Type="http://schemas.openxmlformats.org/officeDocument/2006/relationships/image" Target="../media/image228.emf"/><Relationship Id="rId16" Type="http://schemas.openxmlformats.org/officeDocument/2006/relationships/image" Target="../media/image242.emf"/><Relationship Id="rId1" Type="http://schemas.openxmlformats.org/officeDocument/2006/relationships/image" Target="../media/image227.emf"/><Relationship Id="rId6" Type="http://schemas.openxmlformats.org/officeDocument/2006/relationships/image" Target="../media/image232.emf"/><Relationship Id="rId11" Type="http://schemas.openxmlformats.org/officeDocument/2006/relationships/image" Target="../media/image237.emf"/><Relationship Id="rId5" Type="http://schemas.openxmlformats.org/officeDocument/2006/relationships/image" Target="../media/image231.emf"/><Relationship Id="rId15" Type="http://schemas.openxmlformats.org/officeDocument/2006/relationships/image" Target="../media/image241.emf"/><Relationship Id="rId10" Type="http://schemas.openxmlformats.org/officeDocument/2006/relationships/image" Target="../media/image236.emf"/><Relationship Id="rId4" Type="http://schemas.openxmlformats.org/officeDocument/2006/relationships/image" Target="../media/image230.emf"/><Relationship Id="rId9" Type="http://schemas.openxmlformats.org/officeDocument/2006/relationships/image" Target="../media/image235.emf"/><Relationship Id="rId14" Type="http://schemas.openxmlformats.org/officeDocument/2006/relationships/image" Target="../media/image24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7" Type="http://schemas.openxmlformats.org/officeDocument/2006/relationships/image" Target="../media/image250.wmf"/><Relationship Id="rId2" Type="http://schemas.openxmlformats.org/officeDocument/2006/relationships/image" Target="../media/image246.emf"/><Relationship Id="rId1" Type="http://schemas.openxmlformats.org/officeDocument/2006/relationships/image" Target="../media/image245.emf"/><Relationship Id="rId6" Type="http://schemas.openxmlformats.org/officeDocument/2006/relationships/image" Target="../media/image197.emf"/><Relationship Id="rId5" Type="http://schemas.openxmlformats.org/officeDocument/2006/relationships/image" Target="../media/image249.wmf"/><Relationship Id="rId4" Type="http://schemas.openxmlformats.org/officeDocument/2006/relationships/image" Target="../media/image248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13" Type="http://schemas.openxmlformats.org/officeDocument/2006/relationships/image" Target="../media/image122.emf"/><Relationship Id="rId3" Type="http://schemas.openxmlformats.org/officeDocument/2006/relationships/image" Target="../media/image253.emf"/><Relationship Id="rId7" Type="http://schemas.openxmlformats.org/officeDocument/2006/relationships/image" Target="../media/image229.emf"/><Relationship Id="rId12" Type="http://schemas.openxmlformats.org/officeDocument/2006/relationships/image" Target="../media/image121.emf"/><Relationship Id="rId2" Type="http://schemas.openxmlformats.org/officeDocument/2006/relationships/image" Target="../media/image252.emf"/><Relationship Id="rId16" Type="http://schemas.openxmlformats.org/officeDocument/2006/relationships/image" Target="../media/image257.wmf"/><Relationship Id="rId1" Type="http://schemas.openxmlformats.org/officeDocument/2006/relationships/image" Target="../media/image251.emf"/><Relationship Id="rId6" Type="http://schemas.openxmlformats.org/officeDocument/2006/relationships/image" Target="../media/image256.emf"/><Relationship Id="rId11" Type="http://schemas.openxmlformats.org/officeDocument/2006/relationships/image" Target="../media/image234.emf"/><Relationship Id="rId5" Type="http://schemas.openxmlformats.org/officeDocument/2006/relationships/image" Target="../media/image255.emf"/><Relationship Id="rId15" Type="http://schemas.openxmlformats.org/officeDocument/2006/relationships/image" Target="../media/image124.emf"/><Relationship Id="rId10" Type="http://schemas.openxmlformats.org/officeDocument/2006/relationships/image" Target="../media/image233.emf"/><Relationship Id="rId4" Type="http://schemas.openxmlformats.org/officeDocument/2006/relationships/image" Target="../media/image254.emf"/><Relationship Id="rId9" Type="http://schemas.openxmlformats.org/officeDocument/2006/relationships/image" Target="../media/image232.emf"/><Relationship Id="rId14" Type="http://schemas.openxmlformats.org/officeDocument/2006/relationships/image" Target="../media/image123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3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2.emf"/><Relationship Id="rId2" Type="http://schemas.openxmlformats.org/officeDocument/2006/relationships/image" Target="../media/image32.emf"/><Relationship Id="rId16" Type="http://schemas.openxmlformats.org/officeDocument/2006/relationships/image" Target="../media/image46.emf"/><Relationship Id="rId1" Type="http://schemas.openxmlformats.org/officeDocument/2006/relationships/image" Target="../media/image31.emf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5" Type="http://schemas.openxmlformats.org/officeDocument/2006/relationships/image" Target="../media/image4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Relationship Id="rId14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70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12" Type="http://schemas.openxmlformats.org/officeDocument/2006/relationships/image" Target="../media/image69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11" Type="http://schemas.openxmlformats.org/officeDocument/2006/relationships/image" Target="../media/image68.wmf"/><Relationship Id="rId5" Type="http://schemas.openxmlformats.org/officeDocument/2006/relationships/image" Target="../media/image62.wmf"/><Relationship Id="rId10" Type="http://schemas.openxmlformats.org/officeDocument/2006/relationships/image" Target="../media/image67.wmf"/><Relationship Id="rId4" Type="http://schemas.openxmlformats.org/officeDocument/2006/relationships/image" Target="../media/image61.wmf"/><Relationship Id="rId9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70.wmf"/><Relationship Id="rId3" Type="http://schemas.openxmlformats.org/officeDocument/2006/relationships/image" Target="../media/image61.wmf"/><Relationship Id="rId7" Type="http://schemas.openxmlformats.org/officeDocument/2006/relationships/image" Target="../media/image75.wmf"/><Relationship Id="rId12" Type="http://schemas.openxmlformats.org/officeDocument/2006/relationships/image" Target="../media/image79.wmf"/><Relationship Id="rId2" Type="http://schemas.openxmlformats.org/officeDocument/2006/relationships/image" Target="../media/image71.wmf"/><Relationship Id="rId1" Type="http://schemas.openxmlformats.org/officeDocument/2006/relationships/image" Target="../media/image67.wmf"/><Relationship Id="rId6" Type="http://schemas.openxmlformats.org/officeDocument/2006/relationships/image" Target="../media/image74.wmf"/><Relationship Id="rId11" Type="http://schemas.openxmlformats.org/officeDocument/2006/relationships/image" Target="../media/image59.wmf"/><Relationship Id="rId5" Type="http://schemas.openxmlformats.org/officeDocument/2006/relationships/image" Target="../media/image73.wmf"/><Relationship Id="rId10" Type="http://schemas.openxmlformats.org/officeDocument/2006/relationships/image" Target="../media/image78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2.wmf"/><Relationship Id="rId3" Type="http://schemas.openxmlformats.org/officeDocument/2006/relationships/image" Target="../media/image82.emf"/><Relationship Id="rId7" Type="http://schemas.openxmlformats.org/officeDocument/2006/relationships/image" Target="../media/image86.wmf"/><Relationship Id="rId12" Type="http://schemas.openxmlformats.org/officeDocument/2006/relationships/image" Target="../media/image91.wmf"/><Relationship Id="rId17" Type="http://schemas.openxmlformats.org/officeDocument/2006/relationships/image" Target="../media/image59.wmf"/><Relationship Id="rId2" Type="http://schemas.openxmlformats.org/officeDocument/2006/relationships/image" Target="../media/image81.emf"/><Relationship Id="rId16" Type="http://schemas.openxmlformats.org/officeDocument/2006/relationships/image" Target="../media/image95.wmf"/><Relationship Id="rId1" Type="http://schemas.openxmlformats.org/officeDocument/2006/relationships/image" Target="../media/image80.emf"/><Relationship Id="rId6" Type="http://schemas.openxmlformats.org/officeDocument/2006/relationships/image" Target="../media/image85.wmf"/><Relationship Id="rId11" Type="http://schemas.openxmlformats.org/officeDocument/2006/relationships/image" Target="../media/image90.wmf"/><Relationship Id="rId5" Type="http://schemas.openxmlformats.org/officeDocument/2006/relationships/image" Target="../media/image84.wmf"/><Relationship Id="rId15" Type="http://schemas.openxmlformats.org/officeDocument/2006/relationships/image" Target="../media/image94.wmf"/><Relationship Id="rId10" Type="http://schemas.openxmlformats.org/officeDocument/2006/relationships/image" Target="../media/image89.wmf"/><Relationship Id="rId4" Type="http://schemas.openxmlformats.org/officeDocument/2006/relationships/image" Target="../media/image83.emf"/><Relationship Id="rId9" Type="http://schemas.openxmlformats.org/officeDocument/2006/relationships/image" Target="../media/image88.wmf"/><Relationship Id="rId14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image" Target="../media/image105.wmf"/><Relationship Id="rId3" Type="http://schemas.openxmlformats.org/officeDocument/2006/relationships/image" Target="../media/image102.wmf"/><Relationship Id="rId7" Type="http://schemas.openxmlformats.org/officeDocument/2006/relationships/image" Target="../media/image91.wmf"/><Relationship Id="rId12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90.wmf"/><Relationship Id="rId11" Type="http://schemas.openxmlformats.org/officeDocument/2006/relationships/image" Target="../media/image103.wmf"/><Relationship Id="rId5" Type="http://schemas.openxmlformats.org/officeDocument/2006/relationships/image" Target="../media/image81.emf"/><Relationship Id="rId10" Type="http://schemas.openxmlformats.org/officeDocument/2006/relationships/image" Target="../media/image94.wmf"/><Relationship Id="rId4" Type="http://schemas.openxmlformats.org/officeDocument/2006/relationships/image" Target="../media/image80.emf"/><Relationship Id="rId9" Type="http://schemas.openxmlformats.org/officeDocument/2006/relationships/image" Target="../media/image9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DC32CDA-394D-4B51-A4FB-209E4DDEF2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359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65F2A39-8034-453E-BD1C-DE408300C1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86390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6551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861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70156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915891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18936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30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39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4002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95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38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60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33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14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41319"/>
      </p:ext>
    </p:extLst>
  </p:cSld>
  <p:clrMapOvr>
    <a:masterClrMapping/>
  </p:clrMapOvr>
  <p:transition spd="slow"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928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12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404813"/>
            <a:ext cx="2058988" cy="5721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04813"/>
            <a:ext cx="6029325" cy="57213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4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443020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42558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19870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31096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30925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2612612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652166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6862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7" name="AutoShape 3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AutoShape 4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AutoShape 5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Chenwei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Jiang, 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Xi’an </a:t>
            </a:r>
            <a:r>
              <a:rPr lang="en-US" altLang="zh-CN" sz="1400" b="1" i="1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 University, 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2022</a:t>
            </a:r>
            <a:endParaRPr lang="en-US" altLang="zh-CN" sz="1400" b="1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600" smtClean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1027" name="Picture 3" descr="xjtut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65088"/>
            <a:ext cx="1447800" cy="341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Line 4"/>
          <p:cNvSpPr/>
          <p:nvPr/>
        </p:nvSpPr>
        <p:spPr>
          <a:xfrm>
            <a:off x="0" y="6858000"/>
            <a:ext cx="9144000" cy="0"/>
          </a:xfrm>
          <a:prstGeom prst="line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6096000" y="90488"/>
            <a:ext cx="297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i="1" smtClean="0">
                <a:solidFill>
                  <a:srgbClr val="0000CC"/>
                </a:solidFill>
                <a:ea typeface="黑体" panose="02010609060101010101" pitchFamily="49" charset="-122"/>
              </a:rPr>
              <a:t>Xi’an Jiaotong University</a:t>
            </a:r>
          </a:p>
        </p:txBody>
      </p:sp>
      <p:sp>
        <p:nvSpPr>
          <p:cNvPr id="1032" name="Line 8"/>
          <p:cNvSpPr/>
          <p:nvPr/>
        </p:nvSpPr>
        <p:spPr>
          <a:xfrm>
            <a:off x="0" y="508000"/>
            <a:ext cx="9144000" cy="0"/>
          </a:xfrm>
          <a:prstGeom prst="line">
            <a:avLst/>
          </a:prstGeom>
          <a:ln w="12700" cap="sq" cmpd="sng">
            <a:solidFill>
              <a:srgbClr val="99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5" name="Line 11"/>
          <p:cNvSpPr/>
          <p:nvPr/>
        </p:nvSpPr>
        <p:spPr>
          <a:xfrm>
            <a:off x="0" y="508000"/>
            <a:ext cx="9144000" cy="0"/>
          </a:xfrm>
          <a:prstGeom prst="line">
            <a:avLst/>
          </a:prstGeom>
          <a:ln w="12700" cap="sq" cmpd="sng">
            <a:solidFill>
              <a:srgbClr val="99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8" name="Line 14"/>
          <p:cNvSpPr/>
          <p:nvPr userDrawn="1"/>
        </p:nvSpPr>
        <p:spPr>
          <a:xfrm>
            <a:off x="0" y="508000"/>
            <a:ext cx="9144000" cy="0"/>
          </a:xfrm>
          <a:prstGeom prst="line">
            <a:avLst/>
          </a:prstGeom>
          <a:ln w="12700" cap="sq" cmpd="sng">
            <a:solidFill>
              <a:srgbClr val="99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9" name="Rectangle 1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40" name="Rectangle 16"/>
          <p:cNvSpPr>
            <a:spLocks noGrp="1"/>
          </p:cNvSpPr>
          <p:nvPr>
            <p:ph type="title"/>
          </p:nvPr>
        </p:nvSpPr>
        <p:spPr>
          <a:xfrm>
            <a:off x="468313" y="404813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pic>
        <p:nvPicPr>
          <p:cNvPr id="1041" name="Picture 17" descr="jdxht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1600" y="7938"/>
            <a:ext cx="438150" cy="43815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1901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+mj-ea"/>
          <a:cs typeface="+mj-cs"/>
        </a:defRPr>
      </a:lvl1pPr>
      <a:lvl2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6pPr>
      <a:lvl7pPr marL="914400"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7pPr>
      <a:lvl8pPr marL="1371600"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8pPr>
      <a:lvl9pPr marL="1828800"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9pPr>
    </p:titleStyle>
    <p:bodyStyle>
      <a:lvl1pPr marL="189230" indent="-18923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defRPr sz="2800" b="1">
          <a:solidFill>
            <a:srgbClr val="0000FF"/>
          </a:solidFill>
          <a:latin typeface="+mn-lt"/>
          <a:ea typeface="+mn-ea"/>
          <a:cs typeface="+mn-cs"/>
        </a:defRPr>
      </a:lvl1pPr>
      <a:lvl2pPr marL="482600" indent="-10350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130000"/>
        <a:buFont typeface="Wingdings" panose="05000000000000000000" pitchFamily="2" charset="2"/>
        <a:buChar char="§"/>
        <a:defRPr sz="2400" b="1">
          <a:solidFill>
            <a:srgbClr val="333399"/>
          </a:solidFill>
          <a:latin typeface="+mn-lt"/>
          <a:ea typeface="仿宋_GB2312" pitchFamily="49" charset="-122"/>
        </a:defRPr>
      </a:lvl2pPr>
      <a:lvl3pPr marL="7651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150000"/>
        <a:buFont typeface="Wingdings" panose="05000000000000000000" pitchFamily="2" charset="2"/>
        <a:buChar char="•"/>
        <a:defRPr sz="2200" b="1">
          <a:solidFill>
            <a:srgbClr val="3333FF"/>
          </a:solidFill>
          <a:latin typeface="+mn-lt"/>
          <a:ea typeface="华文仿宋" panose="02010600040101010101" pitchFamily="2" charset="-122"/>
        </a:defRPr>
      </a:lvl3pPr>
      <a:lvl4pPr marL="1138555" indent="-952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b="1">
          <a:solidFill>
            <a:srgbClr val="000066"/>
          </a:solidFill>
          <a:latin typeface="+mn-lt"/>
          <a:ea typeface="楷体_GB2312" panose="02010609030101010101" pitchFamily="49" charset="-122"/>
        </a:defRPr>
      </a:lvl4pPr>
      <a:lvl5pPr marL="14351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pitchFamily="49" charset="-122"/>
        </a:defRPr>
      </a:lvl5pPr>
      <a:lvl6pPr marL="18923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pitchFamily="49" charset="-122"/>
        </a:defRPr>
      </a:lvl6pPr>
      <a:lvl7pPr marL="23495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pitchFamily="49" charset="-122"/>
        </a:defRPr>
      </a:lvl7pPr>
      <a:lvl8pPr marL="28067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pitchFamily="49" charset="-122"/>
        </a:defRPr>
      </a:lvl8pPr>
      <a:lvl9pPr marL="32639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48.bin"/><Relationship Id="rId18" Type="http://schemas.openxmlformats.org/officeDocument/2006/relationships/oleObject" Target="../embeddings/oleObject51.bin"/><Relationship Id="rId26" Type="http://schemas.openxmlformats.org/officeDocument/2006/relationships/oleObject" Target="../embeddings/oleObject55.bin"/><Relationship Id="rId3" Type="http://schemas.openxmlformats.org/officeDocument/2006/relationships/oleObject" Target="../embeddings/oleObject43.bin"/><Relationship Id="rId21" Type="http://schemas.openxmlformats.org/officeDocument/2006/relationships/image" Target="../media/image66.w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62.wmf"/><Relationship Id="rId17" Type="http://schemas.openxmlformats.org/officeDocument/2006/relationships/image" Target="../media/image64.wmf"/><Relationship Id="rId25" Type="http://schemas.openxmlformats.org/officeDocument/2006/relationships/image" Target="../media/image68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50.bin"/><Relationship Id="rId20" Type="http://schemas.openxmlformats.org/officeDocument/2006/relationships/oleObject" Target="../embeddings/oleObject52.bin"/><Relationship Id="rId29" Type="http://schemas.openxmlformats.org/officeDocument/2006/relationships/image" Target="../media/image70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47.bin"/><Relationship Id="rId24" Type="http://schemas.openxmlformats.org/officeDocument/2006/relationships/oleObject" Target="../embeddings/oleObject54.bin"/><Relationship Id="rId5" Type="http://schemas.openxmlformats.org/officeDocument/2006/relationships/oleObject" Target="../embeddings/oleObject44.bin"/><Relationship Id="rId15" Type="http://schemas.openxmlformats.org/officeDocument/2006/relationships/image" Target="../media/image63.wmf"/><Relationship Id="rId23" Type="http://schemas.openxmlformats.org/officeDocument/2006/relationships/image" Target="../media/image67.wmf"/><Relationship Id="rId28" Type="http://schemas.openxmlformats.org/officeDocument/2006/relationships/oleObject" Target="../embeddings/oleObject56.bin"/><Relationship Id="rId10" Type="http://schemas.openxmlformats.org/officeDocument/2006/relationships/image" Target="../media/image61.wmf"/><Relationship Id="rId19" Type="http://schemas.openxmlformats.org/officeDocument/2006/relationships/image" Target="../media/image65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6.bin"/><Relationship Id="rId14" Type="http://schemas.openxmlformats.org/officeDocument/2006/relationships/oleObject" Target="../embeddings/oleObject49.bin"/><Relationship Id="rId22" Type="http://schemas.openxmlformats.org/officeDocument/2006/relationships/oleObject" Target="../embeddings/oleObject53.bin"/><Relationship Id="rId27" Type="http://schemas.openxmlformats.org/officeDocument/2006/relationships/image" Target="../media/image6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76.wmf"/><Relationship Id="rId26" Type="http://schemas.openxmlformats.org/officeDocument/2006/relationships/image" Target="../media/image79.wmf"/><Relationship Id="rId3" Type="http://schemas.openxmlformats.org/officeDocument/2006/relationships/oleObject" Target="../embeddings/oleObject57.bin"/><Relationship Id="rId21" Type="http://schemas.openxmlformats.org/officeDocument/2006/relationships/oleObject" Target="../embeddings/oleObject66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64.bin"/><Relationship Id="rId25" Type="http://schemas.openxmlformats.org/officeDocument/2006/relationships/oleObject" Target="../embeddings/oleObject68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75.wmf"/><Relationship Id="rId20" Type="http://schemas.openxmlformats.org/officeDocument/2006/relationships/image" Target="../media/image77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1.bin"/><Relationship Id="rId24" Type="http://schemas.openxmlformats.org/officeDocument/2006/relationships/image" Target="../media/image59.wmf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23" Type="http://schemas.openxmlformats.org/officeDocument/2006/relationships/oleObject" Target="../embeddings/oleObject67.bin"/><Relationship Id="rId28" Type="http://schemas.openxmlformats.org/officeDocument/2006/relationships/image" Target="../media/image70.wmf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65.bin"/><Relationship Id="rId4" Type="http://schemas.openxmlformats.org/officeDocument/2006/relationships/image" Target="../media/image67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74.wmf"/><Relationship Id="rId22" Type="http://schemas.openxmlformats.org/officeDocument/2006/relationships/image" Target="../media/image78.wmf"/><Relationship Id="rId27" Type="http://schemas.openxmlformats.org/officeDocument/2006/relationships/oleObject" Target="../embeddings/oleObject69.bin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5.bin"/><Relationship Id="rId18" Type="http://schemas.openxmlformats.org/officeDocument/2006/relationships/image" Target="../media/image87.wmf"/><Relationship Id="rId26" Type="http://schemas.openxmlformats.org/officeDocument/2006/relationships/image" Target="../media/image91.wmf"/><Relationship Id="rId39" Type="http://schemas.openxmlformats.org/officeDocument/2006/relationships/image" Target="../media/image59.wmf"/><Relationship Id="rId21" Type="http://schemas.openxmlformats.org/officeDocument/2006/relationships/oleObject" Target="../embeddings/oleObject79.bin"/><Relationship Id="rId34" Type="http://schemas.openxmlformats.org/officeDocument/2006/relationships/oleObject" Target="../embeddings/oleObject86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33" Type="http://schemas.openxmlformats.org/officeDocument/2006/relationships/oleObject" Target="../embeddings/oleObject85.bin"/><Relationship Id="rId38" Type="http://schemas.openxmlformats.org/officeDocument/2006/relationships/oleObject" Target="../embeddings/oleObject89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86.wmf"/><Relationship Id="rId20" Type="http://schemas.openxmlformats.org/officeDocument/2006/relationships/image" Target="../media/image88.wmf"/><Relationship Id="rId29" Type="http://schemas.openxmlformats.org/officeDocument/2006/relationships/oleObject" Target="../embeddings/oleObject83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81.emf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90.wmf"/><Relationship Id="rId32" Type="http://schemas.openxmlformats.org/officeDocument/2006/relationships/image" Target="../media/image94.wmf"/><Relationship Id="rId37" Type="http://schemas.openxmlformats.org/officeDocument/2006/relationships/image" Target="../media/image95.wmf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image" Target="../media/image92.wmf"/><Relationship Id="rId36" Type="http://schemas.openxmlformats.org/officeDocument/2006/relationships/oleObject" Target="../embeddings/oleObject88.bin"/><Relationship Id="rId10" Type="http://schemas.openxmlformats.org/officeDocument/2006/relationships/image" Target="../media/image83.emf"/><Relationship Id="rId19" Type="http://schemas.openxmlformats.org/officeDocument/2006/relationships/oleObject" Target="../embeddings/oleObject78.bin"/><Relationship Id="rId31" Type="http://schemas.openxmlformats.org/officeDocument/2006/relationships/oleObject" Target="../embeddings/oleObject84.bin"/><Relationship Id="rId4" Type="http://schemas.openxmlformats.org/officeDocument/2006/relationships/image" Target="../media/image80.e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85.wmf"/><Relationship Id="rId22" Type="http://schemas.openxmlformats.org/officeDocument/2006/relationships/image" Target="../media/image89.wmf"/><Relationship Id="rId27" Type="http://schemas.openxmlformats.org/officeDocument/2006/relationships/oleObject" Target="../embeddings/oleObject82.bin"/><Relationship Id="rId30" Type="http://schemas.openxmlformats.org/officeDocument/2006/relationships/image" Target="../media/image93.wmf"/><Relationship Id="rId35" Type="http://schemas.openxmlformats.org/officeDocument/2006/relationships/oleObject" Target="../embeddings/oleObject87.bin"/><Relationship Id="rId8" Type="http://schemas.openxmlformats.org/officeDocument/2006/relationships/image" Target="../media/image82.emf"/><Relationship Id="rId3" Type="http://schemas.openxmlformats.org/officeDocument/2006/relationships/oleObject" Target="../embeddings/oleObject7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8.png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7.bin"/><Relationship Id="rId18" Type="http://schemas.openxmlformats.org/officeDocument/2006/relationships/image" Target="../media/image92.wmf"/><Relationship Id="rId26" Type="http://schemas.openxmlformats.org/officeDocument/2006/relationships/oleObject" Target="../embeddings/oleObject105.bin"/><Relationship Id="rId3" Type="http://schemas.openxmlformats.org/officeDocument/2006/relationships/oleObject" Target="../embeddings/oleObject92.bin"/><Relationship Id="rId21" Type="http://schemas.openxmlformats.org/officeDocument/2006/relationships/oleObject" Target="../embeddings/oleObject101.bin"/><Relationship Id="rId34" Type="http://schemas.openxmlformats.org/officeDocument/2006/relationships/oleObject" Target="../embeddings/oleObject111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81.emf"/><Relationship Id="rId17" Type="http://schemas.openxmlformats.org/officeDocument/2006/relationships/oleObject" Target="../embeddings/oleObject99.bin"/><Relationship Id="rId25" Type="http://schemas.openxmlformats.org/officeDocument/2006/relationships/oleObject" Target="../embeddings/oleObject104.bin"/><Relationship Id="rId33" Type="http://schemas.openxmlformats.org/officeDocument/2006/relationships/image" Target="../media/image104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91.wmf"/><Relationship Id="rId20" Type="http://schemas.openxmlformats.org/officeDocument/2006/relationships/image" Target="../media/image93.wmf"/><Relationship Id="rId29" Type="http://schemas.openxmlformats.org/officeDocument/2006/relationships/oleObject" Target="../embeddings/oleObject108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96.bin"/><Relationship Id="rId24" Type="http://schemas.openxmlformats.org/officeDocument/2006/relationships/oleObject" Target="../embeddings/oleObject103.bin"/><Relationship Id="rId32" Type="http://schemas.openxmlformats.org/officeDocument/2006/relationships/oleObject" Target="../embeddings/oleObject110.bin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23" Type="http://schemas.openxmlformats.org/officeDocument/2006/relationships/oleObject" Target="../embeddings/oleObject102.bin"/><Relationship Id="rId28" Type="http://schemas.openxmlformats.org/officeDocument/2006/relationships/oleObject" Target="../embeddings/oleObject107.bin"/><Relationship Id="rId36" Type="http://schemas.openxmlformats.org/officeDocument/2006/relationships/image" Target="../media/image106.png"/><Relationship Id="rId10" Type="http://schemas.openxmlformats.org/officeDocument/2006/relationships/image" Target="../media/image80.emf"/><Relationship Id="rId19" Type="http://schemas.openxmlformats.org/officeDocument/2006/relationships/oleObject" Target="../embeddings/oleObject100.bin"/><Relationship Id="rId31" Type="http://schemas.openxmlformats.org/officeDocument/2006/relationships/image" Target="../media/image103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90.wmf"/><Relationship Id="rId22" Type="http://schemas.openxmlformats.org/officeDocument/2006/relationships/image" Target="../media/image94.wmf"/><Relationship Id="rId27" Type="http://schemas.openxmlformats.org/officeDocument/2006/relationships/oleObject" Target="../embeddings/oleObject106.bin"/><Relationship Id="rId30" Type="http://schemas.openxmlformats.org/officeDocument/2006/relationships/oleObject" Target="../embeddings/oleObject109.bin"/><Relationship Id="rId35" Type="http://schemas.openxmlformats.org/officeDocument/2006/relationships/image" Target="../media/image105.wmf"/><Relationship Id="rId8" Type="http://schemas.openxmlformats.org/officeDocument/2006/relationships/image" Target="../media/image102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7.bin"/><Relationship Id="rId18" Type="http://schemas.openxmlformats.org/officeDocument/2006/relationships/image" Target="../media/image114.emf"/><Relationship Id="rId26" Type="http://schemas.openxmlformats.org/officeDocument/2006/relationships/image" Target="../media/image118.emf"/><Relationship Id="rId39" Type="http://schemas.openxmlformats.org/officeDocument/2006/relationships/oleObject" Target="../embeddings/oleObject130.bin"/><Relationship Id="rId21" Type="http://schemas.openxmlformats.org/officeDocument/2006/relationships/oleObject" Target="../embeddings/oleObject121.bin"/><Relationship Id="rId34" Type="http://schemas.openxmlformats.org/officeDocument/2006/relationships/image" Target="../media/image122.emf"/><Relationship Id="rId42" Type="http://schemas.openxmlformats.org/officeDocument/2006/relationships/image" Target="../media/image126.emf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3.emf"/><Relationship Id="rId20" Type="http://schemas.openxmlformats.org/officeDocument/2006/relationships/image" Target="../media/image115.emf"/><Relationship Id="rId29" Type="http://schemas.openxmlformats.org/officeDocument/2006/relationships/oleObject" Target="../embeddings/oleObject125.bin"/><Relationship Id="rId41" Type="http://schemas.openxmlformats.org/officeDocument/2006/relationships/oleObject" Target="../embeddings/oleObject131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8.emf"/><Relationship Id="rId11" Type="http://schemas.openxmlformats.org/officeDocument/2006/relationships/oleObject" Target="../embeddings/oleObject116.bin"/><Relationship Id="rId24" Type="http://schemas.openxmlformats.org/officeDocument/2006/relationships/image" Target="../media/image117.emf"/><Relationship Id="rId32" Type="http://schemas.openxmlformats.org/officeDocument/2006/relationships/image" Target="../media/image121.emf"/><Relationship Id="rId37" Type="http://schemas.openxmlformats.org/officeDocument/2006/relationships/oleObject" Target="../embeddings/oleObject129.bin"/><Relationship Id="rId40" Type="http://schemas.openxmlformats.org/officeDocument/2006/relationships/image" Target="../media/image125.emf"/><Relationship Id="rId5" Type="http://schemas.openxmlformats.org/officeDocument/2006/relationships/oleObject" Target="../embeddings/oleObject113.bin"/><Relationship Id="rId15" Type="http://schemas.openxmlformats.org/officeDocument/2006/relationships/oleObject" Target="../embeddings/oleObject118.bin"/><Relationship Id="rId23" Type="http://schemas.openxmlformats.org/officeDocument/2006/relationships/oleObject" Target="../embeddings/oleObject122.bin"/><Relationship Id="rId28" Type="http://schemas.openxmlformats.org/officeDocument/2006/relationships/image" Target="../media/image119.emf"/><Relationship Id="rId36" Type="http://schemas.openxmlformats.org/officeDocument/2006/relationships/image" Target="../media/image123.emf"/><Relationship Id="rId10" Type="http://schemas.openxmlformats.org/officeDocument/2006/relationships/image" Target="../media/image110.emf"/><Relationship Id="rId19" Type="http://schemas.openxmlformats.org/officeDocument/2006/relationships/oleObject" Target="../embeddings/oleObject120.bin"/><Relationship Id="rId31" Type="http://schemas.openxmlformats.org/officeDocument/2006/relationships/oleObject" Target="../embeddings/oleObject126.bin"/><Relationship Id="rId44" Type="http://schemas.openxmlformats.org/officeDocument/2006/relationships/image" Target="../media/image127.emf"/><Relationship Id="rId4" Type="http://schemas.openxmlformats.org/officeDocument/2006/relationships/image" Target="../media/image107.e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112.emf"/><Relationship Id="rId22" Type="http://schemas.openxmlformats.org/officeDocument/2006/relationships/image" Target="../media/image116.emf"/><Relationship Id="rId27" Type="http://schemas.openxmlformats.org/officeDocument/2006/relationships/oleObject" Target="../embeddings/oleObject124.bin"/><Relationship Id="rId30" Type="http://schemas.openxmlformats.org/officeDocument/2006/relationships/image" Target="../media/image120.emf"/><Relationship Id="rId35" Type="http://schemas.openxmlformats.org/officeDocument/2006/relationships/oleObject" Target="../embeddings/oleObject128.bin"/><Relationship Id="rId43" Type="http://schemas.openxmlformats.org/officeDocument/2006/relationships/oleObject" Target="../embeddings/oleObject132.bin"/><Relationship Id="rId8" Type="http://schemas.openxmlformats.org/officeDocument/2006/relationships/image" Target="../media/image109.emf"/><Relationship Id="rId3" Type="http://schemas.openxmlformats.org/officeDocument/2006/relationships/oleObject" Target="../embeddings/oleObject112.bin"/><Relationship Id="rId12" Type="http://schemas.openxmlformats.org/officeDocument/2006/relationships/image" Target="../media/image111.emf"/><Relationship Id="rId17" Type="http://schemas.openxmlformats.org/officeDocument/2006/relationships/oleObject" Target="../embeddings/oleObject119.bin"/><Relationship Id="rId25" Type="http://schemas.openxmlformats.org/officeDocument/2006/relationships/oleObject" Target="../embeddings/oleObject123.bin"/><Relationship Id="rId33" Type="http://schemas.openxmlformats.org/officeDocument/2006/relationships/oleObject" Target="../embeddings/oleObject127.bin"/><Relationship Id="rId38" Type="http://schemas.openxmlformats.org/officeDocument/2006/relationships/image" Target="../media/image12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13" Type="http://schemas.openxmlformats.org/officeDocument/2006/relationships/oleObject" Target="../embeddings/oleObject138.bin"/><Relationship Id="rId18" Type="http://schemas.openxmlformats.org/officeDocument/2006/relationships/image" Target="../media/image135.emf"/><Relationship Id="rId3" Type="http://schemas.openxmlformats.org/officeDocument/2006/relationships/oleObject" Target="../embeddings/oleObject133.bin"/><Relationship Id="rId21" Type="http://schemas.openxmlformats.org/officeDocument/2006/relationships/oleObject" Target="../embeddings/oleObject142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32.emf"/><Relationship Id="rId17" Type="http://schemas.openxmlformats.org/officeDocument/2006/relationships/oleObject" Target="../embeddings/oleObject14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4.emf"/><Relationship Id="rId20" Type="http://schemas.openxmlformats.org/officeDocument/2006/relationships/image" Target="../media/image136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9.e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10" Type="http://schemas.openxmlformats.org/officeDocument/2006/relationships/image" Target="../media/image131.emf"/><Relationship Id="rId19" Type="http://schemas.openxmlformats.org/officeDocument/2006/relationships/oleObject" Target="../embeddings/oleObject141.bin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33.emf"/><Relationship Id="rId22" Type="http://schemas.openxmlformats.org/officeDocument/2006/relationships/image" Target="../media/image137.w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8.bin"/><Relationship Id="rId18" Type="http://schemas.openxmlformats.org/officeDocument/2006/relationships/image" Target="../media/image145.emf"/><Relationship Id="rId26" Type="http://schemas.openxmlformats.org/officeDocument/2006/relationships/image" Target="../media/image149.emf"/><Relationship Id="rId39" Type="http://schemas.openxmlformats.org/officeDocument/2006/relationships/oleObject" Target="../embeddings/oleObject161.bin"/><Relationship Id="rId21" Type="http://schemas.openxmlformats.org/officeDocument/2006/relationships/oleObject" Target="../embeddings/oleObject152.bin"/><Relationship Id="rId34" Type="http://schemas.openxmlformats.org/officeDocument/2006/relationships/image" Target="../media/image153.emf"/><Relationship Id="rId42" Type="http://schemas.openxmlformats.org/officeDocument/2006/relationships/image" Target="../media/image157.emf"/><Relationship Id="rId47" Type="http://schemas.openxmlformats.org/officeDocument/2006/relationships/oleObject" Target="../embeddings/oleObject165.bin"/><Relationship Id="rId50" Type="http://schemas.openxmlformats.org/officeDocument/2006/relationships/image" Target="../media/image161.emf"/><Relationship Id="rId55" Type="http://schemas.openxmlformats.org/officeDocument/2006/relationships/oleObject" Target="../embeddings/oleObject169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4.emf"/><Relationship Id="rId29" Type="http://schemas.openxmlformats.org/officeDocument/2006/relationships/oleObject" Target="../embeddings/oleObject156.bin"/><Relationship Id="rId11" Type="http://schemas.openxmlformats.org/officeDocument/2006/relationships/oleObject" Target="../embeddings/oleObject147.bin"/><Relationship Id="rId24" Type="http://schemas.openxmlformats.org/officeDocument/2006/relationships/image" Target="../media/image148.emf"/><Relationship Id="rId32" Type="http://schemas.openxmlformats.org/officeDocument/2006/relationships/image" Target="../media/image152.emf"/><Relationship Id="rId37" Type="http://schemas.openxmlformats.org/officeDocument/2006/relationships/oleObject" Target="../embeddings/oleObject160.bin"/><Relationship Id="rId40" Type="http://schemas.openxmlformats.org/officeDocument/2006/relationships/image" Target="../media/image156.emf"/><Relationship Id="rId45" Type="http://schemas.openxmlformats.org/officeDocument/2006/relationships/oleObject" Target="../embeddings/oleObject164.bin"/><Relationship Id="rId53" Type="http://schemas.openxmlformats.org/officeDocument/2006/relationships/oleObject" Target="../embeddings/oleObject168.bin"/><Relationship Id="rId5" Type="http://schemas.openxmlformats.org/officeDocument/2006/relationships/oleObject" Target="../embeddings/oleObject144.bin"/><Relationship Id="rId19" Type="http://schemas.openxmlformats.org/officeDocument/2006/relationships/oleObject" Target="../embeddings/oleObject151.bin"/><Relationship Id="rId4" Type="http://schemas.openxmlformats.org/officeDocument/2006/relationships/image" Target="../media/image138.emf"/><Relationship Id="rId9" Type="http://schemas.openxmlformats.org/officeDocument/2006/relationships/oleObject" Target="../embeddings/oleObject146.bin"/><Relationship Id="rId14" Type="http://schemas.openxmlformats.org/officeDocument/2006/relationships/image" Target="../media/image143.emf"/><Relationship Id="rId22" Type="http://schemas.openxmlformats.org/officeDocument/2006/relationships/image" Target="../media/image147.emf"/><Relationship Id="rId27" Type="http://schemas.openxmlformats.org/officeDocument/2006/relationships/oleObject" Target="../embeddings/oleObject155.bin"/><Relationship Id="rId30" Type="http://schemas.openxmlformats.org/officeDocument/2006/relationships/image" Target="../media/image151.emf"/><Relationship Id="rId35" Type="http://schemas.openxmlformats.org/officeDocument/2006/relationships/oleObject" Target="../embeddings/oleObject159.bin"/><Relationship Id="rId43" Type="http://schemas.openxmlformats.org/officeDocument/2006/relationships/oleObject" Target="../embeddings/oleObject163.bin"/><Relationship Id="rId48" Type="http://schemas.openxmlformats.org/officeDocument/2006/relationships/image" Target="../media/image160.emf"/><Relationship Id="rId56" Type="http://schemas.openxmlformats.org/officeDocument/2006/relationships/oleObject" Target="../embeddings/oleObject170.bin"/><Relationship Id="rId8" Type="http://schemas.openxmlformats.org/officeDocument/2006/relationships/image" Target="../media/image140.emf"/><Relationship Id="rId51" Type="http://schemas.openxmlformats.org/officeDocument/2006/relationships/oleObject" Target="../embeddings/oleObject167.bin"/><Relationship Id="rId3" Type="http://schemas.openxmlformats.org/officeDocument/2006/relationships/oleObject" Target="../embeddings/oleObject143.bin"/><Relationship Id="rId12" Type="http://schemas.openxmlformats.org/officeDocument/2006/relationships/image" Target="../media/image142.emf"/><Relationship Id="rId17" Type="http://schemas.openxmlformats.org/officeDocument/2006/relationships/oleObject" Target="../embeddings/oleObject150.bin"/><Relationship Id="rId25" Type="http://schemas.openxmlformats.org/officeDocument/2006/relationships/oleObject" Target="../embeddings/oleObject154.bin"/><Relationship Id="rId33" Type="http://schemas.openxmlformats.org/officeDocument/2006/relationships/oleObject" Target="../embeddings/oleObject158.bin"/><Relationship Id="rId38" Type="http://schemas.openxmlformats.org/officeDocument/2006/relationships/image" Target="../media/image155.emf"/><Relationship Id="rId46" Type="http://schemas.openxmlformats.org/officeDocument/2006/relationships/image" Target="../media/image159.emf"/><Relationship Id="rId20" Type="http://schemas.openxmlformats.org/officeDocument/2006/relationships/image" Target="../media/image146.emf"/><Relationship Id="rId41" Type="http://schemas.openxmlformats.org/officeDocument/2006/relationships/oleObject" Target="../embeddings/oleObject162.bin"/><Relationship Id="rId54" Type="http://schemas.openxmlformats.org/officeDocument/2006/relationships/image" Target="../media/image163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9.emf"/><Relationship Id="rId15" Type="http://schemas.openxmlformats.org/officeDocument/2006/relationships/oleObject" Target="../embeddings/oleObject149.bin"/><Relationship Id="rId23" Type="http://schemas.openxmlformats.org/officeDocument/2006/relationships/oleObject" Target="../embeddings/oleObject153.bin"/><Relationship Id="rId28" Type="http://schemas.openxmlformats.org/officeDocument/2006/relationships/image" Target="../media/image150.emf"/><Relationship Id="rId36" Type="http://schemas.openxmlformats.org/officeDocument/2006/relationships/image" Target="../media/image154.emf"/><Relationship Id="rId49" Type="http://schemas.openxmlformats.org/officeDocument/2006/relationships/oleObject" Target="../embeddings/oleObject166.bin"/><Relationship Id="rId57" Type="http://schemas.openxmlformats.org/officeDocument/2006/relationships/image" Target="../media/image164.wmf"/><Relationship Id="rId10" Type="http://schemas.openxmlformats.org/officeDocument/2006/relationships/image" Target="../media/image141.emf"/><Relationship Id="rId31" Type="http://schemas.openxmlformats.org/officeDocument/2006/relationships/oleObject" Target="../embeddings/oleObject157.bin"/><Relationship Id="rId44" Type="http://schemas.openxmlformats.org/officeDocument/2006/relationships/image" Target="../media/image158.emf"/><Relationship Id="rId52" Type="http://schemas.openxmlformats.org/officeDocument/2006/relationships/image" Target="../media/image16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13" Type="http://schemas.openxmlformats.org/officeDocument/2006/relationships/oleObject" Target="../embeddings/oleObject176.bin"/><Relationship Id="rId18" Type="http://schemas.openxmlformats.org/officeDocument/2006/relationships/image" Target="../media/image172.emf"/><Relationship Id="rId3" Type="http://schemas.openxmlformats.org/officeDocument/2006/relationships/oleObject" Target="../embeddings/oleObject171.bin"/><Relationship Id="rId7" Type="http://schemas.openxmlformats.org/officeDocument/2006/relationships/oleObject" Target="../embeddings/oleObject173.bin"/><Relationship Id="rId12" Type="http://schemas.openxmlformats.org/officeDocument/2006/relationships/image" Target="../media/image169.emf"/><Relationship Id="rId17" Type="http://schemas.openxmlformats.org/officeDocument/2006/relationships/oleObject" Target="../embeddings/oleObject1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1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6.emf"/><Relationship Id="rId11" Type="http://schemas.openxmlformats.org/officeDocument/2006/relationships/oleObject" Target="../embeddings/oleObject175.bin"/><Relationship Id="rId5" Type="http://schemas.openxmlformats.org/officeDocument/2006/relationships/oleObject" Target="../embeddings/oleObject172.bin"/><Relationship Id="rId15" Type="http://schemas.openxmlformats.org/officeDocument/2006/relationships/oleObject" Target="../embeddings/oleObject177.bin"/><Relationship Id="rId10" Type="http://schemas.openxmlformats.org/officeDocument/2006/relationships/image" Target="../media/image168.emf"/><Relationship Id="rId4" Type="http://schemas.openxmlformats.org/officeDocument/2006/relationships/image" Target="../media/image165.emf"/><Relationship Id="rId9" Type="http://schemas.openxmlformats.org/officeDocument/2006/relationships/oleObject" Target="../embeddings/oleObject174.bin"/><Relationship Id="rId14" Type="http://schemas.openxmlformats.org/officeDocument/2006/relationships/image" Target="../media/image17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73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13" Type="http://schemas.openxmlformats.org/officeDocument/2006/relationships/oleObject" Target="../embeddings/oleObject185.bin"/><Relationship Id="rId18" Type="http://schemas.openxmlformats.org/officeDocument/2006/relationships/oleObject" Target="../embeddings/oleObject187.bin"/><Relationship Id="rId3" Type="http://schemas.openxmlformats.org/officeDocument/2006/relationships/oleObject" Target="../embeddings/oleObject180.bin"/><Relationship Id="rId21" Type="http://schemas.openxmlformats.org/officeDocument/2006/relationships/image" Target="../media/image182.emf"/><Relationship Id="rId7" Type="http://schemas.openxmlformats.org/officeDocument/2006/relationships/oleObject" Target="../embeddings/oleObject182.bin"/><Relationship Id="rId12" Type="http://schemas.openxmlformats.org/officeDocument/2006/relationships/image" Target="../media/image178.emf"/><Relationship Id="rId17" Type="http://schemas.openxmlformats.org/officeDocument/2006/relationships/image" Target="../media/image18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6.bin"/><Relationship Id="rId20" Type="http://schemas.openxmlformats.org/officeDocument/2006/relationships/oleObject" Target="../embeddings/oleObject188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75.emf"/><Relationship Id="rId11" Type="http://schemas.openxmlformats.org/officeDocument/2006/relationships/oleObject" Target="../embeddings/oleObject184.bin"/><Relationship Id="rId5" Type="http://schemas.openxmlformats.org/officeDocument/2006/relationships/oleObject" Target="../embeddings/oleObject181.bin"/><Relationship Id="rId15" Type="http://schemas.openxmlformats.org/officeDocument/2006/relationships/image" Target="../media/image183.emf"/><Relationship Id="rId10" Type="http://schemas.openxmlformats.org/officeDocument/2006/relationships/image" Target="../media/image177.emf"/><Relationship Id="rId19" Type="http://schemas.openxmlformats.org/officeDocument/2006/relationships/image" Target="../media/image181.emf"/><Relationship Id="rId4" Type="http://schemas.openxmlformats.org/officeDocument/2006/relationships/image" Target="../media/image174.emf"/><Relationship Id="rId9" Type="http://schemas.openxmlformats.org/officeDocument/2006/relationships/oleObject" Target="../embeddings/oleObject183.bin"/><Relationship Id="rId14" Type="http://schemas.openxmlformats.org/officeDocument/2006/relationships/image" Target="../media/image179.emf"/><Relationship Id="rId22" Type="http://schemas.openxmlformats.org/officeDocument/2006/relationships/image" Target="../media/image18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3" Type="http://schemas.openxmlformats.org/officeDocument/2006/relationships/oleObject" Target="../embeddings/oleObject189.bin"/><Relationship Id="rId7" Type="http://schemas.openxmlformats.org/officeDocument/2006/relationships/oleObject" Target="../embeddings/oleObject191.bin"/><Relationship Id="rId12" Type="http://schemas.openxmlformats.org/officeDocument/2006/relationships/image" Target="../media/image1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86.emf"/><Relationship Id="rId11" Type="http://schemas.openxmlformats.org/officeDocument/2006/relationships/oleObject" Target="../embeddings/oleObject193.bin"/><Relationship Id="rId5" Type="http://schemas.openxmlformats.org/officeDocument/2006/relationships/oleObject" Target="../embeddings/oleObject190.bin"/><Relationship Id="rId10" Type="http://schemas.openxmlformats.org/officeDocument/2006/relationships/image" Target="../media/image188.emf"/><Relationship Id="rId4" Type="http://schemas.openxmlformats.org/officeDocument/2006/relationships/image" Target="../media/image185.emf"/><Relationship Id="rId9" Type="http://schemas.openxmlformats.org/officeDocument/2006/relationships/oleObject" Target="../embeddings/oleObject19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oleObject" Target="../embeddings/oleObject199.bin"/><Relationship Id="rId3" Type="http://schemas.openxmlformats.org/officeDocument/2006/relationships/oleObject" Target="../embeddings/oleObject194.bin"/><Relationship Id="rId7" Type="http://schemas.openxmlformats.org/officeDocument/2006/relationships/oleObject" Target="../embeddings/oleObject196.bin"/><Relationship Id="rId12" Type="http://schemas.openxmlformats.org/officeDocument/2006/relationships/image" Target="../media/image19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91.emf"/><Relationship Id="rId11" Type="http://schemas.openxmlformats.org/officeDocument/2006/relationships/oleObject" Target="../embeddings/oleObject198.bin"/><Relationship Id="rId5" Type="http://schemas.openxmlformats.org/officeDocument/2006/relationships/oleObject" Target="../embeddings/oleObject195.bin"/><Relationship Id="rId15" Type="http://schemas.openxmlformats.org/officeDocument/2006/relationships/oleObject" Target="../embeddings/oleObject200.bin"/><Relationship Id="rId10" Type="http://schemas.openxmlformats.org/officeDocument/2006/relationships/image" Target="../media/image193.emf"/><Relationship Id="rId4" Type="http://schemas.openxmlformats.org/officeDocument/2006/relationships/image" Target="../media/image190.emf"/><Relationship Id="rId9" Type="http://schemas.openxmlformats.org/officeDocument/2006/relationships/oleObject" Target="../embeddings/oleObject197.bin"/><Relationship Id="rId14" Type="http://schemas.openxmlformats.org/officeDocument/2006/relationships/image" Target="../media/image19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13" Type="http://schemas.openxmlformats.org/officeDocument/2006/relationships/oleObject" Target="../embeddings/oleObject206.bin"/><Relationship Id="rId18" Type="http://schemas.openxmlformats.org/officeDocument/2006/relationships/image" Target="../media/image203.emf"/><Relationship Id="rId26" Type="http://schemas.openxmlformats.org/officeDocument/2006/relationships/image" Target="../media/image207.wmf"/><Relationship Id="rId3" Type="http://schemas.openxmlformats.org/officeDocument/2006/relationships/oleObject" Target="../embeddings/oleObject201.bin"/><Relationship Id="rId21" Type="http://schemas.openxmlformats.org/officeDocument/2006/relationships/oleObject" Target="../embeddings/oleObject210.bin"/><Relationship Id="rId7" Type="http://schemas.openxmlformats.org/officeDocument/2006/relationships/oleObject" Target="../embeddings/oleObject203.bin"/><Relationship Id="rId12" Type="http://schemas.openxmlformats.org/officeDocument/2006/relationships/image" Target="../media/image200.emf"/><Relationship Id="rId17" Type="http://schemas.openxmlformats.org/officeDocument/2006/relationships/oleObject" Target="../embeddings/oleObject208.bin"/><Relationship Id="rId25" Type="http://schemas.openxmlformats.org/officeDocument/2006/relationships/oleObject" Target="../embeddings/oleObject2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2.emf"/><Relationship Id="rId20" Type="http://schemas.openxmlformats.org/officeDocument/2006/relationships/image" Target="../media/image204.emf"/><Relationship Id="rId29" Type="http://schemas.openxmlformats.org/officeDocument/2006/relationships/oleObject" Target="../embeddings/oleObject214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97.emf"/><Relationship Id="rId11" Type="http://schemas.openxmlformats.org/officeDocument/2006/relationships/oleObject" Target="../embeddings/oleObject205.bin"/><Relationship Id="rId24" Type="http://schemas.openxmlformats.org/officeDocument/2006/relationships/image" Target="../media/image206.emf"/><Relationship Id="rId5" Type="http://schemas.openxmlformats.org/officeDocument/2006/relationships/oleObject" Target="../embeddings/oleObject202.bin"/><Relationship Id="rId15" Type="http://schemas.openxmlformats.org/officeDocument/2006/relationships/oleObject" Target="../embeddings/oleObject207.bin"/><Relationship Id="rId23" Type="http://schemas.openxmlformats.org/officeDocument/2006/relationships/oleObject" Target="../embeddings/oleObject211.bin"/><Relationship Id="rId28" Type="http://schemas.openxmlformats.org/officeDocument/2006/relationships/image" Target="../media/image208.wmf"/><Relationship Id="rId10" Type="http://schemas.openxmlformats.org/officeDocument/2006/relationships/image" Target="../media/image199.emf"/><Relationship Id="rId19" Type="http://schemas.openxmlformats.org/officeDocument/2006/relationships/oleObject" Target="../embeddings/oleObject209.bin"/><Relationship Id="rId4" Type="http://schemas.openxmlformats.org/officeDocument/2006/relationships/image" Target="../media/image196.emf"/><Relationship Id="rId9" Type="http://schemas.openxmlformats.org/officeDocument/2006/relationships/oleObject" Target="../embeddings/oleObject204.bin"/><Relationship Id="rId14" Type="http://schemas.openxmlformats.org/officeDocument/2006/relationships/image" Target="../media/image201.emf"/><Relationship Id="rId22" Type="http://schemas.openxmlformats.org/officeDocument/2006/relationships/image" Target="../media/image205.emf"/><Relationship Id="rId27" Type="http://schemas.openxmlformats.org/officeDocument/2006/relationships/oleObject" Target="../embeddings/oleObject213.bin"/><Relationship Id="rId30" Type="http://schemas.openxmlformats.org/officeDocument/2006/relationships/image" Target="../media/image20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13" Type="http://schemas.openxmlformats.org/officeDocument/2006/relationships/oleObject" Target="../embeddings/oleObject220.bin"/><Relationship Id="rId18" Type="http://schemas.openxmlformats.org/officeDocument/2006/relationships/image" Target="../media/image206.emf"/><Relationship Id="rId3" Type="http://schemas.openxmlformats.org/officeDocument/2006/relationships/oleObject" Target="../embeddings/oleObject215.bin"/><Relationship Id="rId7" Type="http://schemas.openxmlformats.org/officeDocument/2006/relationships/oleObject" Target="../embeddings/oleObject217.bin"/><Relationship Id="rId12" Type="http://schemas.openxmlformats.org/officeDocument/2006/relationships/image" Target="../media/image213.emf"/><Relationship Id="rId17" Type="http://schemas.openxmlformats.org/officeDocument/2006/relationships/oleObject" Target="../embeddings/oleObject22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5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10.emf"/><Relationship Id="rId11" Type="http://schemas.openxmlformats.org/officeDocument/2006/relationships/oleObject" Target="../embeddings/oleObject219.bin"/><Relationship Id="rId5" Type="http://schemas.openxmlformats.org/officeDocument/2006/relationships/oleObject" Target="../embeddings/oleObject216.bin"/><Relationship Id="rId15" Type="http://schemas.openxmlformats.org/officeDocument/2006/relationships/oleObject" Target="../embeddings/oleObject221.bin"/><Relationship Id="rId10" Type="http://schemas.openxmlformats.org/officeDocument/2006/relationships/image" Target="../media/image212.emf"/><Relationship Id="rId4" Type="http://schemas.openxmlformats.org/officeDocument/2006/relationships/image" Target="../media/image205.emf"/><Relationship Id="rId9" Type="http://schemas.openxmlformats.org/officeDocument/2006/relationships/oleObject" Target="../embeddings/oleObject218.bin"/><Relationship Id="rId14" Type="http://schemas.openxmlformats.org/officeDocument/2006/relationships/image" Target="../media/image21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5.bin"/><Relationship Id="rId13" Type="http://schemas.openxmlformats.org/officeDocument/2006/relationships/image" Target="../media/image220.emf"/><Relationship Id="rId18" Type="http://schemas.openxmlformats.org/officeDocument/2006/relationships/oleObject" Target="../embeddings/oleObject230.bin"/><Relationship Id="rId26" Type="http://schemas.openxmlformats.org/officeDocument/2006/relationships/oleObject" Target="../embeddings/oleObject234.bin"/><Relationship Id="rId3" Type="http://schemas.openxmlformats.org/officeDocument/2006/relationships/audio" Target="../media/audio1.wav"/><Relationship Id="rId21" Type="http://schemas.openxmlformats.org/officeDocument/2006/relationships/image" Target="../media/image213.emf"/><Relationship Id="rId7" Type="http://schemas.openxmlformats.org/officeDocument/2006/relationships/image" Target="../media/image217.emf"/><Relationship Id="rId12" Type="http://schemas.openxmlformats.org/officeDocument/2006/relationships/oleObject" Target="../embeddings/oleObject227.bin"/><Relationship Id="rId17" Type="http://schemas.openxmlformats.org/officeDocument/2006/relationships/image" Target="../media/image222.emf"/><Relationship Id="rId25" Type="http://schemas.openxmlformats.org/officeDocument/2006/relationships/image" Target="../media/image22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9.bin"/><Relationship Id="rId20" Type="http://schemas.openxmlformats.org/officeDocument/2006/relationships/oleObject" Target="../embeddings/oleObject231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24.bin"/><Relationship Id="rId11" Type="http://schemas.openxmlformats.org/officeDocument/2006/relationships/image" Target="../media/image219.emf"/><Relationship Id="rId24" Type="http://schemas.openxmlformats.org/officeDocument/2006/relationships/oleObject" Target="../embeddings/oleObject233.bin"/><Relationship Id="rId5" Type="http://schemas.openxmlformats.org/officeDocument/2006/relationships/image" Target="../media/image216.emf"/><Relationship Id="rId15" Type="http://schemas.openxmlformats.org/officeDocument/2006/relationships/image" Target="../media/image221.emf"/><Relationship Id="rId23" Type="http://schemas.openxmlformats.org/officeDocument/2006/relationships/image" Target="../media/image224.emf"/><Relationship Id="rId10" Type="http://schemas.openxmlformats.org/officeDocument/2006/relationships/oleObject" Target="../embeddings/oleObject226.bin"/><Relationship Id="rId19" Type="http://schemas.openxmlformats.org/officeDocument/2006/relationships/image" Target="../media/image223.emf"/><Relationship Id="rId4" Type="http://schemas.openxmlformats.org/officeDocument/2006/relationships/oleObject" Target="../embeddings/oleObject223.bin"/><Relationship Id="rId9" Type="http://schemas.openxmlformats.org/officeDocument/2006/relationships/image" Target="../media/image218.emf"/><Relationship Id="rId14" Type="http://schemas.openxmlformats.org/officeDocument/2006/relationships/oleObject" Target="../embeddings/oleObject228.bin"/><Relationship Id="rId22" Type="http://schemas.openxmlformats.org/officeDocument/2006/relationships/oleObject" Target="../embeddings/oleObject232.bin"/><Relationship Id="rId27" Type="http://schemas.openxmlformats.org/officeDocument/2006/relationships/image" Target="../media/image226.w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emf"/><Relationship Id="rId18" Type="http://schemas.openxmlformats.org/officeDocument/2006/relationships/oleObject" Target="../embeddings/oleObject242.bin"/><Relationship Id="rId26" Type="http://schemas.openxmlformats.org/officeDocument/2006/relationships/oleObject" Target="../embeddings/oleObject246.bin"/><Relationship Id="rId39" Type="http://schemas.openxmlformats.org/officeDocument/2006/relationships/image" Target="../media/image244.emf"/><Relationship Id="rId21" Type="http://schemas.openxmlformats.org/officeDocument/2006/relationships/image" Target="../media/image235.emf"/><Relationship Id="rId34" Type="http://schemas.openxmlformats.org/officeDocument/2006/relationships/oleObject" Target="../embeddings/oleObject250.bin"/><Relationship Id="rId7" Type="http://schemas.openxmlformats.org/officeDocument/2006/relationships/image" Target="../media/image228.emf"/><Relationship Id="rId12" Type="http://schemas.openxmlformats.org/officeDocument/2006/relationships/oleObject" Target="../embeddings/oleObject239.bin"/><Relationship Id="rId17" Type="http://schemas.openxmlformats.org/officeDocument/2006/relationships/image" Target="../media/image233.emf"/><Relationship Id="rId25" Type="http://schemas.openxmlformats.org/officeDocument/2006/relationships/image" Target="../media/image237.emf"/><Relationship Id="rId33" Type="http://schemas.openxmlformats.org/officeDocument/2006/relationships/image" Target="../media/image241.emf"/><Relationship Id="rId38" Type="http://schemas.openxmlformats.org/officeDocument/2006/relationships/oleObject" Target="../embeddings/oleObject25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1.bin"/><Relationship Id="rId20" Type="http://schemas.openxmlformats.org/officeDocument/2006/relationships/oleObject" Target="../embeddings/oleObject243.bin"/><Relationship Id="rId29" Type="http://schemas.openxmlformats.org/officeDocument/2006/relationships/image" Target="../media/image239.emf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36.bin"/><Relationship Id="rId11" Type="http://schemas.openxmlformats.org/officeDocument/2006/relationships/image" Target="../media/image230.emf"/><Relationship Id="rId24" Type="http://schemas.openxmlformats.org/officeDocument/2006/relationships/oleObject" Target="../embeddings/oleObject245.bin"/><Relationship Id="rId32" Type="http://schemas.openxmlformats.org/officeDocument/2006/relationships/oleObject" Target="../embeddings/oleObject249.bin"/><Relationship Id="rId37" Type="http://schemas.openxmlformats.org/officeDocument/2006/relationships/image" Target="../media/image243.emf"/><Relationship Id="rId5" Type="http://schemas.openxmlformats.org/officeDocument/2006/relationships/image" Target="../media/image227.emf"/><Relationship Id="rId15" Type="http://schemas.openxmlformats.org/officeDocument/2006/relationships/image" Target="../media/image232.emf"/><Relationship Id="rId23" Type="http://schemas.openxmlformats.org/officeDocument/2006/relationships/image" Target="../media/image236.emf"/><Relationship Id="rId28" Type="http://schemas.openxmlformats.org/officeDocument/2006/relationships/oleObject" Target="../embeddings/oleObject247.bin"/><Relationship Id="rId36" Type="http://schemas.openxmlformats.org/officeDocument/2006/relationships/oleObject" Target="../embeddings/oleObject251.bin"/><Relationship Id="rId10" Type="http://schemas.openxmlformats.org/officeDocument/2006/relationships/oleObject" Target="../embeddings/oleObject238.bin"/><Relationship Id="rId19" Type="http://schemas.openxmlformats.org/officeDocument/2006/relationships/image" Target="../media/image234.emf"/><Relationship Id="rId31" Type="http://schemas.openxmlformats.org/officeDocument/2006/relationships/image" Target="../media/image240.emf"/><Relationship Id="rId4" Type="http://schemas.openxmlformats.org/officeDocument/2006/relationships/oleObject" Target="../embeddings/oleObject235.bin"/><Relationship Id="rId9" Type="http://schemas.openxmlformats.org/officeDocument/2006/relationships/image" Target="../media/image229.emf"/><Relationship Id="rId14" Type="http://schemas.openxmlformats.org/officeDocument/2006/relationships/oleObject" Target="../embeddings/oleObject240.bin"/><Relationship Id="rId22" Type="http://schemas.openxmlformats.org/officeDocument/2006/relationships/oleObject" Target="../embeddings/oleObject244.bin"/><Relationship Id="rId27" Type="http://schemas.openxmlformats.org/officeDocument/2006/relationships/image" Target="../media/image238.emf"/><Relationship Id="rId30" Type="http://schemas.openxmlformats.org/officeDocument/2006/relationships/oleObject" Target="../embeddings/oleObject248.bin"/><Relationship Id="rId35" Type="http://schemas.openxmlformats.org/officeDocument/2006/relationships/image" Target="../media/image242.emf"/><Relationship Id="rId8" Type="http://schemas.openxmlformats.org/officeDocument/2006/relationships/oleObject" Target="../embeddings/oleObject237.bin"/><Relationship Id="rId3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emf"/><Relationship Id="rId13" Type="http://schemas.openxmlformats.org/officeDocument/2006/relationships/oleObject" Target="../embeddings/oleObject258.bin"/><Relationship Id="rId3" Type="http://schemas.openxmlformats.org/officeDocument/2006/relationships/oleObject" Target="../embeddings/oleObject253.bin"/><Relationship Id="rId7" Type="http://schemas.openxmlformats.org/officeDocument/2006/relationships/oleObject" Target="../embeddings/oleObject255.bin"/><Relationship Id="rId12" Type="http://schemas.openxmlformats.org/officeDocument/2006/relationships/image" Target="../media/image24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0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46.emf"/><Relationship Id="rId11" Type="http://schemas.openxmlformats.org/officeDocument/2006/relationships/oleObject" Target="../embeddings/oleObject257.bin"/><Relationship Id="rId5" Type="http://schemas.openxmlformats.org/officeDocument/2006/relationships/oleObject" Target="../embeddings/oleObject254.bin"/><Relationship Id="rId15" Type="http://schemas.openxmlformats.org/officeDocument/2006/relationships/oleObject" Target="../embeddings/oleObject259.bin"/><Relationship Id="rId10" Type="http://schemas.openxmlformats.org/officeDocument/2006/relationships/image" Target="../media/image248.wmf"/><Relationship Id="rId4" Type="http://schemas.openxmlformats.org/officeDocument/2006/relationships/image" Target="../media/image245.emf"/><Relationship Id="rId9" Type="http://schemas.openxmlformats.org/officeDocument/2006/relationships/oleObject" Target="../embeddings/oleObject256.bin"/><Relationship Id="rId14" Type="http://schemas.openxmlformats.org/officeDocument/2006/relationships/image" Target="../media/image197.e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5.bin"/><Relationship Id="rId18" Type="http://schemas.openxmlformats.org/officeDocument/2006/relationships/image" Target="../media/image231.emf"/><Relationship Id="rId26" Type="http://schemas.openxmlformats.org/officeDocument/2006/relationships/image" Target="../media/image121.emf"/><Relationship Id="rId3" Type="http://schemas.openxmlformats.org/officeDocument/2006/relationships/oleObject" Target="../embeddings/oleObject260.bin"/><Relationship Id="rId21" Type="http://schemas.openxmlformats.org/officeDocument/2006/relationships/oleObject" Target="../embeddings/oleObject269.bin"/><Relationship Id="rId34" Type="http://schemas.openxmlformats.org/officeDocument/2006/relationships/oleObject" Target="../embeddings/oleObject276.bin"/><Relationship Id="rId7" Type="http://schemas.openxmlformats.org/officeDocument/2006/relationships/oleObject" Target="../embeddings/oleObject262.bin"/><Relationship Id="rId12" Type="http://schemas.openxmlformats.org/officeDocument/2006/relationships/image" Target="../media/image255.emf"/><Relationship Id="rId17" Type="http://schemas.openxmlformats.org/officeDocument/2006/relationships/oleObject" Target="../embeddings/oleObject267.bin"/><Relationship Id="rId25" Type="http://schemas.openxmlformats.org/officeDocument/2006/relationships/oleObject" Target="../embeddings/oleObject271.bin"/><Relationship Id="rId33" Type="http://schemas.openxmlformats.org/officeDocument/2006/relationships/oleObject" Target="../embeddings/oleObject27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9.emf"/><Relationship Id="rId20" Type="http://schemas.openxmlformats.org/officeDocument/2006/relationships/image" Target="../media/image232.emf"/><Relationship Id="rId29" Type="http://schemas.openxmlformats.org/officeDocument/2006/relationships/oleObject" Target="../embeddings/oleObject273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52.emf"/><Relationship Id="rId11" Type="http://schemas.openxmlformats.org/officeDocument/2006/relationships/oleObject" Target="../embeddings/oleObject264.bin"/><Relationship Id="rId24" Type="http://schemas.openxmlformats.org/officeDocument/2006/relationships/image" Target="../media/image234.emf"/><Relationship Id="rId32" Type="http://schemas.openxmlformats.org/officeDocument/2006/relationships/image" Target="../media/image124.emf"/><Relationship Id="rId5" Type="http://schemas.openxmlformats.org/officeDocument/2006/relationships/oleObject" Target="../embeddings/oleObject261.bin"/><Relationship Id="rId15" Type="http://schemas.openxmlformats.org/officeDocument/2006/relationships/oleObject" Target="../embeddings/oleObject266.bin"/><Relationship Id="rId23" Type="http://schemas.openxmlformats.org/officeDocument/2006/relationships/oleObject" Target="../embeddings/oleObject270.bin"/><Relationship Id="rId28" Type="http://schemas.openxmlformats.org/officeDocument/2006/relationships/image" Target="../media/image122.emf"/><Relationship Id="rId10" Type="http://schemas.openxmlformats.org/officeDocument/2006/relationships/image" Target="../media/image254.emf"/><Relationship Id="rId19" Type="http://schemas.openxmlformats.org/officeDocument/2006/relationships/oleObject" Target="../embeddings/oleObject268.bin"/><Relationship Id="rId31" Type="http://schemas.openxmlformats.org/officeDocument/2006/relationships/oleObject" Target="../embeddings/oleObject274.bin"/><Relationship Id="rId4" Type="http://schemas.openxmlformats.org/officeDocument/2006/relationships/image" Target="../media/image251.emf"/><Relationship Id="rId9" Type="http://schemas.openxmlformats.org/officeDocument/2006/relationships/oleObject" Target="../embeddings/oleObject263.bin"/><Relationship Id="rId14" Type="http://schemas.openxmlformats.org/officeDocument/2006/relationships/image" Target="../media/image256.emf"/><Relationship Id="rId22" Type="http://schemas.openxmlformats.org/officeDocument/2006/relationships/image" Target="../media/image233.emf"/><Relationship Id="rId27" Type="http://schemas.openxmlformats.org/officeDocument/2006/relationships/oleObject" Target="../embeddings/oleObject272.bin"/><Relationship Id="rId30" Type="http://schemas.openxmlformats.org/officeDocument/2006/relationships/image" Target="../media/image123.emf"/><Relationship Id="rId35" Type="http://schemas.openxmlformats.org/officeDocument/2006/relationships/image" Target="../media/image257.wmf"/><Relationship Id="rId8" Type="http://schemas.openxmlformats.org/officeDocument/2006/relationships/image" Target="../media/image25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2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8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5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1.emf"/><Relationship Id="rId26" Type="http://schemas.openxmlformats.org/officeDocument/2006/relationships/image" Target="../media/image25.e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34" Type="http://schemas.openxmlformats.org/officeDocument/2006/relationships/image" Target="../media/image29.w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8.e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1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.emf"/><Relationship Id="rId20" Type="http://schemas.openxmlformats.org/officeDocument/2006/relationships/image" Target="../media/image22.emf"/><Relationship Id="rId29" Type="http://schemas.openxmlformats.org/officeDocument/2006/relationships/oleObject" Target="../embeddings/oleObject2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24.emf"/><Relationship Id="rId32" Type="http://schemas.openxmlformats.org/officeDocument/2006/relationships/image" Target="../media/image28.e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28" Type="http://schemas.openxmlformats.org/officeDocument/2006/relationships/image" Target="../media/image26.emf"/><Relationship Id="rId10" Type="http://schemas.openxmlformats.org/officeDocument/2006/relationships/image" Target="../media/image17.emf"/><Relationship Id="rId19" Type="http://schemas.openxmlformats.org/officeDocument/2006/relationships/oleObject" Target="../embeddings/oleObject18.bin"/><Relationship Id="rId31" Type="http://schemas.openxmlformats.org/officeDocument/2006/relationships/oleObject" Target="../embeddings/oleObject24.bin"/><Relationship Id="rId4" Type="http://schemas.openxmlformats.org/officeDocument/2006/relationships/image" Target="../media/image14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9.emf"/><Relationship Id="rId22" Type="http://schemas.openxmlformats.org/officeDocument/2006/relationships/image" Target="../media/image23.emf"/><Relationship Id="rId27" Type="http://schemas.openxmlformats.org/officeDocument/2006/relationships/oleObject" Target="../embeddings/oleObject22.bin"/><Relationship Id="rId30" Type="http://schemas.openxmlformats.org/officeDocument/2006/relationships/image" Target="../media/image27.emf"/><Relationship Id="rId35" Type="http://schemas.openxmlformats.org/officeDocument/2006/relationships/image" Target="../media/image30.jpg"/><Relationship Id="rId8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8.emf"/><Relationship Id="rId26" Type="http://schemas.openxmlformats.org/officeDocument/2006/relationships/image" Target="../media/image42.emf"/><Relationship Id="rId3" Type="http://schemas.openxmlformats.org/officeDocument/2006/relationships/oleObject" Target="../embeddings/oleObject26.bin"/><Relationship Id="rId21" Type="http://schemas.openxmlformats.org/officeDocument/2006/relationships/oleObject" Target="../embeddings/oleObject35.bin"/><Relationship Id="rId34" Type="http://schemas.openxmlformats.org/officeDocument/2006/relationships/image" Target="../media/image46.em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5.emf"/><Relationship Id="rId17" Type="http://schemas.openxmlformats.org/officeDocument/2006/relationships/oleObject" Target="../embeddings/oleObject33.bin"/><Relationship Id="rId25" Type="http://schemas.openxmlformats.org/officeDocument/2006/relationships/oleObject" Target="../embeddings/oleObject37.bin"/><Relationship Id="rId3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emf"/><Relationship Id="rId20" Type="http://schemas.openxmlformats.org/officeDocument/2006/relationships/image" Target="../media/image39.emf"/><Relationship Id="rId29" Type="http://schemas.openxmlformats.org/officeDocument/2006/relationships/oleObject" Target="../embeddings/oleObject39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30.bin"/><Relationship Id="rId24" Type="http://schemas.openxmlformats.org/officeDocument/2006/relationships/image" Target="../media/image41.emf"/><Relationship Id="rId32" Type="http://schemas.openxmlformats.org/officeDocument/2006/relationships/image" Target="../media/image45.emf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6.bin"/><Relationship Id="rId28" Type="http://schemas.openxmlformats.org/officeDocument/2006/relationships/image" Target="../media/image43.emf"/><Relationship Id="rId10" Type="http://schemas.openxmlformats.org/officeDocument/2006/relationships/image" Target="../media/image34.emf"/><Relationship Id="rId19" Type="http://schemas.openxmlformats.org/officeDocument/2006/relationships/oleObject" Target="../embeddings/oleObject34.bin"/><Relationship Id="rId31" Type="http://schemas.openxmlformats.org/officeDocument/2006/relationships/oleObject" Target="../embeddings/oleObject40.bin"/><Relationship Id="rId4" Type="http://schemas.openxmlformats.org/officeDocument/2006/relationships/image" Target="../media/image31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6.emf"/><Relationship Id="rId22" Type="http://schemas.openxmlformats.org/officeDocument/2006/relationships/image" Target="../media/image40.emf"/><Relationship Id="rId27" Type="http://schemas.openxmlformats.org/officeDocument/2006/relationships/oleObject" Target="../embeddings/oleObject38.bin"/><Relationship Id="rId30" Type="http://schemas.openxmlformats.org/officeDocument/2006/relationships/image" Target="../media/image44.emf"/><Relationship Id="rId8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5" descr="e892dc78c8e56a6f1d3089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8" y="0"/>
            <a:ext cx="9252520" cy="70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5" name="WordArt 3"/>
          <p:cNvSpPr>
            <a:spLocks noChangeArrowheads="1" noChangeShapeType="1" noTextEdit="1"/>
          </p:cNvSpPr>
          <p:nvPr/>
        </p:nvSpPr>
        <p:spPr bwMode="auto">
          <a:xfrm>
            <a:off x="827583" y="1895646"/>
            <a:ext cx="7920037" cy="10985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i="1" kern="10" dirty="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University Physics</a:t>
            </a:r>
            <a:endParaRPr lang="zh-CN" altLang="en-US" sz="4400" b="1" i="1" kern="10" dirty="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434802" y="3894223"/>
            <a:ext cx="67056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Xi’an  </a:t>
            </a: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Jiaotong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University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Chenwei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 Jiang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05 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31 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2022 </a:t>
            </a:r>
            <a:endParaRPr kumimoji="1"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1488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5" grpId="0"/>
      <p:bldP spid="22323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霍尔效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600"/>
            <a:ext cx="9144000" cy="68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8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1"/>
          <p:cNvSpPr>
            <a:spLocks noChangeArrowheads="1"/>
          </p:cNvSpPr>
          <p:nvPr/>
        </p:nvSpPr>
        <p:spPr bwMode="auto">
          <a:xfrm>
            <a:off x="4439311" y="2507201"/>
            <a:ext cx="4176713" cy="2233612"/>
          </a:xfrm>
          <a:prstGeom prst="cube">
            <a:avLst>
              <a:gd name="adj" fmla="val 25588"/>
            </a:avLst>
          </a:prstGeom>
          <a:gradFill rotWithShape="1">
            <a:gsLst>
              <a:gs pos="0">
                <a:srgbClr val="3399FF">
                  <a:alpha val="60001"/>
                </a:srgbClr>
              </a:gs>
              <a:gs pos="100000">
                <a:srgbClr val="184776">
                  <a:alpha val="62000"/>
                </a:srgbClr>
              </a:gs>
            </a:gsLst>
            <a:lin ang="5400000" scaled="1"/>
          </a:gra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07878" y="639311"/>
            <a:ext cx="5588635" cy="461645"/>
          </a:xfrm>
          <a:prstGeom prst="rect">
            <a:avLst/>
          </a:prstGeom>
          <a:solidFill>
            <a:srgbClr val="1C7C97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 defTabSz="963295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cs typeface="+mn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FFFFFF"/>
                </a:solidFill>
              </a:rPr>
              <a:t>二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、霍尔效应的理论分析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149852" y="1257673"/>
            <a:ext cx="3665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实验结果</a:t>
            </a:r>
          </a:p>
        </p:txBody>
      </p:sp>
      <p:sp>
        <p:nvSpPr>
          <p:cNvPr id="5" name="Oval 4"/>
          <p:cNvSpPr>
            <a:spLocks noChangeAspect="1" noChangeArrowheads="1"/>
          </p:cNvSpPr>
          <p:nvPr/>
        </p:nvSpPr>
        <p:spPr bwMode="auto">
          <a:xfrm>
            <a:off x="5120349" y="38153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6" name="Oval 5"/>
          <p:cNvSpPr>
            <a:spLocks noChangeAspect="1" noChangeArrowheads="1"/>
          </p:cNvSpPr>
          <p:nvPr/>
        </p:nvSpPr>
        <p:spPr bwMode="auto">
          <a:xfrm>
            <a:off x="5191786" y="32390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7" name="Oval 6"/>
          <p:cNvSpPr>
            <a:spLocks noChangeAspect="1" noChangeArrowheads="1"/>
          </p:cNvSpPr>
          <p:nvPr/>
        </p:nvSpPr>
        <p:spPr bwMode="auto">
          <a:xfrm>
            <a:off x="4904449" y="3526376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8" name="Oval 13"/>
          <p:cNvSpPr>
            <a:spLocks noChangeAspect="1" noChangeArrowheads="1"/>
          </p:cNvSpPr>
          <p:nvPr/>
        </p:nvSpPr>
        <p:spPr bwMode="auto">
          <a:xfrm>
            <a:off x="5479124" y="25913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9" name="Oval 14"/>
          <p:cNvSpPr>
            <a:spLocks noChangeAspect="1" noChangeArrowheads="1"/>
          </p:cNvSpPr>
          <p:nvPr/>
        </p:nvSpPr>
        <p:spPr bwMode="auto">
          <a:xfrm>
            <a:off x="8000074" y="25913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0" name="Oval 15"/>
          <p:cNvSpPr>
            <a:spLocks noChangeAspect="1" noChangeArrowheads="1"/>
          </p:cNvSpPr>
          <p:nvPr/>
        </p:nvSpPr>
        <p:spPr bwMode="auto">
          <a:xfrm>
            <a:off x="5263224" y="28072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1" name="Oval 16"/>
          <p:cNvSpPr>
            <a:spLocks noChangeAspect="1" noChangeArrowheads="1"/>
          </p:cNvSpPr>
          <p:nvPr/>
        </p:nvSpPr>
        <p:spPr bwMode="auto">
          <a:xfrm>
            <a:off x="5839486" y="28072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2" name="Oval 17"/>
          <p:cNvSpPr>
            <a:spLocks noChangeAspect="1" noChangeArrowheads="1"/>
          </p:cNvSpPr>
          <p:nvPr/>
        </p:nvSpPr>
        <p:spPr bwMode="auto">
          <a:xfrm>
            <a:off x="7496836" y="28072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3" name="Oval 18"/>
          <p:cNvSpPr>
            <a:spLocks noChangeAspect="1" noChangeArrowheads="1"/>
          </p:cNvSpPr>
          <p:nvPr/>
        </p:nvSpPr>
        <p:spPr bwMode="auto">
          <a:xfrm>
            <a:off x="5047324" y="25913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" name="Oval 19"/>
          <p:cNvSpPr>
            <a:spLocks noChangeAspect="1" noChangeArrowheads="1"/>
          </p:cNvSpPr>
          <p:nvPr/>
        </p:nvSpPr>
        <p:spPr bwMode="auto">
          <a:xfrm>
            <a:off x="6271286" y="27342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5" name="Oval 20"/>
          <p:cNvSpPr>
            <a:spLocks noChangeAspect="1" noChangeArrowheads="1"/>
          </p:cNvSpPr>
          <p:nvPr/>
        </p:nvSpPr>
        <p:spPr bwMode="auto">
          <a:xfrm>
            <a:off x="6487186" y="25183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6" name="Oval 21"/>
          <p:cNvSpPr>
            <a:spLocks noChangeAspect="1" noChangeArrowheads="1"/>
          </p:cNvSpPr>
          <p:nvPr/>
        </p:nvSpPr>
        <p:spPr bwMode="auto">
          <a:xfrm>
            <a:off x="8287411" y="25183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7" name="Oval 22"/>
          <p:cNvSpPr>
            <a:spLocks noChangeAspect="1" noChangeArrowheads="1"/>
          </p:cNvSpPr>
          <p:nvPr/>
        </p:nvSpPr>
        <p:spPr bwMode="auto">
          <a:xfrm>
            <a:off x="6487186" y="2878676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8" name="Oval 23"/>
          <p:cNvSpPr>
            <a:spLocks noChangeAspect="1" noChangeArrowheads="1"/>
          </p:cNvSpPr>
          <p:nvPr/>
        </p:nvSpPr>
        <p:spPr bwMode="auto">
          <a:xfrm>
            <a:off x="4686961" y="2878676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9" name="Oval 24"/>
          <p:cNvSpPr>
            <a:spLocks noChangeAspect="1" noChangeArrowheads="1"/>
          </p:cNvSpPr>
          <p:nvPr/>
        </p:nvSpPr>
        <p:spPr bwMode="auto">
          <a:xfrm>
            <a:off x="7423811" y="25183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0" name="Oval 25"/>
          <p:cNvSpPr>
            <a:spLocks noChangeAspect="1" noChangeArrowheads="1"/>
          </p:cNvSpPr>
          <p:nvPr/>
        </p:nvSpPr>
        <p:spPr bwMode="auto">
          <a:xfrm>
            <a:off x="6847549" y="28072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1" name="Oval 26"/>
          <p:cNvSpPr>
            <a:spLocks noChangeAspect="1" noChangeArrowheads="1"/>
          </p:cNvSpPr>
          <p:nvPr/>
        </p:nvSpPr>
        <p:spPr bwMode="auto">
          <a:xfrm>
            <a:off x="5983949" y="25913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2" name="Oval 27"/>
          <p:cNvSpPr>
            <a:spLocks noChangeAspect="1" noChangeArrowheads="1"/>
          </p:cNvSpPr>
          <p:nvPr/>
        </p:nvSpPr>
        <p:spPr bwMode="auto">
          <a:xfrm>
            <a:off x="6779286" y="28104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3" name="Oval 28"/>
          <p:cNvSpPr>
            <a:spLocks noChangeAspect="1" noChangeArrowheads="1"/>
          </p:cNvSpPr>
          <p:nvPr/>
        </p:nvSpPr>
        <p:spPr bwMode="auto">
          <a:xfrm>
            <a:off x="5839486" y="33835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4" name="Oval 29"/>
          <p:cNvSpPr>
            <a:spLocks noChangeAspect="1" noChangeArrowheads="1"/>
          </p:cNvSpPr>
          <p:nvPr/>
        </p:nvSpPr>
        <p:spPr bwMode="auto">
          <a:xfrm>
            <a:off x="7280936" y="34549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5" name="Oval 30"/>
          <p:cNvSpPr>
            <a:spLocks noChangeAspect="1" noChangeArrowheads="1"/>
          </p:cNvSpPr>
          <p:nvPr/>
        </p:nvSpPr>
        <p:spPr bwMode="auto">
          <a:xfrm>
            <a:off x="6415749" y="33835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6" name="Oval 31"/>
          <p:cNvSpPr>
            <a:spLocks noChangeAspect="1" noChangeArrowheads="1"/>
          </p:cNvSpPr>
          <p:nvPr/>
        </p:nvSpPr>
        <p:spPr bwMode="auto">
          <a:xfrm>
            <a:off x="7639711" y="38153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7" name="Oval 32"/>
          <p:cNvSpPr>
            <a:spLocks noChangeAspect="1" noChangeArrowheads="1"/>
          </p:cNvSpPr>
          <p:nvPr/>
        </p:nvSpPr>
        <p:spPr bwMode="auto">
          <a:xfrm>
            <a:off x="7207911" y="38867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8" name="Oval 33"/>
          <p:cNvSpPr>
            <a:spLocks noChangeAspect="1" noChangeArrowheads="1"/>
          </p:cNvSpPr>
          <p:nvPr/>
        </p:nvSpPr>
        <p:spPr bwMode="auto">
          <a:xfrm>
            <a:off x="5123524" y="309775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9" name="Oval 34"/>
          <p:cNvSpPr>
            <a:spLocks noChangeAspect="1" noChangeArrowheads="1"/>
          </p:cNvSpPr>
          <p:nvPr/>
        </p:nvSpPr>
        <p:spPr bwMode="auto">
          <a:xfrm>
            <a:off x="5842661" y="30263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0" name="Oval 35"/>
          <p:cNvSpPr>
            <a:spLocks noChangeAspect="1" noChangeArrowheads="1"/>
          </p:cNvSpPr>
          <p:nvPr/>
        </p:nvSpPr>
        <p:spPr bwMode="auto">
          <a:xfrm>
            <a:off x="7211086" y="32422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1" name="Oval 36"/>
          <p:cNvSpPr>
            <a:spLocks noChangeAspect="1" noChangeArrowheads="1"/>
          </p:cNvSpPr>
          <p:nvPr/>
        </p:nvSpPr>
        <p:spPr bwMode="auto">
          <a:xfrm>
            <a:off x="6199849" y="316918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2" name="Oval 37"/>
          <p:cNvSpPr>
            <a:spLocks noChangeAspect="1" noChangeArrowheads="1"/>
          </p:cNvSpPr>
          <p:nvPr/>
        </p:nvSpPr>
        <p:spPr bwMode="auto">
          <a:xfrm>
            <a:off x="6923749" y="25945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3" name="Oval 38"/>
          <p:cNvSpPr>
            <a:spLocks noChangeAspect="1" noChangeArrowheads="1"/>
          </p:cNvSpPr>
          <p:nvPr/>
        </p:nvSpPr>
        <p:spPr bwMode="auto">
          <a:xfrm>
            <a:off x="7642886" y="3526376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4" name="Oval 39"/>
          <p:cNvSpPr>
            <a:spLocks noChangeAspect="1" noChangeArrowheads="1"/>
          </p:cNvSpPr>
          <p:nvPr/>
        </p:nvSpPr>
        <p:spPr bwMode="auto">
          <a:xfrm>
            <a:off x="6992011" y="35994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5" name="Line 40"/>
          <p:cNvSpPr>
            <a:spLocks noChangeShapeType="1"/>
          </p:cNvSpPr>
          <p:nvPr/>
        </p:nvSpPr>
        <p:spPr bwMode="auto">
          <a:xfrm flipV="1">
            <a:off x="6771349" y="3948651"/>
            <a:ext cx="0" cy="5667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6" name="Line 41"/>
          <p:cNvSpPr>
            <a:spLocks noChangeShapeType="1"/>
          </p:cNvSpPr>
          <p:nvPr/>
        </p:nvSpPr>
        <p:spPr bwMode="auto">
          <a:xfrm>
            <a:off x="6849136" y="3872451"/>
            <a:ext cx="6096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7" name="Oval 43"/>
          <p:cNvSpPr>
            <a:spLocks noChangeArrowheads="1"/>
          </p:cNvSpPr>
          <p:nvPr/>
        </p:nvSpPr>
        <p:spPr bwMode="auto">
          <a:xfrm>
            <a:off x="6661811" y="3761326"/>
            <a:ext cx="204788" cy="204787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100000">
                <a:srgbClr val="767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8" name="Line 44"/>
          <p:cNvSpPr>
            <a:spLocks noChangeShapeType="1"/>
          </p:cNvSpPr>
          <p:nvPr/>
        </p:nvSpPr>
        <p:spPr bwMode="auto">
          <a:xfrm flipH="1">
            <a:off x="6368124" y="2581813"/>
            <a:ext cx="1295400" cy="1368425"/>
          </a:xfrm>
          <a:prstGeom prst="line">
            <a:avLst/>
          </a:prstGeom>
          <a:noFill/>
          <a:ln w="38100">
            <a:solidFill>
              <a:srgbClr val="0000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9" name="Line 45"/>
          <p:cNvSpPr>
            <a:spLocks noChangeShapeType="1"/>
          </p:cNvSpPr>
          <p:nvPr/>
        </p:nvSpPr>
        <p:spPr bwMode="auto">
          <a:xfrm flipH="1">
            <a:off x="7736549" y="2005551"/>
            <a:ext cx="465137" cy="50482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0" name="Line 46"/>
          <p:cNvSpPr>
            <a:spLocks noChangeShapeType="1"/>
          </p:cNvSpPr>
          <p:nvPr/>
        </p:nvSpPr>
        <p:spPr bwMode="auto">
          <a:xfrm>
            <a:off x="4063074" y="3589876"/>
            <a:ext cx="792162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41" name="Group 47"/>
          <p:cNvGrpSpPr>
            <a:grpSpLocks/>
          </p:cNvGrpSpPr>
          <p:nvPr/>
        </p:nvGrpSpPr>
        <p:grpSpPr bwMode="auto">
          <a:xfrm>
            <a:off x="3843999" y="1710276"/>
            <a:ext cx="5132387" cy="3590925"/>
            <a:chOff x="1837" y="799"/>
            <a:chExt cx="3628" cy="2722"/>
          </a:xfrm>
        </p:grpSpPr>
        <p:sp>
          <p:nvSpPr>
            <p:cNvPr id="42" name="Line 48"/>
            <p:cNvSpPr>
              <a:spLocks noChangeShapeType="1"/>
            </p:cNvSpPr>
            <p:nvPr/>
          </p:nvSpPr>
          <p:spPr bwMode="auto">
            <a:xfrm flipV="1">
              <a:off x="2653" y="2659"/>
              <a:ext cx="2812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43" name="Line 49"/>
            <p:cNvSpPr>
              <a:spLocks noChangeShapeType="1"/>
            </p:cNvSpPr>
            <p:nvPr/>
          </p:nvSpPr>
          <p:spPr bwMode="auto">
            <a:xfrm flipH="1">
              <a:off x="1837" y="2659"/>
              <a:ext cx="816" cy="862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44" name="Line 50"/>
            <p:cNvSpPr>
              <a:spLocks noChangeShapeType="1"/>
            </p:cNvSpPr>
            <p:nvPr/>
          </p:nvSpPr>
          <p:spPr bwMode="auto">
            <a:xfrm>
              <a:off x="2653" y="799"/>
              <a:ext cx="0" cy="186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sp>
        <p:nvSpPr>
          <p:cNvPr id="45" name="Line 51"/>
          <p:cNvSpPr>
            <a:spLocks noChangeShapeType="1"/>
          </p:cNvSpPr>
          <p:nvPr/>
        </p:nvSpPr>
        <p:spPr bwMode="auto">
          <a:xfrm flipH="1">
            <a:off x="4423436" y="4166138"/>
            <a:ext cx="576263" cy="576263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6" name="Line 52"/>
          <p:cNvSpPr>
            <a:spLocks noChangeShapeType="1"/>
          </p:cNvSpPr>
          <p:nvPr/>
        </p:nvSpPr>
        <p:spPr bwMode="auto">
          <a:xfrm>
            <a:off x="4999699" y="2510376"/>
            <a:ext cx="0" cy="1655762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7" name="Line 53"/>
          <p:cNvSpPr>
            <a:spLocks noChangeShapeType="1"/>
          </p:cNvSpPr>
          <p:nvPr/>
        </p:nvSpPr>
        <p:spPr bwMode="auto">
          <a:xfrm flipV="1">
            <a:off x="4999699" y="4166138"/>
            <a:ext cx="3600450" cy="0"/>
          </a:xfrm>
          <a:prstGeom prst="line">
            <a:avLst/>
          </a:prstGeom>
          <a:noFill/>
          <a:ln w="19050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8" name="Line 54"/>
          <p:cNvSpPr>
            <a:spLocks noChangeShapeType="1"/>
          </p:cNvSpPr>
          <p:nvPr/>
        </p:nvSpPr>
        <p:spPr bwMode="auto">
          <a:xfrm>
            <a:off x="3775736" y="3086638"/>
            <a:ext cx="6477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9" name="Line 55"/>
          <p:cNvSpPr>
            <a:spLocks noChangeShapeType="1"/>
          </p:cNvSpPr>
          <p:nvPr/>
        </p:nvSpPr>
        <p:spPr bwMode="auto">
          <a:xfrm>
            <a:off x="3775736" y="4742401"/>
            <a:ext cx="6477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0" name="Line 56"/>
          <p:cNvSpPr>
            <a:spLocks noChangeShapeType="1"/>
          </p:cNvSpPr>
          <p:nvPr/>
        </p:nvSpPr>
        <p:spPr bwMode="auto">
          <a:xfrm>
            <a:off x="3991636" y="3086638"/>
            <a:ext cx="0" cy="16557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1" name="Text Box 57"/>
          <p:cNvSpPr txBox="1">
            <a:spLocks noChangeArrowheads="1"/>
          </p:cNvSpPr>
          <p:nvPr/>
        </p:nvSpPr>
        <p:spPr bwMode="auto">
          <a:xfrm>
            <a:off x="3631274" y="3662901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52" name="Line 58"/>
          <p:cNvSpPr>
            <a:spLocks noChangeShapeType="1"/>
          </p:cNvSpPr>
          <p:nvPr/>
        </p:nvSpPr>
        <p:spPr bwMode="auto">
          <a:xfrm flipV="1">
            <a:off x="4423436" y="2221451"/>
            <a:ext cx="0" cy="8651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3" name="Line 59"/>
          <p:cNvSpPr>
            <a:spLocks noChangeShapeType="1"/>
          </p:cNvSpPr>
          <p:nvPr/>
        </p:nvSpPr>
        <p:spPr bwMode="auto">
          <a:xfrm flipV="1">
            <a:off x="4423436" y="1934113"/>
            <a:ext cx="576263" cy="576263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4447249" y="186267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5" name="Text Box 61"/>
          <p:cNvSpPr txBox="1">
            <a:spLocks noChangeArrowheads="1"/>
          </p:cNvSpPr>
          <p:nvPr/>
        </p:nvSpPr>
        <p:spPr bwMode="auto">
          <a:xfrm>
            <a:off x="8679524" y="2988213"/>
            <a:ext cx="303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00FF00"/>
                </a:solidFill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7592086" y="41661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7" name="AutoShape 64"/>
          <p:cNvSpPr>
            <a:spLocks noChangeArrowheads="1"/>
          </p:cNvSpPr>
          <p:nvPr/>
        </p:nvSpPr>
        <p:spPr bwMode="auto">
          <a:xfrm>
            <a:off x="6825324" y="2724688"/>
            <a:ext cx="593725" cy="427038"/>
          </a:xfrm>
          <a:prstGeom prst="wedgeRectCallout">
            <a:avLst>
              <a:gd name="adj1" fmla="val -61495"/>
              <a:gd name="adj2" fmla="val 213940"/>
            </a:avLst>
          </a:prstGeom>
          <a:solidFill>
            <a:srgbClr val="006699"/>
          </a:solidFill>
          <a:ln w="9525">
            <a:solidFill>
              <a:srgbClr val="66FFFF"/>
            </a:solidFill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8" name="Group 74"/>
          <p:cNvGrpSpPr>
            <a:grpSpLocks/>
          </p:cNvGrpSpPr>
          <p:nvPr/>
        </p:nvGrpSpPr>
        <p:grpSpPr bwMode="auto">
          <a:xfrm>
            <a:off x="4853649" y="2899313"/>
            <a:ext cx="2805112" cy="457200"/>
            <a:chOff x="624" y="2640"/>
            <a:chExt cx="1316" cy="288"/>
          </a:xfrm>
        </p:grpSpPr>
        <p:sp>
          <p:nvSpPr>
            <p:cNvPr id="59" name="Text Box 75"/>
            <p:cNvSpPr txBox="1">
              <a:spLocks noChangeArrowheads="1"/>
            </p:cNvSpPr>
            <p:nvPr/>
          </p:nvSpPr>
          <p:spPr bwMode="auto">
            <a:xfrm>
              <a:off x="624" y="2640"/>
              <a:ext cx="1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Text Box 76"/>
            <p:cNvSpPr txBox="1">
              <a:spLocks noChangeArrowheads="1"/>
            </p:cNvSpPr>
            <p:nvPr/>
          </p:nvSpPr>
          <p:spPr bwMode="auto">
            <a:xfrm>
              <a:off x="960" y="2640"/>
              <a:ext cx="1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Text Box 77"/>
            <p:cNvSpPr txBox="1">
              <a:spLocks noChangeArrowheads="1"/>
            </p:cNvSpPr>
            <p:nvPr/>
          </p:nvSpPr>
          <p:spPr bwMode="auto">
            <a:xfrm>
              <a:off x="1344" y="2640"/>
              <a:ext cx="1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Text Box 78"/>
            <p:cNvSpPr txBox="1">
              <a:spLocks noChangeArrowheads="1"/>
            </p:cNvSpPr>
            <p:nvPr/>
          </p:nvSpPr>
          <p:spPr bwMode="auto">
            <a:xfrm>
              <a:off x="1728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3" name="Line 88"/>
          <p:cNvSpPr>
            <a:spLocks noChangeShapeType="1"/>
          </p:cNvSpPr>
          <p:nvPr/>
        </p:nvSpPr>
        <p:spPr bwMode="auto">
          <a:xfrm rot="10800000" flipV="1">
            <a:off x="6771349" y="3504151"/>
            <a:ext cx="0" cy="423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4" name="Oval 90"/>
          <p:cNvSpPr>
            <a:spLocks noChangeAspect="1" noChangeArrowheads="1"/>
          </p:cNvSpPr>
          <p:nvPr/>
        </p:nvSpPr>
        <p:spPr bwMode="auto">
          <a:xfrm>
            <a:off x="6660224" y="37629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65" name="Line 92"/>
          <p:cNvSpPr>
            <a:spLocks noChangeShapeType="1"/>
          </p:cNvSpPr>
          <p:nvPr/>
        </p:nvSpPr>
        <p:spPr bwMode="auto">
          <a:xfrm>
            <a:off x="8312811" y="3589876"/>
            <a:ext cx="590550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6" name="Line 93"/>
          <p:cNvSpPr>
            <a:spLocks noChangeShapeType="1"/>
          </p:cNvSpPr>
          <p:nvPr/>
        </p:nvSpPr>
        <p:spPr bwMode="auto">
          <a:xfrm flipH="1">
            <a:off x="5215599" y="3805776"/>
            <a:ext cx="1295400" cy="136842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7" name="Line 95"/>
          <p:cNvSpPr>
            <a:spLocks noChangeShapeType="1"/>
          </p:cNvSpPr>
          <p:nvPr/>
        </p:nvSpPr>
        <p:spPr bwMode="auto">
          <a:xfrm>
            <a:off x="5479124" y="3310476"/>
            <a:ext cx="0" cy="936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8" name="Line 96"/>
          <p:cNvSpPr>
            <a:spLocks noChangeShapeType="1"/>
          </p:cNvSpPr>
          <p:nvPr/>
        </p:nvSpPr>
        <p:spPr bwMode="auto">
          <a:xfrm flipV="1">
            <a:off x="5482299" y="3732751"/>
            <a:ext cx="0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9" name="Text Box 98"/>
          <p:cNvSpPr txBox="1">
            <a:spLocks noChangeArrowheads="1"/>
          </p:cNvSpPr>
          <p:nvPr/>
        </p:nvSpPr>
        <p:spPr bwMode="auto">
          <a:xfrm>
            <a:off x="7736549" y="255800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graphicFrame>
        <p:nvGraphicFramePr>
          <p:cNvPr id="70" name="对象 69"/>
          <p:cNvGraphicFramePr>
            <a:graphicFrameLocks noChangeAspect="1"/>
          </p:cNvGraphicFramePr>
          <p:nvPr>
            <p:extLst/>
          </p:nvPr>
        </p:nvGraphicFramePr>
        <p:xfrm>
          <a:off x="4884670" y="4836063"/>
          <a:ext cx="33178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28" name="Equation" r:id="rId3" imgW="152280" imgH="203040" progId="Equation.DSMT4">
                  <p:embed/>
                </p:oleObj>
              </mc:Choice>
              <mc:Fallback>
                <p:oleObj name="Equation" r:id="rId3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4670" y="4836063"/>
                        <a:ext cx="331787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>
            <p:extLst/>
          </p:nvPr>
        </p:nvGraphicFramePr>
        <p:xfrm>
          <a:off x="2115178" y="1274518"/>
          <a:ext cx="1879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29"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5178" y="1274518"/>
                        <a:ext cx="1879600" cy="496887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/>
          <p:cNvGraphicFramePr>
            <a:graphicFrameLocks noChangeAspect="1"/>
          </p:cNvGraphicFramePr>
          <p:nvPr>
            <p:extLst/>
          </p:nvPr>
        </p:nvGraphicFramePr>
        <p:xfrm>
          <a:off x="6795646" y="3295540"/>
          <a:ext cx="3587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0" name="Equation" r:id="rId7" imgW="164880" imgH="241200" progId="Equation.DSMT4">
                  <p:embed/>
                </p:oleObj>
              </mc:Choice>
              <mc:Fallback>
                <p:oleObj name="Equation" r:id="rId7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95646" y="3295540"/>
                        <a:ext cx="35877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>
            <p:extLst/>
          </p:nvPr>
        </p:nvGraphicFramePr>
        <p:xfrm>
          <a:off x="7465656" y="3694789"/>
          <a:ext cx="27622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1" name="Equation" r:id="rId9" imgW="126720" imgH="177480" progId="Equation.DSMT4">
                  <p:embed/>
                </p:oleObj>
              </mc:Choice>
              <mc:Fallback>
                <p:oleObj name="Equation" r:id="rId9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65656" y="3694789"/>
                        <a:ext cx="276225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/>
          </p:nvPr>
        </p:nvGraphicFramePr>
        <p:xfrm>
          <a:off x="5076798" y="3387470"/>
          <a:ext cx="3317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2" name="Equation" r:id="rId11" imgW="152280" imgH="190440" progId="Equation.DSMT4">
                  <p:embed/>
                </p:oleObj>
              </mc:Choice>
              <mc:Fallback>
                <p:oleObj name="Equation" r:id="rId11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76798" y="3387470"/>
                        <a:ext cx="331788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>
            <p:extLst/>
          </p:nvPr>
        </p:nvGraphicFramePr>
        <p:xfrm>
          <a:off x="5040973" y="3771645"/>
          <a:ext cx="3317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3" name="Equation" r:id="rId13" imgW="152280" imgH="190440" progId="Equation.DSMT4">
                  <p:embed/>
                </p:oleObj>
              </mc:Choice>
              <mc:Fallback>
                <p:oleObj name="Equation" r:id="rId1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40973" y="3771645"/>
                        <a:ext cx="331788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对象 75"/>
          <p:cNvGraphicFramePr>
            <a:graphicFrameLocks noChangeAspect="1"/>
          </p:cNvGraphicFramePr>
          <p:nvPr>
            <p:extLst/>
          </p:nvPr>
        </p:nvGraphicFramePr>
        <p:xfrm>
          <a:off x="6771349" y="4207632"/>
          <a:ext cx="4143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4" name="Equation" r:id="rId14" imgW="190440" imgH="241200" progId="Equation.DSMT4">
                  <p:embed/>
                </p:oleObj>
              </mc:Choice>
              <mc:Fallback>
                <p:oleObj name="Equation" r:id="rId14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71349" y="4207632"/>
                        <a:ext cx="414338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" name="Group 69"/>
          <p:cNvGrpSpPr>
            <a:grpSpLocks/>
          </p:cNvGrpSpPr>
          <p:nvPr/>
        </p:nvGrpSpPr>
        <p:grpSpPr bwMode="auto">
          <a:xfrm>
            <a:off x="4534561" y="4247101"/>
            <a:ext cx="3024188" cy="457200"/>
            <a:chOff x="528" y="1632"/>
            <a:chExt cx="1392" cy="288"/>
          </a:xfrm>
        </p:grpSpPr>
        <p:sp>
          <p:nvSpPr>
            <p:cNvPr id="78" name="Text Box 70"/>
            <p:cNvSpPr txBox="1">
              <a:spLocks noChangeArrowheads="1"/>
            </p:cNvSpPr>
            <p:nvPr/>
          </p:nvSpPr>
          <p:spPr bwMode="auto">
            <a:xfrm flipH="1" flipV="1">
              <a:off x="528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" name="Text Box 71"/>
            <p:cNvSpPr txBox="1">
              <a:spLocks noChangeArrowheads="1"/>
            </p:cNvSpPr>
            <p:nvPr/>
          </p:nvSpPr>
          <p:spPr bwMode="auto">
            <a:xfrm flipH="1" flipV="1">
              <a:off x="864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0" name="Text Box 72"/>
            <p:cNvSpPr txBox="1">
              <a:spLocks noChangeArrowheads="1"/>
            </p:cNvSpPr>
            <p:nvPr/>
          </p:nvSpPr>
          <p:spPr bwMode="auto">
            <a:xfrm flipH="1" flipV="1">
              <a:off x="1248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" name="Text Box 73"/>
            <p:cNvSpPr txBox="1">
              <a:spLocks noChangeArrowheads="1"/>
            </p:cNvSpPr>
            <p:nvPr/>
          </p:nvSpPr>
          <p:spPr bwMode="auto">
            <a:xfrm flipH="1" flipV="1">
              <a:off x="1632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82" name="Rectangle 10"/>
          <p:cNvSpPr>
            <a:spLocks noChangeArrowheads="1"/>
          </p:cNvSpPr>
          <p:nvPr/>
        </p:nvSpPr>
        <p:spPr bwMode="auto">
          <a:xfrm>
            <a:off x="149852" y="1928674"/>
            <a:ext cx="3665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理论分析</a:t>
            </a:r>
            <a:endParaRPr kumimoji="1" lang="zh-CN" altLang="en-US" sz="2400" b="1" i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3" name="Text Box 67"/>
          <p:cNvSpPr txBox="1">
            <a:spLocks noChangeArrowheads="1"/>
          </p:cNvSpPr>
          <p:nvPr/>
        </p:nvSpPr>
        <p:spPr bwMode="auto">
          <a:xfrm>
            <a:off x="2085418" y="2486355"/>
            <a:ext cx="187166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方向向下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sp>
        <p:nvSpPr>
          <p:cNvPr id="84" name="Text Box 68"/>
          <p:cNvSpPr txBox="1">
            <a:spLocks noChangeArrowheads="1"/>
          </p:cNvSpPr>
          <p:nvPr/>
        </p:nvSpPr>
        <p:spPr bwMode="auto">
          <a:xfrm>
            <a:off x="2052622" y="3108384"/>
            <a:ext cx="224568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方向向上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graphicFrame>
        <p:nvGraphicFramePr>
          <p:cNvPr id="85" name="对象 84"/>
          <p:cNvGraphicFramePr>
            <a:graphicFrameLocks noChangeAspect="1"/>
          </p:cNvGraphicFramePr>
          <p:nvPr>
            <p:extLst/>
          </p:nvPr>
        </p:nvGraphicFramePr>
        <p:xfrm>
          <a:off x="486204" y="2440271"/>
          <a:ext cx="163036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5" name="Equation" r:id="rId16" imgW="749160" imgH="241200" progId="Equation.DSMT4">
                  <p:embed/>
                </p:oleObj>
              </mc:Choice>
              <mc:Fallback>
                <p:oleObj name="Equation" r:id="rId16" imgW="749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6204" y="2440271"/>
                        <a:ext cx="1630362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/>
          <p:cNvGraphicFramePr>
            <a:graphicFrameLocks noChangeAspect="1"/>
          </p:cNvGraphicFramePr>
          <p:nvPr>
            <p:extLst/>
          </p:nvPr>
        </p:nvGraphicFramePr>
        <p:xfrm>
          <a:off x="527104" y="3013726"/>
          <a:ext cx="11049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6" name="Equation" r:id="rId18" imgW="507960" imgH="241200" progId="Equation.DSMT4">
                  <p:embed/>
                </p:oleObj>
              </mc:Choice>
              <mc:Fallback>
                <p:oleObj name="Equation" r:id="rId18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7104" y="3013726"/>
                        <a:ext cx="1104900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381587" y="3685423"/>
            <a:ext cx="289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当达到动态平衡时：</a:t>
            </a:r>
          </a:p>
        </p:txBody>
      </p:sp>
      <p:graphicFrame>
        <p:nvGraphicFramePr>
          <p:cNvPr id="88" name="对象 87"/>
          <p:cNvGraphicFramePr>
            <a:graphicFrameLocks noChangeAspect="1"/>
          </p:cNvGraphicFramePr>
          <p:nvPr>
            <p:extLst/>
          </p:nvPr>
        </p:nvGraphicFramePr>
        <p:xfrm>
          <a:off x="645187" y="4298843"/>
          <a:ext cx="234791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7" name="Equation" r:id="rId20" imgW="1079280" imgH="228600" progId="Equation.DSMT4">
                  <p:embed/>
                </p:oleObj>
              </mc:Choice>
              <mc:Fallback>
                <p:oleObj name="Equation" r:id="rId20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45187" y="4298843"/>
                        <a:ext cx="2347912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AutoShape 87"/>
          <p:cNvSpPr>
            <a:spLocks noChangeArrowheads="1"/>
          </p:cNvSpPr>
          <p:nvPr/>
        </p:nvSpPr>
        <p:spPr bwMode="auto">
          <a:xfrm>
            <a:off x="691785" y="5053351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90" name="对象 89"/>
          <p:cNvGraphicFramePr>
            <a:graphicFrameLocks noChangeAspect="1"/>
          </p:cNvGraphicFramePr>
          <p:nvPr>
            <p:extLst/>
          </p:nvPr>
        </p:nvGraphicFramePr>
        <p:xfrm>
          <a:off x="5179086" y="5671627"/>
          <a:ext cx="20256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8" name="Equation" r:id="rId22" imgW="939600" imgH="228600" progId="Equation.DSMT4">
                  <p:embed/>
                </p:oleObj>
              </mc:Choice>
              <mc:Fallback>
                <p:oleObj name="Equation" r:id="rId22" imgW="939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179086" y="5671627"/>
                        <a:ext cx="2025650" cy="493712"/>
                      </a:xfrm>
                      <a:prstGeom prst="rect">
                        <a:avLst/>
                      </a:prstGeom>
                      <a:ln w="222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/>
          <p:cNvGraphicFramePr>
            <a:graphicFrameLocks noChangeAspect="1"/>
          </p:cNvGraphicFramePr>
          <p:nvPr>
            <p:extLst/>
          </p:nvPr>
        </p:nvGraphicFramePr>
        <p:xfrm>
          <a:off x="1591964" y="4985088"/>
          <a:ext cx="15192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39" name="Equation" r:id="rId24" imgW="698400" imgH="203040" progId="Equation.DSMT4">
                  <p:embed/>
                </p:oleObj>
              </mc:Choice>
              <mc:Fallback>
                <p:oleObj name="Equation" r:id="rId24" imgW="698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91964" y="4985088"/>
                        <a:ext cx="1519238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AutoShape 87"/>
          <p:cNvSpPr>
            <a:spLocks noChangeArrowheads="1"/>
          </p:cNvSpPr>
          <p:nvPr/>
        </p:nvSpPr>
        <p:spPr bwMode="auto">
          <a:xfrm>
            <a:off x="683568" y="5684101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93" name="对象 92"/>
          <p:cNvGraphicFramePr>
            <a:graphicFrameLocks noChangeAspect="1"/>
          </p:cNvGraphicFramePr>
          <p:nvPr>
            <p:extLst/>
          </p:nvPr>
        </p:nvGraphicFramePr>
        <p:xfrm>
          <a:off x="1566738" y="5596409"/>
          <a:ext cx="278923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40" name="Equation" r:id="rId26" imgW="1282680" imgH="228600" progId="Equation.DSMT4">
                  <p:embed/>
                </p:oleObj>
              </mc:Choice>
              <mc:Fallback>
                <p:oleObj name="Equation" r:id="rId26" imgW="1282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66738" y="5596409"/>
                        <a:ext cx="2789238" cy="49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AutoShape 87"/>
          <p:cNvSpPr>
            <a:spLocks noChangeArrowheads="1"/>
          </p:cNvSpPr>
          <p:nvPr/>
        </p:nvSpPr>
        <p:spPr bwMode="auto">
          <a:xfrm>
            <a:off x="4412441" y="5722955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95" name="Text Box 9"/>
          <p:cNvSpPr txBox="1">
            <a:spLocks noChangeArrowheads="1"/>
          </p:cNvSpPr>
          <p:nvPr/>
        </p:nvSpPr>
        <p:spPr bwMode="auto">
          <a:xfrm>
            <a:off x="4125560" y="1252685"/>
            <a:ext cx="4857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K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为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霍尔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系数，</a:t>
            </a:r>
            <a:r>
              <a:rPr kumimoji="1"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d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为磁场方向的厚度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96" name="Text Box 9"/>
          <p:cNvSpPr txBox="1">
            <a:spLocks noChangeArrowheads="1"/>
          </p:cNvSpPr>
          <p:nvPr/>
        </p:nvSpPr>
        <p:spPr bwMode="auto">
          <a:xfrm>
            <a:off x="612410" y="6165339"/>
            <a:ext cx="7987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宏观电流强度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与微观载流子运动速度   有什么关系？</a:t>
            </a:r>
            <a:endParaRPr kumimoji="1"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97" name="对象 96"/>
          <p:cNvGraphicFramePr>
            <a:graphicFrameLocks noChangeAspect="1"/>
          </p:cNvGraphicFramePr>
          <p:nvPr>
            <p:extLst/>
          </p:nvPr>
        </p:nvGraphicFramePr>
        <p:xfrm>
          <a:off x="5725980" y="6297102"/>
          <a:ext cx="2746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41" name="Equation" r:id="rId28" imgW="126720" imgH="139680" progId="Equation.DSMT4">
                  <p:embed/>
                </p:oleObj>
              </mc:Choice>
              <mc:Fallback>
                <p:oleObj name="Equation" r:id="rId2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725980" y="6297102"/>
                        <a:ext cx="274638" cy="301625"/>
                      </a:xfrm>
                      <a:prstGeom prst="rect">
                        <a:avLst/>
                      </a:prstGeom>
                      <a:ln w="222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02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08403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0.00417 0.08935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468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07407E-6 L -0.01164 0.07893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3935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0382 0.1419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708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48148E-6 L -0.00364 0.22593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129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0.00417 0.15231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761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-0.00364 0.15231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761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-0.00382 0.17338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8657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00399 0.08935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4468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00416 0.08935 " pathEditMode="relative" rAng="0" ptsTypes="AA">
                                      <p:cBhvr>
                                        <p:cTn id="29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468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-0.01164 0.07893 " pathEditMode="relative" rAng="0" ptsTypes="AA">
                                      <p:cBhvr>
                                        <p:cTn id="29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3935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L -0.00382 0.1419 " pathEditMode="relative" rAng="0" ptsTypes="AA">
                                      <p:cBhvr>
                                        <p:cTn id="29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7083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5.55112E-17 L -0.00365 0.22593 " pathEditMode="relative" rAng="0" ptsTypes="AA">
                                      <p:cBhvr>
                                        <p:cTn id="29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1296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0417 0.15231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7616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364 0.15232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7616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382 0.17338 " pathEditMode="relative" rAng="0" ptsTypes="AA">
                                      <p:cBhvr>
                                        <p:cTn id="30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8657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00399 0.08935 " pathEditMode="relative" rAng="0" ptsTypes="AA">
                                      <p:cBhvr>
                                        <p:cTn id="30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ldLvl="0" animBg="1"/>
      <p:bldP spid="3" grpId="1"/>
      <p:bldP spid="4" grpId="0" autoUpdateAnimBg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5" grpId="2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9" grpId="0" animBg="1"/>
      <p:bldP spid="4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54" grpId="0"/>
      <p:bldP spid="55" grpId="0"/>
      <p:bldP spid="56" grpId="0"/>
      <p:bldP spid="57" grpId="0" animBg="1"/>
      <p:bldP spid="57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8" grpId="1" animBg="1"/>
      <p:bldP spid="69" grpId="0"/>
      <p:bldP spid="82" grpId="0" autoUpdateAnimBg="0"/>
      <p:bldP spid="83" grpId="0"/>
      <p:bldP spid="84" grpId="0"/>
      <p:bldP spid="87" grpId="0" autoUpdateAnimBg="0"/>
      <p:bldP spid="89" grpId="0" animBg="1"/>
      <p:bldP spid="92" grpId="0" animBg="1"/>
      <p:bldP spid="94" grpId="0" animBg="1"/>
      <p:bldP spid="95" grpId="0" autoUpdateAnimBg="0"/>
      <p:bldP spid="9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757894" y="4231749"/>
          <a:ext cx="20256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49" name="Equation" r:id="rId3" imgW="939600" imgH="228600" progId="Equation.DSMT4">
                  <p:embed/>
                </p:oleObj>
              </mc:Choice>
              <mc:Fallback>
                <p:oleObj name="Equation" r:id="rId3" imgW="939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894" y="4231749"/>
                        <a:ext cx="2025650" cy="493712"/>
                      </a:xfrm>
                      <a:prstGeom prst="rect">
                        <a:avLst/>
                      </a:prstGeom>
                      <a:ln w="222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473267" y="1238049"/>
          <a:ext cx="14065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0" name="Equation" r:id="rId5" imgW="660240" imgH="203040" progId="Equation.DSMT4">
                  <p:embed/>
                </p:oleObj>
              </mc:Choice>
              <mc:Fallback>
                <p:oleObj name="Equation" r:id="rId5" imgW="660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3267" y="1238049"/>
                        <a:ext cx="14065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317762" y="647816"/>
            <a:ext cx="73217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横截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面积为</a:t>
            </a:r>
            <a:r>
              <a:rPr kumimoji="1"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，长度为</a:t>
            </a:r>
            <a:r>
              <a:rPr kumimoji="1"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dx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的导体板内总电荷电量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15684" y="1390103"/>
            <a:ext cx="5115597" cy="3867794"/>
            <a:chOff x="6326188" y="679450"/>
            <a:chExt cx="5115597" cy="3867794"/>
          </a:xfrm>
        </p:grpSpPr>
        <p:grpSp>
          <p:nvGrpSpPr>
            <p:cNvPr id="6" name="组合 5"/>
            <p:cNvGrpSpPr/>
            <p:nvPr/>
          </p:nvGrpSpPr>
          <p:grpSpPr>
            <a:xfrm>
              <a:off x="6326188" y="785812"/>
              <a:ext cx="5115597" cy="3590925"/>
              <a:chOff x="6326188" y="785812"/>
              <a:chExt cx="5115597" cy="3590925"/>
            </a:xfrm>
          </p:grpSpPr>
          <p:sp>
            <p:nvSpPr>
              <p:cNvPr id="23" name="AutoShape 91"/>
              <p:cNvSpPr>
                <a:spLocks noChangeArrowheads="1"/>
              </p:cNvSpPr>
              <p:nvPr/>
            </p:nvSpPr>
            <p:spPr bwMode="auto">
              <a:xfrm>
                <a:off x="7134225" y="1582737"/>
                <a:ext cx="3873499" cy="2233612"/>
              </a:xfrm>
              <a:prstGeom prst="cube">
                <a:avLst>
                  <a:gd name="adj" fmla="val 25588"/>
                </a:avLst>
              </a:prstGeom>
              <a:gradFill rotWithShape="1">
                <a:gsLst>
                  <a:gs pos="0">
                    <a:srgbClr val="3399FF">
                      <a:alpha val="60001"/>
                    </a:srgbClr>
                  </a:gs>
                  <a:gs pos="100000">
                    <a:srgbClr val="184776">
                      <a:alpha val="62000"/>
                    </a:srgbClr>
                  </a:gs>
                </a:gsLst>
                <a:lin ang="5400000" scaled="1"/>
              </a:gradFill>
              <a:ln w="19050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Oval 4"/>
              <p:cNvSpPr>
                <a:spLocks noChangeAspect="1" noChangeArrowheads="1"/>
              </p:cNvSpPr>
              <p:nvPr/>
            </p:nvSpPr>
            <p:spPr bwMode="auto">
              <a:xfrm>
                <a:off x="7815263" y="2890837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Oval 5"/>
              <p:cNvSpPr>
                <a:spLocks noChangeAspect="1" noChangeArrowheads="1"/>
              </p:cNvSpPr>
              <p:nvPr/>
            </p:nvSpPr>
            <p:spPr bwMode="auto">
              <a:xfrm>
                <a:off x="7886700" y="23145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Oval 6"/>
              <p:cNvSpPr>
                <a:spLocks noChangeAspect="1" noChangeArrowheads="1"/>
              </p:cNvSpPr>
              <p:nvPr/>
            </p:nvSpPr>
            <p:spPr bwMode="auto">
              <a:xfrm>
                <a:off x="7599363" y="2601912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Oval 13"/>
              <p:cNvSpPr>
                <a:spLocks noChangeAspect="1" noChangeArrowheads="1"/>
              </p:cNvSpPr>
              <p:nvPr/>
            </p:nvSpPr>
            <p:spPr bwMode="auto">
              <a:xfrm>
                <a:off x="8174038" y="16668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15"/>
              <p:cNvSpPr>
                <a:spLocks noChangeAspect="1" noChangeArrowheads="1"/>
              </p:cNvSpPr>
              <p:nvPr/>
            </p:nvSpPr>
            <p:spPr bwMode="auto">
              <a:xfrm>
                <a:off x="7958138" y="18827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Oval 16"/>
              <p:cNvSpPr>
                <a:spLocks noChangeAspect="1" noChangeArrowheads="1"/>
              </p:cNvSpPr>
              <p:nvPr/>
            </p:nvSpPr>
            <p:spPr bwMode="auto">
              <a:xfrm>
                <a:off x="8534400" y="18827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Oval 17"/>
              <p:cNvSpPr>
                <a:spLocks noChangeAspect="1" noChangeArrowheads="1"/>
              </p:cNvSpPr>
              <p:nvPr/>
            </p:nvSpPr>
            <p:spPr bwMode="auto">
              <a:xfrm>
                <a:off x="10191750" y="18827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Oval 18"/>
              <p:cNvSpPr>
                <a:spLocks noChangeAspect="1" noChangeArrowheads="1"/>
              </p:cNvSpPr>
              <p:nvPr/>
            </p:nvSpPr>
            <p:spPr bwMode="auto">
              <a:xfrm>
                <a:off x="7742238" y="16668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Oval 19"/>
              <p:cNvSpPr>
                <a:spLocks noChangeAspect="1" noChangeArrowheads="1"/>
              </p:cNvSpPr>
              <p:nvPr/>
            </p:nvSpPr>
            <p:spPr bwMode="auto">
              <a:xfrm>
                <a:off x="8966200" y="18097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Oval 20"/>
              <p:cNvSpPr>
                <a:spLocks noChangeAspect="1" noChangeArrowheads="1"/>
              </p:cNvSpPr>
              <p:nvPr/>
            </p:nvSpPr>
            <p:spPr bwMode="auto">
              <a:xfrm>
                <a:off x="9182100" y="15938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Oval 22"/>
              <p:cNvSpPr>
                <a:spLocks noChangeAspect="1" noChangeArrowheads="1"/>
              </p:cNvSpPr>
              <p:nvPr/>
            </p:nvSpPr>
            <p:spPr bwMode="auto">
              <a:xfrm>
                <a:off x="9182100" y="1954212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Oval 23"/>
              <p:cNvSpPr>
                <a:spLocks noChangeAspect="1" noChangeArrowheads="1"/>
              </p:cNvSpPr>
              <p:nvPr/>
            </p:nvSpPr>
            <p:spPr bwMode="auto">
              <a:xfrm>
                <a:off x="7381875" y="1954212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Oval 24"/>
              <p:cNvSpPr>
                <a:spLocks noChangeAspect="1" noChangeArrowheads="1"/>
              </p:cNvSpPr>
              <p:nvPr/>
            </p:nvSpPr>
            <p:spPr bwMode="auto">
              <a:xfrm>
                <a:off x="10118725" y="15938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25"/>
              <p:cNvSpPr>
                <a:spLocks noChangeAspect="1" noChangeArrowheads="1"/>
              </p:cNvSpPr>
              <p:nvPr/>
            </p:nvSpPr>
            <p:spPr bwMode="auto">
              <a:xfrm>
                <a:off x="9542463" y="18827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Oval 26"/>
              <p:cNvSpPr>
                <a:spLocks noChangeAspect="1" noChangeArrowheads="1"/>
              </p:cNvSpPr>
              <p:nvPr/>
            </p:nvSpPr>
            <p:spPr bwMode="auto">
              <a:xfrm>
                <a:off x="8678863" y="16668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Oval 27"/>
              <p:cNvSpPr>
                <a:spLocks noChangeAspect="1" noChangeArrowheads="1"/>
              </p:cNvSpPr>
              <p:nvPr/>
            </p:nvSpPr>
            <p:spPr bwMode="auto">
              <a:xfrm>
                <a:off x="9474200" y="18859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Oval 28"/>
              <p:cNvSpPr>
                <a:spLocks noChangeAspect="1" noChangeArrowheads="1"/>
              </p:cNvSpPr>
              <p:nvPr/>
            </p:nvSpPr>
            <p:spPr bwMode="auto">
              <a:xfrm>
                <a:off x="8534400" y="2459037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29"/>
              <p:cNvSpPr>
                <a:spLocks noChangeAspect="1" noChangeArrowheads="1"/>
              </p:cNvSpPr>
              <p:nvPr/>
            </p:nvSpPr>
            <p:spPr bwMode="auto">
              <a:xfrm>
                <a:off x="9975850" y="25304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Oval 30"/>
              <p:cNvSpPr>
                <a:spLocks noChangeAspect="1" noChangeArrowheads="1"/>
              </p:cNvSpPr>
              <p:nvPr/>
            </p:nvSpPr>
            <p:spPr bwMode="auto">
              <a:xfrm>
                <a:off x="9110663" y="2459037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Oval 32"/>
              <p:cNvSpPr>
                <a:spLocks noChangeAspect="1" noChangeArrowheads="1"/>
              </p:cNvSpPr>
              <p:nvPr/>
            </p:nvSpPr>
            <p:spPr bwMode="auto">
              <a:xfrm>
                <a:off x="9451952" y="242961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33"/>
              <p:cNvSpPr>
                <a:spLocks noChangeAspect="1" noChangeArrowheads="1"/>
              </p:cNvSpPr>
              <p:nvPr/>
            </p:nvSpPr>
            <p:spPr bwMode="auto">
              <a:xfrm>
                <a:off x="7818438" y="2173287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Oval 34"/>
              <p:cNvSpPr>
                <a:spLocks noChangeAspect="1" noChangeArrowheads="1"/>
              </p:cNvSpPr>
              <p:nvPr/>
            </p:nvSpPr>
            <p:spPr bwMode="auto">
              <a:xfrm>
                <a:off x="8537575" y="21018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35"/>
              <p:cNvSpPr>
                <a:spLocks noChangeAspect="1" noChangeArrowheads="1"/>
              </p:cNvSpPr>
              <p:nvPr/>
            </p:nvSpPr>
            <p:spPr bwMode="auto">
              <a:xfrm>
                <a:off x="9906000" y="23177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Oval 36"/>
              <p:cNvSpPr>
                <a:spLocks noChangeAspect="1" noChangeArrowheads="1"/>
              </p:cNvSpPr>
              <p:nvPr/>
            </p:nvSpPr>
            <p:spPr bwMode="auto">
              <a:xfrm>
                <a:off x="8894763" y="224472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Oval 37"/>
              <p:cNvSpPr>
                <a:spLocks noChangeAspect="1" noChangeArrowheads="1"/>
              </p:cNvSpPr>
              <p:nvPr/>
            </p:nvSpPr>
            <p:spPr bwMode="auto">
              <a:xfrm>
                <a:off x="9618663" y="16700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Oval 39"/>
              <p:cNvSpPr>
                <a:spLocks noChangeAspect="1" noChangeArrowheads="1"/>
              </p:cNvSpPr>
              <p:nvPr/>
            </p:nvSpPr>
            <p:spPr bwMode="auto">
              <a:xfrm>
                <a:off x="8281561" y="2865985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Line 41"/>
              <p:cNvSpPr>
                <a:spLocks noChangeShapeType="1"/>
              </p:cNvSpPr>
              <p:nvPr/>
            </p:nvSpPr>
            <p:spPr bwMode="auto">
              <a:xfrm>
                <a:off x="9433853" y="2990698"/>
                <a:ext cx="609600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55" name="Line 46"/>
              <p:cNvSpPr>
                <a:spLocks noChangeShapeType="1"/>
              </p:cNvSpPr>
              <p:nvPr/>
            </p:nvSpPr>
            <p:spPr bwMode="auto">
              <a:xfrm>
                <a:off x="6757988" y="2665412"/>
                <a:ext cx="792162" cy="0"/>
              </a:xfrm>
              <a:prstGeom prst="line">
                <a:avLst/>
              </a:prstGeom>
              <a:noFill/>
              <a:ln w="7620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grpSp>
            <p:nvGrpSpPr>
              <p:cNvPr id="56" name="Group 47"/>
              <p:cNvGrpSpPr>
                <a:grpSpLocks/>
              </p:cNvGrpSpPr>
              <p:nvPr/>
            </p:nvGrpSpPr>
            <p:grpSpPr bwMode="auto">
              <a:xfrm>
                <a:off x="6538913" y="785812"/>
                <a:ext cx="4835308" cy="3590925"/>
                <a:chOff x="1837" y="799"/>
                <a:chExt cx="3418" cy="2722"/>
              </a:xfrm>
            </p:grpSpPr>
            <p:sp>
              <p:nvSpPr>
                <p:cNvPr id="74" name="Line 48"/>
                <p:cNvSpPr>
                  <a:spLocks noChangeShapeType="1"/>
                </p:cNvSpPr>
                <p:nvPr/>
              </p:nvSpPr>
              <p:spPr bwMode="auto">
                <a:xfrm>
                  <a:off x="2653" y="2659"/>
                  <a:ext cx="2602" cy="10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5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837" y="2659"/>
                  <a:ext cx="816" cy="862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6" name="Line 50"/>
                <p:cNvSpPr>
                  <a:spLocks noChangeShapeType="1"/>
                </p:cNvSpPr>
                <p:nvPr/>
              </p:nvSpPr>
              <p:spPr bwMode="auto">
                <a:xfrm>
                  <a:off x="2653" y="799"/>
                  <a:ext cx="0" cy="1860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prstDash val="dash"/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endParaRPr>
                </a:p>
              </p:txBody>
            </p:sp>
          </p:grpSp>
          <p:sp>
            <p:nvSpPr>
              <p:cNvPr id="57" name="Line 51"/>
              <p:cNvSpPr>
                <a:spLocks noChangeShapeType="1"/>
              </p:cNvSpPr>
              <p:nvPr/>
            </p:nvSpPr>
            <p:spPr bwMode="auto">
              <a:xfrm flipH="1">
                <a:off x="7118350" y="3241674"/>
                <a:ext cx="576263" cy="576263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58" name="Line 52"/>
              <p:cNvSpPr>
                <a:spLocks noChangeShapeType="1"/>
              </p:cNvSpPr>
              <p:nvPr/>
            </p:nvSpPr>
            <p:spPr bwMode="auto">
              <a:xfrm>
                <a:off x="7694613" y="1585912"/>
                <a:ext cx="0" cy="165576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59" name="Line 53"/>
              <p:cNvSpPr>
                <a:spLocks noChangeShapeType="1"/>
              </p:cNvSpPr>
              <p:nvPr/>
            </p:nvSpPr>
            <p:spPr bwMode="auto">
              <a:xfrm flipV="1">
                <a:off x="7694613" y="3241674"/>
                <a:ext cx="3600450" cy="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0" name="Line 54"/>
              <p:cNvSpPr>
                <a:spLocks noChangeShapeType="1"/>
              </p:cNvSpPr>
              <p:nvPr/>
            </p:nvSpPr>
            <p:spPr bwMode="auto">
              <a:xfrm>
                <a:off x="6470650" y="2162174"/>
                <a:ext cx="647700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1" name="Line 55"/>
              <p:cNvSpPr>
                <a:spLocks noChangeShapeType="1"/>
              </p:cNvSpPr>
              <p:nvPr/>
            </p:nvSpPr>
            <p:spPr bwMode="auto">
              <a:xfrm>
                <a:off x="6470650" y="3817937"/>
                <a:ext cx="647700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2" name="Line 56"/>
              <p:cNvSpPr>
                <a:spLocks noChangeShapeType="1"/>
              </p:cNvSpPr>
              <p:nvPr/>
            </p:nvSpPr>
            <p:spPr bwMode="auto">
              <a:xfrm>
                <a:off x="6686550" y="2162174"/>
                <a:ext cx="0" cy="16557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3" name="Text Box 57"/>
              <p:cNvSpPr txBox="1">
                <a:spLocks noChangeArrowheads="1"/>
              </p:cNvSpPr>
              <p:nvPr/>
            </p:nvSpPr>
            <p:spPr bwMode="auto">
              <a:xfrm>
                <a:off x="6326188" y="2738437"/>
                <a:ext cx="26828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64" name="Line 58"/>
              <p:cNvSpPr>
                <a:spLocks noChangeShapeType="1"/>
              </p:cNvSpPr>
              <p:nvPr/>
            </p:nvSpPr>
            <p:spPr bwMode="auto">
              <a:xfrm flipV="1">
                <a:off x="7118350" y="1296987"/>
                <a:ext cx="0" cy="865187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5" name="Line 59"/>
              <p:cNvSpPr>
                <a:spLocks noChangeShapeType="1"/>
              </p:cNvSpPr>
              <p:nvPr/>
            </p:nvSpPr>
            <p:spPr bwMode="auto">
              <a:xfrm flipV="1">
                <a:off x="7118350" y="1009649"/>
                <a:ext cx="576263" cy="576263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6" name="Text Box 60"/>
              <p:cNvSpPr txBox="1">
                <a:spLocks noChangeArrowheads="1"/>
              </p:cNvSpPr>
              <p:nvPr/>
            </p:nvSpPr>
            <p:spPr bwMode="auto">
              <a:xfrm>
                <a:off x="7142163" y="938212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67" name="Text Box 61"/>
              <p:cNvSpPr txBox="1">
                <a:spLocks noChangeArrowheads="1"/>
              </p:cNvSpPr>
              <p:nvPr/>
            </p:nvSpPr>
            <p:spPr bwMode="auto">
              <a:xfrm>
                <a:off x="11044225" y="2179570"/>
                <a:ext cx="303212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68" name="Text Box 63"/>
              <p:cNvSpPr txBox="1">
                <a:spLocks noChangeArrowheads="1"/>
              </p:cNvSpPr>
              <p:nvPr/>
            </p:nvSpPr>
            <p:spPr bwMode="auto">
              <a:xfrm>
                <a:off x="10412816" y="3213267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69" name="AutoShape 64"/>
              <p:cNvSpPr>
                <a:spLocks noChangeArrowheads="1"/>
              </p:cNvSpPr>
              <p:nvPr/>
            </p:nvSpPr>
            <p:spPr bwMode="auto">
              <a:xfrm>
                <a:off x="9681377" y="3372766"/>
                <a:ext cx="593725" cy="427038"/>
              </a:xfrm>
              <a:prstGeom prst="wedgeRectCallout">
                <a:avLst>
                  <a:gd name="adj1" fmla="val -84481"/>
                  <a:gd name="adj2" fmla="val -105651"/>
                </a:avLst>
              </a:prstGeom>
              <a:solidFill>
                <a:srgbClr val="006699"/>
              </a:solidFill>
              <a:ln w="9525">
                <a:solidFill>
                  <a:srgbClr val="66FFFF"/>
                </a:solidFill>
                <a:miter lim="800000"/>
                <a:headEnd/>
                <a:tailEnd/>
              </a:ln>
            </p:spPr>
            <p:txBody>
              <a:bodyPr anchor="b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</a:t>
                </a:r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q</a:t>
                </a:r>
              </a:p>
            </p:txBody>
          </p:sp>
          <p:sp>
            <p:nvSpPr>
              <p:cNvPr id="70" name="Oval 90"/>
              <p:cNvSpPr>
                <a:spLocks noChangeAspect="1" noChangeArrowheads="1"/>
              </p:cNvSpPr>
              <p:nvPr/>
            </p:nvSpPr>
            <p:spPr bwMode="auto">
              <a:xfrm>
                <a:off x="9244941" y="2881160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Line 92"/>
              <p:cNvSpPr>
                <a:spLocks noChangeShapeType="1"/>
              </p:cNvSpPr>
              <p:nvPr/>
            </p:nvSpPr>
            <p:spPr bwMode="auto">
              <a:xfrm>
                <a:off x="11007725" y="2665411"/>
                <a:ext cx="434060" cy="23369"/>
              </a:xfrm>
              <a:prstGeom prst="line">
                <a:avLst/>
              </a:prstGeom>
              <a:noFill/>
              <a:ln w="76200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72" name="Text Box 98"/>
              <p:cNvSpPr txBox="1">
                <a:spLocks noChangeArrowheads="1"/>
              </p:cNvSpPr>
              <p:nvPr/>
            </p:nvSpPr>
            <p:spPr bwMode="auto">
              <a:xfrm>
                <a:off x="10369549" y="1637426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b</a:t>
                </a:r>
              </a:p>
            </p:txBody>
          </p:sp>
          <p:graphicFrame>
            <p:nvGraphicFramePr>
              <p:cNvPr id="73" name="对象 7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040010" y="2839885"/>
              <a:ext cx="276225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051" name="Equation" r:id="rId7" imgW="126720" imgH="177480" progId="Equation.DSMT4">
                      <p:embed/>
                    </p:oleObj>
                  </mc:Choice>
                  <mc:Fallback>
                    <p:oleObj name="Equation" r:id="rId7" imgW="126720" imgH="177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0040010" y="2839885"/>
                            <a:ext cx="276225" cy="385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Text Box 63"/>
            <p:cNvSpPr txBox="1">
              <a:spLocks noChangeArrowheads="1"/>
            </p:cNvSpPr>
            <p:nvPr/>
          </p:nvSpPr>
          <p:spPr bwMode="auto">
            <a:xfrm>
              <a:off x="11075789" y="3228414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x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63"/>
            <p:cNvSpPr txBox="1">
              <a:spLocks noChangeArrowheads="1"/>
            </p:cNvSpPr>
            <p:nvPr/>
          </p:nvSpPr>
          <p:spPr bwMode="auto">
            <a:xfrm>
              <a:off x="6686550" y="4085579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y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63"/>
            <p:cNvSpPr txBox="1">
              <a:spLocks noChangeArrowheads="1"/>
            </p:cNvSpPr>
            <p:nvPr/>
          </p:nvSpPr>
          <p:spPr bwMode="auto">
            <a:xfrm>
              <a:off x="7767273" y="679450"/>
              <a:ext cx="3048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z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63"/>
            <p:cNvSpPr txBox="1">
              <a:spLocks noChangeArrowheads="1"/>
            </p:cNvSpPr>
            <p:nvPr/>
          </p:nvSpPr>
          <p:spPr bwMode="auto">
            <a:xfrm>
              <a:off x="10523398" y="2411877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Line 56"/>
            <p:cNvSpPr>
              <a:spLocks noChangeShapeType="1"/>
            </p:cNvSpPr>
            <p:nvPr/>
          </p:nvSpPr>
          <p:spPr bwMode="auto">
            <a:xfrm>
              <a:off x="8128675" y="2134392"/>
              <a:ext cx="32686" cy="167333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2" name="Line 59"/>
            <p:cNvSpPr>
              <a:spLocks noChangeShapeType="1"/>
            </p:cNvSpPr>
            <p:nvPr/>
          </p:nvSpPr>
          <p:spPr bwMode="auto">
            <a:xfrm flipV="1">
              <a:off x="8089794" y="1571601"/>
              <a:ext cx="576263" cy="5762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8649714" y="1620782"/>
              <a:ext cx="32686" cy="167333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4" name="Line 59"/>
            <p:cNvSpPr>
              <a:spLocks noChangeShapeType="1"/>
            </p:cNvSpPr>
            <p:nvPr/>
          </p:nvSpPr>
          <p:spPr bwMode="auto">
            <a:xfrm flipV="1">
              <a:off x="8128675" y="3254032"/>
              <a:ext cx="576263" cy="5762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 flipV="1">
              <a:off x="8867585" y="1572342"/>
              <a:ext cx="576263" cy="5762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6" name="Line 56"/>
            <p:cNvSpPr>
              <a:spLocks noChangeShapeType="1"/>
            </p:cNvSpPr>
            <p:nvPr/>
          </p:nvSpPr>
          <p:spPr bwMode="auto">
            <a:xfrm>
              <a:off x="8881257" y="2077858"/>
              <a:ext cx="32686" cy="167333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7" name="Line 56"/>
            <p:cNvSpPr>
              <a:spLocks noChangeShapeType="1"/>
            </p:cNvSpPr>
            <p:nvPr/>
          </p:nvSpPr>
          <p:spPr bwMode="auto">
            <a:xfrm>
              <a:off x="9443848" y="1606833"/>
              <a:ext cx="32686" cy="167333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8" name="Line 59"/>
            <p:cNvSpPr>
              <a:spLocks noChangeShapeType="1"/>
            </p:cNvSpPr>
            <p:nvPr/>
          </p:nvSpPr>
          <p:spPr bwMode="auto">
            <a:xfrm flipV="1">
              <a:off x="8910050" y="3216129"/>
              <a:ext cx="576263" cy="5762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9" name="Text Box 63"/>
            <p:cNvSpPr txBox="1">
              <a:spLocks noChangeArrowheads="1"/>
            </p:cNvSpPr>
            <p:nvPr/>
          </p:nvSpPr>
          <p:spPr bwMode="auto">
            <a:xfrm>
              <a:off x="8298107" y="3941314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dx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Line 58"/>
            <p:cNvSpPr>
              <a:spLocks noChangeShapeType="1"/>
            </p:cNvSpPr>
            <p:nvPr/>
          </p:nvSpPr>
          <p:spPr bwMode="auto">
            <a:xfrm flipV="1">
              <a:off x="8144207" y="3842872"/>
              <a:ext cx="0" cy="28800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21" name="Line 58"/>
            <p:cNvSpPr>
              <a:spLocks noChangeShapeType="1"/>
            </p:cNvSpPr>
            <p:nvPr/>
          </p:nvSpPr>
          <p:spPr bwMode="auto">
            <a:xfrm flipV="1">
              <a:off x="8922466" y="3843943"/>
              <a:ext cx="0" cy="28800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22" name="Line 41"/>
            <p:cNvSpPr>
              <a:spLocks noChangeShapeType="1"/>
            </p:cNvSpPr>
            <p:nvPr/>
          </p:nvSpPr>
          <p:spPr bwMode="auto">
            <a:xfrm>
              <a:off x="8148329" y="3986872"/>
              <a:ext cx="79200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graphicFrame>
        <p:nvGraphicFramePr>
          <p:cNvPr id="77" name="对象 76"/>
          <p:cNvGraphicFramePr>
            <a:graphicFrameLocks noChangeAspect="1"/>
          </p:cNvGraphicFramePr>
          <p:nvPr>
            <p:extLst/>
          </p:nvPr>
        </p:nvGraphicFramePr>
        <p:xfrm>
          <a:off x="1800297" y="1228524"/>
          <a:ext cx="10826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2" name="Equation" r:id="rId9" imgW="507960" imgH="203040" progId="Equation.DSMT4">
                  <p:embed/>
                </p:oleObj>
              </mc:Choice>
              <mc:Fallback>
                <p:oleObj name="Equation" r:id="rId9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00297" y="1228524"/>
                        <a:ext cx="108267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对象 77"/>
          <p:cNvGraphicFramePr>
            <a:graphicFrameLocks noChangeAspect="1"/>
          </p:cNvGraphicFramePr>
          <p:nvPr>
            <p:extLst/>
          </p:nvPr>
        </p:nvGraphicFramePr>
        <p:xfrm>
          <a:off x="2796411" y="1212627"/>
          <a:ext cx="11636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3" name="Equation" r:id="rId11" imgW="545760" imgH="203040" progId="Equation.DSMT4">
                  <p:embed/>
                </p:oleObj>
              </mc:Choice>
              <mc:Fallback>
                <p:oleObj name="Equation" r:id="rId11" imgW="5457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96411" y="1212627"/>
                        <a:ext cx="1163638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>
            <p:extLst/>
          </p:nvPr>
        </p:nvGraphicFramePr>
        <p:xfrm>
          <a:off x="3915684" y="1196752"/>
          <a:ext cx="12985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4" name="Equation" r:id="rId13" imgW="609480" imgH="203040" progId="Equation.DSMT4">
                  <p:embed/>
                </p:oleObj>
              </mc:Choice>
              <mc:Fallback>
                <p:oleObj name="Equation" r:id="rId13" imgW="609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15684" y="1196752"/>
                        <a:ext cx="129857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AutoShape 87"/>
          <p:cNvSpPr>
            <a:spLocks noChangeArrowheads="1"/>
          </p:cNvSpPr>
          <p:nvPr/>
        </p:nvSpPr>
        <p:spPr bwMode="auto">
          <a:xfrm>
            <a:off x="593524" y="2093667"/>
            <a:ext cx="544618" cy="2238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81" name="对象 80"/>
          <p:cNvGraphicFramePr>
            <a:graphicFrameLocks noChangeAspect="1"/>
          </p:cNvGraphicFramePr>
          <p:nvPr>
            <p:extLst/>
          </p:nvPr>
        </p:nvGraphicFramePr>
        <p:xfrm>
          <a:off x="1160534" y="1772816"/>
          <a:ext cx="20542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5" name="Equation" r:id="rId15" imgW="965160" imgH="393480" progId="Equation.DSMT4">
                  <p:embed/>
                </p:oleObj>
              </mc:Choice>
              <mc:Fallback>
                <p:oleObj name="Equation" r:id="rId15" imgW="9651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60534" y="1772816"/>
                        <a:ext cx="205422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对象 81"/>
          <p:cNvGraphicFramePr>
            <a:graphicFrameLocks noChangeAspect="1"/>
          </p:cNvGraphicFramePr>
          <p:nvPr>
            <p:extLst/>
          </p:nvPr>
        </p:nvGraphicFramePr>
        <p:xfrm>
          <a:off x="3173844" y="1992047"/>
          <a:ext cx="11350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6" name="Equation" r:id="rId17" imgW="533160" imgH="203040" progId="Equation.DSMT4">
                  <p:embed/>
                </p:oleObj>
              </mc:Choice>
              <mc:Fallback>
                <p:oleObj name="Equation" r:id="rId17" imgW="533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73844" y="1992047"/>
                        <a:ext cx="1135063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utoShape 87"/>
          <p:cNvSpPr>
            <a:spLocks noChangeArrowheads="1"/>
          </p:cNvSpPr>
          <p:nvPr/>
        </p:nvSpPr>
        <p:spPr bwMode="auto">
          <a:xfrm>
            <a:off x="596722" y="3633569"/>
            <a:ext cx="543600" cy="2193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84" name="对象 83"/>
          <p:cNvGraphicFramePr>
            <a:graphicFrameLocks noChangeAspect="1"/>
          </p:cNvGraphicFramePr>
          <p:nvPr>
            <p:extLst/>
          </p:nvPr>
        </p:nvGraphicFramePr>
        <p:xfrm>
          <a:off x="1323991" y="3330501"/>
          <a:ext cx="1270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7" name="Equation" r:id="rId19" imgW="596880" imgH="419040" progId="Equation.DSMT4">
                  <p:embed/>
                </p:oleObj>
              </mc:Choice>
              <mc:Fallback>
                <p:oleObj name="Equation" r:id="rId19" imgW="5968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23991" y="3330501"/>
                        <a:ext cx="1270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AutoShape 58"/>
          <p:cNvSpPr>
            <a:spLocks noChangeArrowheads="1"/>
          </p:cNvSpPr>
          <p:nvPr/>
        </p:nvSpPr>
        <p:spPr bwMode="auto">
          <a:xfrm rot="16200000" flipH="1">
            <a:off x="2515129" y="3940974"/>
            <a:ext cx="898339" cy="419094"/>
          </a:xfrm>
          <a:prstGeom prst="curvedUpArrow">
            <a:avLst>
              <a:gd name="adj1" fmla="val 29815"/>
              <a:gd name="adj2" fmla="val 59630"/>
              <a:gd name="adj3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86" name="AutoShape 87"/>
          <p:cNvSpPr>
            <a:spLocks noChangeArrowheads="1"/>
          </p:cNvSpPr>
          <p:nvPr/>
        </p:nvSpPr>
        <p:spPr bwMode="auto">
          <a:xfrm>
            <a:off x="604130" y="5130576"/>
            <a:ext cx="543600" cy="2193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87" name="对象 86"/>
          <p:cNvGraphicFramePr>
            <a:graphicFrameLocks noChangeAspect="1"/>
          </p:cNvGraphicFramePr>
          <p:nvPr>
            <p:extLst/>
          </p:nvPr>
        </p:nvGraphicFramePr>
        <p:xfrm>
          <a:off x="1373710" y="4827465"/>
          <a:ext cx="147796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58" name="Equation" r:id="rId21" imgW="685800" imgH="419040" progId="Equation.DSMT4">
                  <p:embed/>
                </p:oleObj>
              </mc:Choice>
              <mc:Fallback>
                <p:oleObj name="Equation" r:id="rId21" imgW="685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73710" y="4827465"/>
                        <a:ext cx="1477963" cy="90487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2222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" name="组合 87"/>
          <p:cNvGrpSpPr/>
          <p:nvPr/>
        </p:nvGrpSpPr>
        <p:grpSpPr>
          <a:xfrm>
            <a:off x="464853" y="5920981"/>
            <a:ext cx="5166353" cy="507803"/>
            <a:chOff x="3588115" y="5603970"/>
            <a:chExt cx="5166353" cy="507803"/>
          </a:xfrm>
        </p:grpSpPr>
        <p:sp>
          <p:nvSpPr>
            <p:cNvPr id="89" name="Rectangle 10"/>
            <p:cNvSpPr>
              <a:spLocks noChangeArrowheads="1"/>
            </p:cNvSpPr>
            <p:nvPr/>
          </p:nvSpPr>
          <p:spPr bwMode="auto">
            <a:xfrm>
              <a:off x="3588115" y="5603970"/>
              <a:ext cx="516635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与</a:t>
              </a:r>
              <a:r>
                <a:rPr kumimoji="1" lang="zh-CN" altLang="en-US" sz="2400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实验结果                           对照</a:t>
              </a:r>
              <a:endPara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90" name="对象 89"/>
            <p:cNvGraphicFramePr>
              <a:graphicFrameLocks noChangeAspect="1"/>
            </p:cNvGraphicFramePr>
            <p:nvPr>
              <p:extLst/>
            </p:nvPr>
          </p:nvGraphicFramePr>
          <p:xfrm>
            <a:off x="5358798" y="5614886"/>
            <a:ext cx="18796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59" name="Equation" r:id="rId23" imgW="863280" imgH="228600" progId="Equation.DSMT4">
                    <p:embed/>
                  </p:oleObj>
                </mc:Choice>
                <mc:Fallback>
                  <p:oleObj name="Equation" r:id="rId23" imgW="8632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5358798" y="5614886"/>
                          <a:ext cx="1879600" cy="496887"/>
                        </a:xfrm>
                        <a:prstGeom prst="rect">
                          <a:avLst/>
                        </a:prstGeom>
                        <a:solidFill>
                          <a:srgbClr val="00B0F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" name="AutoShape 87"/>
          <p:cNvSpPr>
            <a:spLocks noChangeArrowheads="1"/>
          </p:cNvSpPr>
          <p:nvPr/>
        </p:nvSpPr>
        <p:spPr bwMode="auto">
          <a:xfrm>
            <a:off x="4926566" y="6021288"/>
            <a:ext cx="543600" cy="2193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92" name="对象 91"/>
          <p:cNvGraphicFramePr>
            <a:graphicFrameLocks noChangeAspect="1"/>
          </p:cNvGraphicFramePr>
          <p:nvPr>
            <p:extLst/>
          </p:nvPr>
        </p:nvGraphicFramePr>
        <p:xfrm>
          <a:off x="5635470" y="5692477"/>
          <a:ext cx="10953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60" name="Equation" r:id="rId25" imgW="507960" imgH="419040" progId="Equation.DSMT4">
                  <p:embed/>
                </p:oleObj>
              </mc:Choice>
              <mc:Fallback>
                <p:oleObj name="Equation" r:id="rId25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635470" y="5692477"/>
                        <a:ext cx="1095375" cy="90487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2222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 Box 9"/>
          <p:cNvSpPr txBox="1">
            <a:spLocks noChangeArrowheads="1"/>
          </p:cNvSpPr>
          <p:nvPr/>
        </p:nvSpPr>
        <p:spPr bwMode="auto">
          <a:xfrm>
            <a:off x="6764727" y="5949846"/>
            <a:ext cx="151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霍尔系数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65268" y="2548140"/>
            <a:ext cx="3518490" cy="830997"/>
            <a:chOff x="465268" y="2548140"/>
            <a:chExt cx="3518490" cy="830997"/>
          </a:xfrm>
        </p:grpSpPr>
        <p:sp>
          <p:nvSpPr>
            <p:cNvPr id="94" name="Text Box 9"/>
            <p:cNvSpPr txBox="1">
              <a:spLocks noChangeArrowheads="1"/>
            </p:cNvSpPr>
            <p:nvPr/>
          </p:nvSpPr>
          <p:spPr bwMode="auto">
            <a:xfrm>
              <a:off x="465268" y="2548140"/>
              <a:ext cx="351849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电流强度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与载流子运动速度   的关系</a:t>
              </a:r>
              <a:endPara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95" name="对象 94"/>
            <p:cNvGraphicFramePr>
              <a:graphicFrameLocks noChangeAspect="1"/>
            </p:cNvGraphicFramePr>
            <p:nvPr>
              <p:extLst/>
            </p:nvPr>
          </p:nvGraphicFramePr>
          <p:xfrm>
            <a:off x="1151814" y="3025227"/>
            <a:ext cx="274638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061" name="Equation" r:id="rId27" imgW="126720" imgH="139680" progId="Equation.DSMT4">
                    <p:embed/>
                  </p:oleObj>
                </mc:Choice>
                <mc:Fallback>
                  <p:oleObj name="Equation" r:id="rId27" imgW="12672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151814" y="3025227"/>
                          <a:ext cx="274638" cy="301625"/>
                        </a:xfrm>
                        <a:prstGeom prst="rect">
                          <a:avLst/>
                        </a:prstGeom>
                        <a:ln w="222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3132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80" grpId="0" animBg="1"/>
      <p:bldP spid="83" grpId="0" animBg="1"/>
      <p:bldP spid="85" grpId="0" animBg="1"/>
      <p:bldP spid="86" grpId="0" animBg="1"/>
      <p:bldP spid="91" grpId="0" animBg="1"/>
      <p:bldP spid="9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/>
          <p:nvPr/>
        </p:nvSpPr>
        <p:spPr>
          <a:xfrm>
            <a:off x="487206" y="1316991"/>
            <a:ext cx="8466728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>
                <a:srgbClr val="FFFF00"/>
              </a:buClr>
            </a:pPr>
            <a:r>
              <a:rPr lang="zh-CN" altLang="en-US" sz="2400" b="1" dirty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区分半导体材料中载流子的类型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 N-type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，电子型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or  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P-type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，空穴型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)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314178" y="2679901"/>
            <a:ext cx="2133600" cy="1295400"/>
          </a:xfrm>
          <a:prstGeom prst="rect">
            <a:avLst/>
          </a:prstGeom>
          <a:gradFill rotWithShape="0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44853" y="2665614"/>
            <a:ext cx="2133600" cy="1295400"/>
          </a:xfrm>
          <a:prstGeom prst="rect">
            <a:avLst/>
          </a:prstGeom>
          <a:gradFill rotWithShape="0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3523978" y="2527501"/>
            <a:ext cx="381000" cy="381000"/>
            <a:chOff x="1344" y="3072"/>
            <a:chExt cx="336" cy="336"/>
          </a:xfrm>
        </p:grpSpPr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1344" y="3072"/>
              <a:ext cx="336" cy="336"/>
            </a:xfrm>
            <a:prstGeom prst="ellipse">
              <a:avLst/>
            </a:prstGeom>
            <a:noFill/>
            <a:ln w="28575">
              <a:solidFill>
                <a:srgbClr val="1458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rgbClr val="14586A"/>
                </a:solidFill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392" y="3120"/>
              <a:ext cx="240" cy="240"/>
            </a:xfrm>
            <a:prstGeom prst="line">
              <a:avLst/>
            </a:prstGeom>
            <a:noFill/>
            <a:ln w="28575">
              <a:solidFill>
                <a:srgbClr val="1458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14586A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H="1">
              <a:off x="1392" y="3120"/>
              <a:ext cx="240" cy="240"/>
            </a:xfrm>
            <a:prstGeom prst="line">
              <a:avLst/>
            </a:prstGeom>
            <a:noFill/>
            <a:ln w="28575">
              <a:solidFill>
                <a:srgbClr val="1458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14586A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7730853" y="2513214"/>
            <a:ext cx="381000" cy="381000"/>
            <a:chOff x="1344" y="3072"/>
            <a:chExt cx="336" cy="336"/>
          </a:xfrm>
        </p:grpSpPr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344" y="3072"/>
              <a:ext cx="336" cy="336"/>
            </a:xfrm>
            <a:prstGeom prst="ellipse">
              <a:avLst/>
            </a:prstGeom>
            <a:noFill/>
            <a:ln w="28575">
              <a:solidFill>
                <a:srgbClr val="1458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rgbClr val="14586A"/>
                </a:solidFill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1392" y="3120"/>
              <a:ext cx="240" cy="240"/>
            </a:xfrm>
            <a:prstGeom prst="line">
              <a:avLst/>
            </a:prstGeom>
            <a:noFill/>
            <a:ln w="28575">
              <a:solidFill>
                <a:srgbClr val="1458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14586A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H="1">
              <a:off x="1392" y="3120"/>
              <a:ext cx="240" cy="240"/>
            </a:xfrm>
            <a:prstGeom prst="line">
              <a:avLst/>
            </a:prstGeom>
            <a:noFill/>
            <a:ln w="28575">
              <a:solidFill>
                <a:srgbClr val="1458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14586A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3447778" y="3289501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7578453" y="3275214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1203053" y="3881639"/>
            <a:ext cx="2209800" cy="457200"/>
            <a:chOff x="528" y="1632"/>
            <a:chExt cx="1392" cy="288"/>
          </a:xfrm>
        </p:grpSpPr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 flipH="1" flipV="1">
              <a:off x="528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 flipH="1" flipV="1">
              <a:off x="864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 flipH="1" flipV="1">
              <a:off x="1248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 flipH="1" flipV="1">
              <a:off x="1632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" name="Group 21"/>
          <p:cNvGrpSpPr>
            <a:grpSpLocks/>
          </p:cNvGrpSpPr>
          <p:nvPr/>
        </p:nvGrpSpPr>
        <p:grpSpPr bwMode="auto">
          <a:xfrm>
            <a:off x="1331640" y="2298901"/>
            <a:ext cx="2089150" cy="457200"/>
            <a:chOff x="624" y="2640"/>
            <a:chExt cx="1316" cy="288"/>
          </a:xfrm>
        </p:grpSpPr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624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960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344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728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" name="Group 31"/>
          <p:cNvGrpSpPr>
            <a:grpSpLocks/>
          </p:cNvGrpSpPr>
          <p:nvPr/>
        </p:nvGrpSpPr>
        <p:grpSpPr bwMode="auto">
          <a:xfrm>
            <a:off x="5357540" y="2360814"/>
            <a:ext cx="2209800" cy="457200"/>
            <a:chOff x="528" y="1550"/>
            <a:chExt cx="1392" cy="370"/>
          </a:xfrm>
        </p:grpSpPr>
        <p:sp>
          <p:nvSpPr>
            <p:cNvPr id="26" name="Text Box 32"/>
            <p:cNvSpPr txBox="1">
              <a:spLocks noChangeArrowheads="1"/>
            </p:cNvSpPr>
            <p:nvPr/>
          </p:nvSpPr>
          <p:spPr bwMode="auto">
            <a:xfrm flipH="1" flipV="1">
              <a:off x="528" y="1550"/>
              <a:ext cx="28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Text Box 33"/>
            <p:cNvSpPr txBox="1">
              <a:spLocks noChangeArrowheads="1"/>
            </p:cNvSpPr>
            <p:nvPr/>
          </p:nvSpPr>
          <p:spPr bwMode="auto">
            <a:xfrm flipH="1" flipV="1">
              <a:off x="864" y="1550"/>
              <a:ext cx="28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Text Box 34"/>
            <p:cNvSpPr txBox="1">
              <a:spLocks noChangeArrowheads="1"/>
            </p:cNvSpPr>
            <p:nvPr/>
          </p:nvSpPr>
          <p:spPr bwMode="auto">
            <a:xfrm flipH="1" flipV="1">
              <a:off x="1248" y="1550"/>
              <a:ext cx="28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Text Box 35"/>
            <p:cNvSpPr txBox="1">
              <a:spLocks noChangeArrowheads="1"/>
            </p:cNvSpPr>
            <p:nvPr/>
          </p:nvSpPr>
          <p:spPr bwMode="auto">
            <a:xfrm flipH="1" flipV="1">
              <a:off x="1632" y="1550"/>
              <a:ext cx="28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" name="Group 36"/>
          <p:cNvGrpSpPr>
            <a:grpSpLocks/>
          </p:cNvGrpSpPr>
          <p:nvPr/>
        </p:nvGrpSpPr>
        <p:grpSpPr bwMode="auto">
          <a:xfrm>
            <a:off x="5497240" y="3808614"/>
            <a:ext cx="2089150" cy="457200"/>
            <a:chOff x="624" y="2640"/>
            <a:chExt cx="1316" cy="288"/>
          </a:xfrm>
        </p:grpSpPr>
        <p:sp>
          <p:nvSpPr>
            <p:cNvPr id="31" name="Text Box 37"/>
            <p:cNvSpPr txBox="1">
              <a:spLocks noChangeArrowheads="1"/>
            </p:cNvSpPr>
            <p:nvPr/>
          </p:nvSpPr>
          <p:spPr bwMode="auto">
            <a:xfrm>
              <a:off x="624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Text Box 38"/>
            <p:cNvSpPr txBox="1">
              <a:spLocks noChangeArrowheads="1"/>
            </p:cNvSpPr>
            <p:nvPr/>
          </p:nvSpPr>
          <p:spPr bwMode="auto">
            <a:xfrm>
              <a:off x="960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Text Box 39"/>
            <p:cNvSpPr txBox="1">
              <a:spLocks noChangeArrowheads="1"/>
            </p:cNvSpPr>
            <p:nvPr/>
          </p:nvSpPr>
          <p:spPr bwMode="auto">
            <a:xfrm>
              <a:off x="1344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Text Box 40"/>
            <p:cNvSpPr txBox="1">
              <a:spLocks noChangeArrowheads="1"/>
            </p:cNvSpPr>
            <p:nvPr/>
          </p:nvSpPr>
          <p:spPr bwMode="auto">
            <a:xfrm>
              <a:off x="1728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5" name="Oval 41"/>
          <p:cNvSpPr>
            <a:spLocks noChangeArrowheads="1"/>
          </p:cNvSpPr>
          <p:nvPr/>
        </p:nvSpPr>
        <p:spPr bwMode="auto">
          <a:xfrm>
            <a:off x="2380978" y="3137101"/>
            <a:ext cx="304800" cy="304800"/>
          </a:xfrm>
          <a:prstGeom prst="ellipse">
            <a:avLst/>
          </a:prstGeom>
          <a:gradFill rotWithShape="0">
            <a:gsLst>
              <a:gs pos="0">
                <a:srgbClr val="FF00FF"/>
              </a:gs>
              <a:gs pos="100000">
                <a:srgbClr val="7600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6" name="Line 42"/>
          <p:cNvSpPr>
            <a:spLocks noChangeShapeType="1"/>
          </p:cNvSpPr>
          <p:nvPr/>
        </p:nvSpPr>
        <p:spPr bwMode="auto">
          <a:xfrm flipH="1">
            <a:off x="1695178" y="3289501"/>
            <a:ext cx="6858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38" name="Object 13"/>
          <p:cNvGraphicFramePr>
            <a:graphicFrameLocks/>
          </p:cNvGraphicFramePr>
          <p:nvPr>
            <p:extLst/>
          </p:nvPr>
        </p:nvGraphicFramePr>
        <p:xfrm>
          <a:off x="1782365" y="2890830"/>
          <a:ext cx="2301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94" name="公式" r:id="rId3" imgW="228600" imgH="241200" progId="Equation.3">
                  <p:embed/>
                </p:oleObj>
              </mc:Choice>
              <mc:Fallback>
                <p:oleObj name="公式" r:id="rId3" imgW="22860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365" y="2890830"/>
                        <a:ext cx="2301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4"/>
          <p:cNvGraphicFramePr>
            <a:graphicFrameLocks/>
          </p:cNvGraphicFramePr>
          <p:nvPr>
            <p:extLst/>
          </p:nvPr>
        </p:nvGraphicFramePr>
        <p:xfrm>
          <a:off x="2214290" y="3518101"/>
          <a:ext cx="4826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95" name="Equation" r:id="rId5" imgW="482400" imgH="304560" progId="Equation.3">
                  <p:embed/>
                </p:oleObj>
              </mc:Choice>
              <mc:Fallback>
                <p:oleObj name="Equation" r:id="rId5" imgW="482400" imgH="304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290" y="3518101"/>
                        <a:ext cx="482600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51"/>
          <p:cNvSpPr>
            <a:spLocks noChangeArrowheads="1"/>
          </p:cNvSpPr>
          <p:nvPr/>
        </p:nvSpPr>
        <p:spPr bwMode="auto">
          <a:xfrm>
            <a:off x="5159164" y="4407336"/>
            <a:ext cx="3716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dirty="0">
                <a:solidFill>
                  <a:srgbClr val="14586A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srgbClr val="14586A"/>
                </a:solidFill>
                <a:latin typeface="楷体_GB2312" pitchFamily="49" charset="-122"/>
                <a:ea typeface="楷体_GB2312" pitchFamily="49" charset="-122"/>
              </a:rPr>
              <a:t>型（空穴型）半导体</a:t>
            </a:r>
            <a:endParaRPr kumimoji="1" lang="zh-CN" altLang="en-US" sz="2400" b="1" dirty="0">
              <a:solidFill>
                <a:srgbClr val="14586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" name="Line 52"/>
          <p:cNvSpPr>
            <a:spLocks noChangeShapeType="1"/>
          </p:cNvSpPr>
          <p:nvPr/>
        </p:nvSpPr>
        <p:spPr bwMode="auto">
          <a:xfrm flipV="1">
            <a:off x="2533378" y="2756101"/>
            <a:ext cx="0" cy="381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2" name="Oval 53"/>
          <p:cNvSpPr>
            <a:spLocks noChangeArrowheads="1"/>
          </p:cNvSpPr>
          <p:nvPr/>
        </p:nvSpPr>
        <p:spPr bwMode="auto">
          <a:xfrm>
            <a:off x="6283053" y="3122814"/>
            <a:ext cx="304800" cy="3048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76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43" name="Line 54"/>
          <p:cNvSpPr>
            <a:spLocks noChangeShapeType="1"/>
          </p:cNvSpPr>
          <p:nvPr/>
        </p:nvSpPr>
        <p:spPr bwMode="auto">
          <a:xfrm>
            <a:off x="6587853" y="3275214"/>
            <a:ext cx="6858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45" name="Object 15"/>
          <p:cNvGraphicFramePr>
            <a:graphicFrameLocks/>
          </p:cNvGraphicFramePr>
          <p:nvPr>
            <p:extLst/>
          </p:nvPr>
        </p:nvGraphicFramePr>
        <p:xfrm>
          <a:off x="6902178" y="2876751"/>
          <a:ext cx="230187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96" name="Equation" r:id="rId7" imgW="228600" imgH="241200" progId="Equation.3">
                  <p:embed/>
                </p:oleObj>
              </mc:Choice>
              <mc:Fallback>
                <p:oleObj name="Equation" r:id="rId7" imgW="22860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178" y="2876751"/>
                        <a:ext cx="230187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6"/>
          <p:cNvGraphicFramePr>
            <a:graphicFrameLocks/>
          </p:cNvGraphicFramePr>
          <p:nvPr>
            <p:extLst/>
          </p:nvPr>
        </p:nvGraphicFramePr>
        <p:xfrm>
          <a:off x="6230665" y="3459364"/>
          <a:ext cx="4826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97" name="Equation" r:id="rId9" imgW="482400" imgH="330120" progId="Equation.3">
                  <p:embed/>
                </p:oleObj>
              </mc:Choice>
              <mc:Fallback>
                <p:oleObj name="Equation" r:id="rId9" imgW="482400" imgH="3301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0665" y="3459364"/>
                        <a:ext cx="4826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58"/>
          <p:cNvSpPr>
            <a:spLocks noChangeShapeType="1"/>
          </p:cNvSpPr>
          <p:nvPr/>
        </p:nvSpPr>
        <p:spPr bwMode="auto">
          <a:xfrm flipV="1">
            <a:off x="6435453" y="2741814"/>
            <a:ext cx="0" cy="381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8" name="Rectangle 63"/>
          <p:cNvSpPr>
            <a:spLocks noChangeArrowheads="1"/>
          </p:cNvSpPr>
          <p:nvPr/>
        </p:nvSpPr>
        <p:spPr bwMode="auto">
          <a:xfrm>
            <a:off x="684734" y="4399527"/>
            <a:ext cx="3455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 smtClean="0">
                <a:solidFill>
                  <a:srgbClr val="14586A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dirty="0" smtClean="0">
                <a:solidFill>
                  <a:srgbClr val="14586A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srgbClr val="14586A"/>
                </a:solidFill>
                <a:latin typeface="楷体_GB2312" pitchFamily="49" charset="-122"/>
                <a:ea typeface="楷体_GB2312" pitchFamily="49" charset="-122"/>
              </a:rPr>
              <a:t>型（电子型）半导体</a:t>
            </a:r>
            <a:endParaRPr kumimoji="1" lang="zh-CN" altLang="en-US" sz="2400" b="1" dirty="0">
              <a:solidFill>
                <a:srgbClr val="14586A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33350" y="704433"/>
            <a:ext cx="6899910" cy="461645"/>
          </a:xfrm>
          <a:prstGeom prst="rect">
            <a:avLst/>
          </a:prstGeom>
          <a:solidFill>
            <a:srgbClr val="1C7C97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 defTabSz="963295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cs typeface="+mn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FFFFFF"/>
                </a:solidFill>
              </a:rPr>
              <a:t>三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、霍尔效应的典型应用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>
            <a:off x="645840" y="3275214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1" name="Line 14"/>
          <p:cNvSpPr>
            <a:spLocks noChangeShapeType="1"/>
          </p:cNvSpPr>
          <p:nvPr/>
        </p:nvSpPr>
        <p:spPr bwMode="auto">
          <a:xfrm>
            <a:off x="4759053" y="3289501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/>
          </p:nvPr>
        </p:nvGraphicFramePr>
        <p:xfrm>
          <a:off x="980802" y="4983450"/>
          <a:ext cx="995487" cy="497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98" name="Equation" r:id="rId11" imgW="457200" imgH="228600" progId="Equation.DSMT4">
                  <p:embed/>
                </p:oleObj>
              </mc:Choice>
              <mc:Fallback>
                <p:oleObj name="Equation" r:id="rId11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80802" y="4983450"/>
                        <a:ext cx="995487" cy="497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extLst/>
          </p:nvPr>
        </p:nvGraphicFramePr>
        <p:xfrm>
          <a:off x="2681662" y="5056818"/>
          <a:ext cx="8572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99" name="Equation" r:id="rId13" imgW="393480" imgH="177480" progId="Equation.DSMT4">
                  <p:embed/>
                </p:oleObj>
              </mc:Choice>
              <mc:Fallback>
                <p:oleObj name="Equation" r:id="rId13" imgW="393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81662" y="5056818"/>
                        <a:ext cx="857250" cy="3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>
            <p:extLst/>
          </p:nvPr>
        </p:nvGraphicFramePr>
        <p:xfrm>
          <a:off x="5316227" y="5044608"/>
          <a:ext cx="995487" cy="497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0" name="Equation" r:id="rId15" imgW="457200" imgH="228600" progId="Equation.DSMT4">
                  <p:embed/>
                </p:oleObj>
              </mc:Choice>
              <mc:Fallback>
                <p:oleObj name="Equation" r:id="rId15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16227" y="5044608"/>
                        <a:ext cx="995487" cy="497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>
            <p:extLst/>
          </p:nvPr>
        </p:nvGraphicFramePr>
        <p:xfrm>
          <a:off x="7017087" y="5117976"/>
          <a:ext cx="8572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1" name="Equation" r:id="rId17" imgW="393480" imgH="177480" progId="Equation.DSMT4">
                  <p:embed/>
                </p:oleObj>
              </mc:Choice>
              <mc:Fallback>
                <p:oleObj name="Equation" r:id="rId17" imgW="393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17087" y="5117976"/>
                        <a:ext cx="857250" cy="3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>
            <p:extLst/>
          </p:nvPr>
        </p:nvGraphicFramePr>
        <p:xfrm>
          <a:off x="8165382" y="2610845"/>
          <a:ext cx="33178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2" name="Equation" r:id="rId19" imgW="152280" imgH="190440" progId="Equation.DSMT4">
                  <p:embed/>
                </p:oleObj>
              </mc:Choice>
              <mc:Fallback>
                <p:oleObj name="Equation" r:id="rId19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165382" y="2610845"/>
                        <a:ext cx="331788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>
            <p:extLst/>
          </p:nvPr>
        </p:nvGraphicFramePr>
        <p:xfrm>
          <a:off x="7908418" y="3327601"/>
          <a:ext cx="2778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3" name="Equation" r:id="rId21" imgW="126720" imgH="164880" progId="Equation.DSMT4">
                  <p:embed/>
                </p:oleObj>
              </mc:Choice>
              <mc:Fallback>
                <p:oleObj name="Equation" r:id="rId21" imgW="126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908418" y="3327601"/>
                        <a:ext cx="27781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>
            <p:extLst/>
          </p:nvPr>
        </p:nvGraphicFramePr>
        <p:xfrm>
          <a:off x="3923513" y="2610845"/>
          <a:ext cx="33178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4" name="Equation" r:id="rId23" imgW="152280" imgH="190440" progId="Equation.DSMT4">
                  <p:embed/>
                </p:oleObj>
              </mc:Choice>
              <mc:Fallback>
                <p:oleObj name="Equation" r:id="rId2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923513" y="2610845"/>
                        <a:ext cx="331788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>
            <p:extLst/>
          </p:nvPr>
        </p:nvGraphicFramePr>
        <p:xfrm>
          <a:off x="3766072" y="3341881"/>
          <a:ext cx="2778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5" name="Equation" r:id="rId25" imgW="126720" imgH="164880" progId="Equation.DSMT4">
                  <p:embed/>
                </p:oleObj>
              </mc:Choice>
              <mc:Fallback>
                <p:oleObj name="Equation" r:id="rId25" imgW="126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766072" y="3341881"/>
                        <a:ext cx="27781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>
            <p:extLst/>
          </p:nvPr>
        </p:nvGraphicFramePr>
        <p:xfrm>
          <a:off x="1022509" y="2544972"/>
          <a:ext cx="2778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6" name="Equation" r:id="rId27" imgW="126720" imgH="139680" progId="Equation.DSMT4">
                  <p:embed/>
                </p:oleObj>
              </mc:Choice>
              <mc:Fallback>
                <p:oleObj name="Equation" r:id="rId27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022509" y="2544972"/>
                        <a:ext cx="277813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extLst/>
          </p:nvPr>
        </p:nvGraphicFramePr>
        <p:xfrm>
          <a:off x="1032415" y="3808614"/>
          <a:ext cx="2778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7" name="Equation" r:id="rId29" imgW="126720" imgH="177480" progId="Equation.DSMT4">
                  <p:embed/>
                </p:oleObj>
              </mc:Choice>
              <mc:Fallback>
                <p:oleObj name="Equation" r:id="rId29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032415" y="3808614"/>
                        <a:ext cx="277813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/>
          </p:nvPr>
        </p:nvGraphicFramePr>
        <p:xfrm>
          <a:off x="2589149" y="2678927"/>
          <a:ext cx="333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8" name="Equation" r:id="rId31" imgW="152280" imgH="241200" progId="Equation.DSMT4">
                  <p:embed/>
                </p:oleObj>
              </mc:Choice>
              <mc:Fallback>
                <p:oleObj name="Equation" r:id="rId31" imgW="152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589149" y="2678927"/>
                        <a:ext cx="33337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/>
          </p:nvPr>
        </p:nvGraphicFramePr>
        <p:xfrm>
          <a:off x="5145847" y="2518778"/>
          <a:ext cx="2778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09" name="Equation" r:id="rId33" imgW="126720" imgH="139680" progId="Equation.DSMT4">
                  <p:embed/>
                </p:oleObj>
              </mc:Choice>
              <mc:Fallback>
                <p:oleObj name="Equation" r:id="rId33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145847" y="2518778"/>
                        <a:ext cx="277813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>
            <p:extLst/>
          </p:nvPr>
        </p:nvGraphicFramePr>
        <p:xfrm>
          <a:off x="5155753" y="3782420"/>
          <a:ext cx="2778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10" name="Equation" r:id="rId34" imgW="126720" imgH="177480" progId="Equation.DSMT4">
                  <p:embed/>
                </p:oleObj>
              </mc:Choice>
              <mc:Fallback>
                <p:oleObj name="Equation" r:id="rId34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155753" y="3782420"/>
                        <a:ext cx="277813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>
            <p:extLst/>
          </p:nvPr>
        </p:nvGraphicFramePr>
        <p:xfrm>
          <a:off x="6044838" y="2695228"/>
          <a:ext cx="333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11" name="Equation" r:id="rId35" imgW="152280" imgH="241200" progId="Equation.DSMT4">
                  <p:embed/>
                </p:oleObj>
              </mc:Choice>
              <mc:Fallback>
                <p:oleObj name="Equation" r:id="rId35" imgW="152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044838" y="2695228"/>
                        <a:ext cx="33337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/>
          <p:cNvGraphicFramePr>
            <a:graphicFrameLocks noChangeAspect="1"/>
          </p:cNvGraphicFramePr>
          <p:nvPr>
            <p:extLst/>
          </p:nvPr>
        </p:nvGraphicFramePr>
        <p:xfrm>
          <a:off x="2541910" y="5732868"/>
          <a:ext cx="14922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12" name="Equation" r:id="rId36" imgW="685800" imgH="228600" progId="Equation.DSMT4">
                  <p:embed/>
                </p:oleObj>
              </mc:Choice>
              <mc:Fallback>
                <p:oleObj name="Equation" r:id="rId36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541910" y="5732868"/>
                        <a:ext cx="1492250" cy="49688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>
            <p:extLst/>
          </p:nvPr>
        </p:nvGraphicFramePr>
        <p:xfrm>
          <a:off x="4590280" y="5740363"/>
          <a:ext cx="1879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13" name="Equation" r:id="rId38" imgW="863280" imgH="228600" progId="Equation.DSMT4">
                  <p:embed/>
                </p:oleObj>
              </mc:Choice>
              <mc:Fallback>
                <p:oleObj name="Equation" r:id="rId38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590280" y="5740363"/>
                        <a:ext cx="1879600" cy="496887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08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3" grpId="0" animBg="1"/>
      <p:bldP spid="14" grpId="0" animBg="1"/>
      <p:bldP spid="35" grpId="0" animBg="1"/>
      <p:bldP spid="36" grpId="0" animBg="1"/>
      <p:bldP spid="40" grpId="0" autoUpdateAnimBg="0"/>
      <p:bldP spid="41" grpId="0" animBg="1"/>
      <p:bldP spid="42" grpId="0" animBg="1"/>
      <p:bldP spid="43" grpId="0" animBg="1"/>
      <p:bldP spid="47" grpId="0" animBg="1"/>
      <p:bldP spid="48" grpId="0"/>
      <p:bldP spid="49" grpId="0" bldLvl="0" animBg="1"/>
      <p:bldP spid="49" grpId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/>
          <p:nvPr/>
        </p:nvSpPr>
        <p:spPr>
          <a:xfrm>
            <a:off x="409645" y="767618"/>
            <a:ext cx="109086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通过测量霍尔系数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可以确定半导体中的载流子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浓度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09645" y="6021546"/>
            <a:ext cx="1439862" cy="460375"/>
          </a:xfrm>
          <a:prstGeom prst="rect">
            <a:avLst/>
          </a:prstGeom>
          <a:solidFill>
            <a:srgbClr val="1C7C97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 defTabSz="963295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sz="2800" b="1" dirty="0" smtClean="0">
                <a:solidFill>
                  <a:srgbClr val="FFFFFF"/>
                </a:solidFill>
              </a:rPr>
              <a:t>思考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4" name="Text Box 4"/>
          <p:cNvSpPr txBox="1"/>
          <p:nvPr/>
        </p:nvSpPr>
        <p:spPr>
          <a:xfrm>
            <a:off x="1990735" y="6023810"/>
            <a:ext cx="754905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与半导体相比，金属板的霍尔效应是否明显？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30" y="2564904"/>
            <a:ext cx="2860694" cy="328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78" y="2564904"/>
            <a:ext cx="2631857" cy="3127098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3563888" y="3034321"/>
          <a:ext cx="14922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4" name="Equation" r:id="rId5" imgW="685800" imgH="419040" progId="Equation.DSMT4">
                  <p:embed/>
                </p:oleObj>
              </mc:Choice>
              <mc:Fallback>
                <p:oleObj name="Equation" r:id="rId5" imgW="685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888" y="3034321"/>
                        <a:ext cx="1492250" cy="91122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3550716" y="4128453"/>
          <a:ext cx="1505422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5" name="Equation" r:id="rId7" imgW="507960" imgH="419040" progId="Equation.DSMT4">
                  <p:embed/>
                </p:oleObj>
              </mc:Choice>
              <mc:Fallback>
                <p:oleObj name="Equation" r:id="rId7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0716" y="4128453"/>
                        <a:ext cx="1505422" cy="91122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/>
          <p:nvPr/>
        </p:nvSpPr>
        <p:spPr>
          <a:xfrm>
            <a:off x="383696" y="1391665"/>
            <a:ext cx="11586043" cy="9411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如何测量半导体中载流子浓度？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如何研究不同温度、掺杂等对半导体中载流子浓度的影响？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6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/>
          <p:nvPr/>
        </p:nvSpPr>
        <p:spPr>
          <a:xfrm>
            <a:off x="407629" y="647153"/>
            <a:ext cx="704469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>
                <a:srgbClr val="FFFF00"/>
              </a:buClr>
            </a:pPr>
            <a:r>
              <a:rPr lang="zh-CN" altLang="en-US" sz="2400" b="1" dirty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）汽车中的霍尔效应速度传感器</a:t>
            </a:r>
            <a:endParaRPr lang="en-US" altLang="zh-CN" sz="2400" b="1" dirty="0">
              <a:solidFill>
                <a:srgbClr val="145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25266" y="1230854"/>
          <a:ext cx="4147211" cy="2263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42" name="BMP 图像" r:id="rId3" imgW="5638680" imgH="2828880" progId="Paint.Picture">
                  <p:embed/>
                </p:oleObj>
              </mc:Choice>
              <mc:Fallback>
                <p:oleObj name="BMP 图像" r:id="rId3" imgW="5638680" imgH="282888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66" y="1230854"/>
                        <a:ext cx="4147211" cy="22636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7670263" y="3682062"/>
          <a:ext cx="121602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43" name="Equation" r:id="rId5" imgW="558720" imgH="393480" progId="Equation.DSMT4">
                  <p:embed/>
                </p:oleObj>
              </mc:Choice>
              <mc:Fallback>
                <p:oleObj name="Equation" r:id="rId5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70263" y="3682062"/>
                        <a:ext cx="1216025" cy="855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565009" y="3706727"/>
            <a:ext cx="1330527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车轮转动周期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6447479" y="5101798"/>
          <a:ext cx="240506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44" name="Equation" r:id="rId7" imgW="1104840" imgH="444240" progId="Equation.DSMT4">
                  <p:embed/>
                </p:oleObj>
              </mc:Choice>
              <mc:Fallback>
                <p:oleObj name="Equation" r:id="rId7" imgW="1104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7479" y="5101798"/>
                        <a:ext cx="2405062" cy="96520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07093" y="3634839"/>
            <a:ext cx="3181142" cy="2039938"/>
            <a:chOff x="5855416" y="4139226"/>
            <a:chExt cx="3412509" cy="2039938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6326802" y="4520226"/>
              <a:ext cx="2133600" cy="1295400"/>
            </a:xfrm>
            <a:prstGeom prst="rect">
              <a:avLst/>
            </a:prstGeom>
            <a:gradFill rotWithShape="0">
              <a:gsLst>
                <a:gs pos="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8536602" y="4367826"/>
              <a:ext cx="381000" cy="381000"/>
              <a:chOff x="1344" y="3072"/>
              <a:chExt cx="336" cy="336"/>
            </a:xfrm>
          </p:grpSpPr>
          <p:sp>
            <p:nvSpPr>
              <p:cNvPr id="32" name="Oval 6"/>
              <p:cNvSpPr>
                <a:spLocks noChangeArrowheads="1"/>
              </p:cNvSpPr>
              <p:nvPr/>
            </p:nvSpPr>
            <p:spPr bwMode="auto">
              <a:xfrm>
                <a:off x="1344" y="3072"/>
                <a:ext cx="336" cy="336"/>
              </a:xfrm>
              <a:prstGeom prst="ellipse">
                <a:avLst/>
              </a:prstGeom>
              <a:noFill/>
              <a:ln w="28575">
                <a:solidFill>
                  <a:srgbClr val="1458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14586A"/>
                  </a:solidFill>
                </a:endParaRPr>
              </a:p>
            </p:txBody>
          </p:sp>
          <p:sp>
            <p:nvSpPr>
              <p:cNvPr id="33" name="Line 7"/>
              <p:cNvSpPr>
                <a:spLocks noChangeShapeType="1"/>
              </p:cNvSpPr>
              <p:nvPr/>
            </p:nvSpPr>
            <p:spPr bwMode="auto">
              <a:xfrm>
                <a:off x="1392" y="3120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1458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14586A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34" name="Line 8"/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1458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14586A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</p:grp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8460402" y="5129826"/>
              <a:ext cx="4680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grpSp>
          <p:nvGrpSpPr>
            <p:cNvPr id="11" name="Group 16"/>
            <p:cNvGrpSpPr>
              <a:grpSpLocks/>
            </p:cNvGrpSpPr>
            <p:nvPr/>
          </p:nvGrpSpPr>
          <p:grpSpPr bwMode="auto">
            <a:xfrm>
              <a:off x="6215677" y="5721964"/>
              <a:ext cx="2209800" cy="457200"/>
              <a:chOff x="528" y="1632"/>
              <a:chExt cx="1392" cy="288"/>
            </a:xfrm>
          </p:grpSpPr>
          <p:sp>
            <p:nvSpPr>
              <p:cNvPr id="28" name="Text Box 17"/>
              <p:cNvSpPr txBox="1">
                <a:spLocks noChangeArrowheads="1"/>
              </p:cNvSpPr>
              <p:nvPr/>
            </p:nvSpPr>
            <p:spPr bwMode="auto">
              <a:xfrm flipH="1" flipV="1">
                <a:off x="528" y="163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18"/>
              <p:cNvSpPr txBox="1">
                <a:spLocks noChangeArrowheads="1"/>
              </p:cNvSpPr>
              <p:nvPr/>
            </p:nvSpPr>
            <p:spPr bwMode="auto">
              <a:xfrm flipH="1" flipV="1">
                <a:off x="864" y="163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Text Box 19"/>
              <p:cNvSpPr txBox="1">
                <a:spLocks noChangeArrowheads="1"/>
              </p:cNvSpPr>
              <p:nvPr/>
            </p:nvSpPr>
            <p:spPr bwMode="auto">
              <a:xfrm flipH="1" flipV="1">
                <a:off x="1248" y="163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 Box 20"/>
              <p:cNvSpPr txBox="1">
                <a:spLocks noChangeArrowheads="1"/>
              </p:cNvSpPr>
              <p:nvPr/>
            </p:nvSpPr>
            <p:spPr bwMode="auto">
              <a:xfrm flipH="1" flipV="1">
                <a:off x="1632" y="163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21"/>
            <p:cNvGrpSpPr>
              <a:grpSpLocks/>
            </p:cNvGrpSpPr>
            <p:nvPr/>
          </p:nvGrpSpPr>
          <p:grpSpPr bwMode="auto">
            <a:xfrm>
              <a:off x="6344264" y="4139226"/>
              <a:ext cx="2089150" cy="457200"/>
              <a:chOff x="624" y="2640"/>
              <a:chExt cx="1316" cy="288"/>
            </a:xfrm>
          </p:grpSpPr>
          <p:sp>
            <p:nvSpPr>
              <p:cNvPr id="24" name="Text Box 22"/>
              <p:cNvSpPr txBox="1">
                <a:spLocks noChangeArrowheads="1"/>
              </p:cNvSpPr>
              <p:nvPr/>
            </p:nvSpPr>
            <p:spPr bwMode="auto">
              <a:xfrm>
                <a:off x="624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endPara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Text Box 23"/>
              <p:cNvSpPr txBox="1">
                <a:spLocks noChangeArrowheads="1"/>
              </p:cNvSpPr>
              <p:nvPr/>
            </p:nvSpPr>
            <p:spPr bwMode="auto">
              <a:xfrm>
                <a:off x="960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Text Box 24"/>
              <p:cNvSpPr txBox="1">
                <a:spLocks noChangeArrowheads="1"/>
              </p:cNvSpPr>
              <p:nvPr/>
            </p:nvSpPr>
            <p:spPr bwMode="auto">
              <a:xfrm>
                <a:off x="1344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3" name="Oval 41"/>
            <p:cNvSpPr>
              <a:spLocks noChangeArrowheads="1"/>
            </p:cNvSpPr>
            <p:nvPr/>
          </p:nvSpPr>
          <p:spPr bwMode="auto">
            <a:xfrm>
              <a:off x="7393602" y="4977426"/>
              <a:ext cx="304800" cy="304800"/>
            </a:xfrm>
            <a:prstGeom prst="ellipse">
              <a:avLst/>
            </a:prstGeom>
            <a:gradFill rotWithShape="0">
              <a:gsLst>
                <a:gs pos="0">
                  <a:srgbClr val="FF00FF"/>
                </a:gs>
                <a:gs pos="100000">
                  <a:srgbClr val="7600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4" name="Line 42"/>
            <p:cNvSpPr>
              <a:spLocks noChangeShapeType="1"/>
            </p:cNvSpPr>
            <p:nvPr/>
          </p:nvSpPr>
          <p:spPr bwMode="auto">
            <a:xfrm flipH="1">
              <a:off x="6707802" y="5129826"/>
              <a:ext cx="68580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graphicFrame>
          <p:nvGraphicFramePr>
            <p:cNvPr id="15" name="Object 13"/>
            <p:cNvGraphicFramePr>
              <a:graphicFrameLocks/>
            </p:cNvGraphicFramePr>
            <p:nvPr>
              <p:extLst/>
            </p:nvPr>
          </p:nvGraphicFramePr>
          <p:xfrm>
            <a:off x="6794989" y="4731155"/>
            <a:ext cx="230188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145" name="公式" r:id="rId9" imgW="228600" imgH="241200" progId="Equation.3">
                    <p:embed/>
                  </p:oleObj>
                </mc:Choice>
                <mc:Fallback>
                  <p:oleObj name="公式" r:id="rId9" imgW="228600" imgH="241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4989" y="4731155"/>
                          <a:ext cx="230188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4"/>
            <p:cNvGraphicFramePr>
              <a:graphicFrameLocks/>
            </p:cNvGraphicFramePr>
            <p:nvPr>
              <p:extLst/>
            </p:nvPr>
          </p:nvGraphicFramePr>
          <p:xfrm>
            <a:off x="7226914" y="5358426"/>
            <a:ext cx="482600" cy="30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146" name="Equation" r:id="rId11" imgW="482400" imgH="304560" progId="Equation.3">
                    <p:embed/>
                  </p:oleObj>
                </mc:Choice>
                <mc:Fallback>
                  <p:oleObj name="Equation" r:id="rId11" imgW="482400" imgH="3045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6914" y="5358426"/>
                          <a:ext cx="482600" cy="306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52"/>
            <p:cNvSpPr>
              <a:spLocks noChangeShapeType="1"/>
            </p:cNvSpPr>
            <p:nvPr/>
          </p:nvSpPr>
          <p:spPr bwMode="auto">
            <a:xfrm flipV="1">
              <a:off x="7546002" y="4596426"/>
              <a:ext cx="0" cy="381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5855416" y="5115539"/>
              <a:ext cx="4680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>
              <p:extLst/>
            </p:nvPr>
          </p:nvGraphicFramePr>
          <p:xfrm>
            <a:off x="8936137" y="4451170"/>
            <a:ext cx="331788" cy="414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147" name="Equation" r:id="rId13" imgW="152280" imgH="190440" progId="Equation.DSMT4">
                    <p:embed/>
                  </p:oleObj>
                </mc:Choice>
                <mc:Fallback>
                  <p:oleObj name="Equation" r:id="rId13" imgW="15228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936137" y="4451170"/>
                          <a:ext cx="331788" cy="414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>
              <p:extLst/>
            </p:nvPr>
          </p:nvGraphicFramePr>
          <p:xfrm>
            <a:off x="8626296" y="5166158"/>
            <a:ext cx="277812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148" name="Equation" r:id="rId15" imgW="126720" imgH="164880" progId="Equation.DSMT4">
                    <p:embed/>
                  </p:oleObj>
                </mc:Choice>
                <mc:Fallback>
                  <p:oleObj name="Equation" r:id="rId15" imgW="12672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8626296" y="5166158"/>
                          <a:ext cx="277812" cy="358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>
              <p:extLst/>
            </p:nvPr>
          </p:nvGraphicFramePr>
          <p:xfrm>
            <a:off x="6035133" y="4385297"/>
            <a:ext cx="277813" cy="303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149" name="Equation" r:id="rId17" imgW="126720" imgH="139680" progId="Equation.DSMT4">
                    <p:embed/>
                  </p:oleObj>
                </mc:Choice>
                <mc:Fallback>
                  <p:oleObj name="Equation" r:id="rId17" imgW="12672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035133" y="4385297"/>
                          <a:ext cx="277813" cy="303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/>
            </p:nvPr>
          </p:nvGraphicFramePr>
          <p:xfrm>
            <a:off x="6045039" y="5648939"/>
            <a:ext cx="277813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150" name="Equation" r:id="rId19" imgW="126720" imgH="177480" progId="Equation.DSMT4">
                    <p:embed/>
                  </p:oleObj>
                </mc:Choice>
                <mc:Fallback>
                  <p:oleObj name="Equation" r:id="rId19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045039" y="5648939"/>
                          <a:ext cx="277813" cy="385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>
              <p:extLst/>
            </p:nvPr>
          </p:nvGraphicFramePr>
          <p:xfrm>
            <a:off x="7601773" y="4519252"/>
            <a:ext cx="33337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151" name="Equation" r:id="rId21" imgW="152280" imgH="241200" progId="Equation.DSMT4">
                    <p:embed/>
                  </p:oleObj>
                </mc:Choice>
                <mc:Fallback>
                  <p:oleObj name="Equation" r:id="rId21" imgW="15228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601773" y="4519252"/>
                          <a:ext cx="33337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3408403" y="3694573"/>
            <a:ext cx="3195041" cy="1995487"/>
            <a:chOff x="8769257" y="4220794"/>
            <a:chExt cx="3398441" cy="1995487"/>
          </a:xfrm>
        </p:grpSpPr>
        <p:grpSp>
          <p:nvGrpSpPr>
            <p:cNvPr id="36" name="组合 35"/>
            <p:cNvGrpSpPr/>
            <p:nvPr/>
          </p:nvGrpSpPr>
          <p:grpSpPr>
            <a:xfrm>
              <a:off x="8769257" y="4220794"/>
              <a:ext cx="3398441" cy="1995487"/>
              <a:chOff x="5869484" y="4161451"/>
              <a:chExt cx="3398441" cy="1995487"/>
            </a:xfrm>
          </p:grpSpPr>
          <p:sp>
            <p:nvSpPr>
              <p:cNvPr id="38" name="Rectangle 3"/>
              <p:cNvSpPr>
                <a:spLocks noChangeArrowheads="1"/>
              </p:cNvSpPr>
              <p:nvPr/>
            </p:nvSpPr>
            <p:spPr bwMode="auto">
              <a:xfrm>
                <a:off x="6326802" y="4520226"/>
                <a:ext cx="2133600" cy="1295400"/>
              </a:xfrm>
              <a:prstGeom prst="rect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454545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6"/>
              <p:cNvSpPr>
                <a:spLocks noChangeArrowheads="1"/>
              </p:cNvSpPr>
              <p:nvPr/>
            </p:nvSpPr>
            <p:spPr bwMode="auto">
              <a:xfrm>
                <a:off x="8536602" y="4367826"/>
                <a:ext cx="381000" cy="381000"/>
              </a:xfrm>
              <a:prstGeom prst="ellipse">
                <a:avLst/>
              </a:prstGeom>
              <a:noFill/>
              <a:ln w="28575">
                <a:solidFill>
                  <a:srgbClr val="1458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14586A"/>
                  </a:solidFill>
                </a:endParaRPr>
              </a:p>
            </p:txBody>
          </p:sp>
          <p:sp>
            <p:nvSpPr>
              <p:cNvPr id="40" name="Line 14"/>
              <p:cNvSpPr>
                <a:spLocks noChangeShapeType="1"/>
              </p:cNvSpPr>
              <p:nvPr/>
            </p:nvSpPr>
            <p:spPr bwMode="auto">
              <a:xfrm>
                <a:off x="8460402" y="5129826"/>
                <a:ext cx="46800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grpSp>
            <p:nvGrpSpPr>
              <p:cNvPr id="41" name="Group 16"/>
              <p:cNvGrpSpPr>
                <a:grpSpLocks/>
              </p:cNvGrpSpPr>
              <p:nvPr/>
            </p:nvGrpSpPr>
            <p:grpSpPr bwMode="auto">
              <a:xfrm>
                <a:off x="6226790" y="4161451"/>
                <a:ext cx="2209801" cy="457200"/>
                <a:chOff x="535" y="649"/>
                <a:chExt cx="1392" cy="288"/>
              </a:xfrm>
            </p:grpSpPr>
            <p:sp>
              <p:nvSpPr>
                <p:cNvPr id="58" name="Text Box 17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535" y="649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 dirty="0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" name="Text Box 18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871" y="649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19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1255" y="649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 dirty="0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20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1639" y="649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Group 21"/>
              <p:cNvGrpSpPr>
                <a:grpSpLocks/>
              </p:cNvGrpSpPr>
              <p:nvPr/>
            </p:nvGrpSpPr>
            <p:grpSpPr bwMode="auto">
              <a:xfrm>
                <a:off x="6347439" y="5699738"/>
                <a:ext cx="2089150" cy="457200"/>
                <a:chOff x="626" y="3623"/>
                <a:chExt cx="1316" cy="288"/>
              </a:xfrm>
            </p:grpSpPr>
            <p:sp>
              <p:nvSpPr>
                <p:cNvPr id="5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26" y="3623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 dirty="0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–</a:t>
                  </a:r>
                  <a:endPara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962" y="3623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–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346" y="3623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–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730" y="3623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–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Oval 41"/>
              <p:cNvSpPr>
                <a:spLocks noChangeArrowheads="1"/>
              </p:cNvSpPr>
              <p:nvPr/>
            </p:nvSpPr>
            <p:spPr bwMode="auto">
              <a:xfrm>
                <a:off x="7393602" y="4977426"/>
                <a:ext cx="304800" cy="304800"/>
              </a:xfrm>
              <a:prstGeom prst="ellipse">
                <a:avLst/>
              </a:prstGeom>
              <a:gradFill rotWithShape="0">
                <a:gsLst>
                  <a:gs pos="0">
                    <a:srgbClr val="FF00FF"/>
                  </a:gs>
                  <a:gs pos="100000">
                    <a:srgbClr val="7600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 flipH="1">
                <a:off x="6707802" y="5129826"/>
                <a:ext cx="685800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graphicFrame>
            <p:nvGraphicFramePr>
              <p:cNvPr id="45" name="Object 13"/>
              <p:cNvGraphicFramePr>
                <a:graphicFrameLocks/>
              </p:cNvGraphicFramePr>
              <p:nvPr>
                <p:extLst/>
              </p:nvPr>
            </p:nvGraphicFramePr>
            <p:xfrm>
              <a:off x="6794989" y="4731155"/>
              <a:ext cx="230188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152" name="公式" r:id="rId23" imgW="228600" imgH="241200" progId="Equation.3">
                      <p:embed/>
                    </p:oleObj>
                  </mc:Choice>
                  <mc:Fallback>
                    <p:oleObj name="公式" r:id="rId23" imgW="228600" imgH="2412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94989" y="4731155"/>
                            <a:ext cx="230188" cy="241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66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" name="Object 14"/>
              <p:cNvGraphicFramePr>
                <a:graphicFrameLocks/>
              </p:cNvGraphicFramePr>
              <p:nvPr>
                <p:extLst/>
              </p:nvPr>
            </p:nvGraphicFramePr>
            <p:xfrm>
              <a:off x="7354502" y="4709457"/>
              <a:ext cx="482600" cy="306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153" name="Equation" r:id="rId24" imgW="482400" imgH="304560" progId="Equation.3">
                      <p:embed/>
                    </p:oleObj>
                  </mc:Choice>
                  <mc:Fallback>
                    <p:oleObj name="Equation" r:id="rId24" imgW="482400" imgH="30456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54502" y="4709457"/>
                            <a:ext cx="482600" cy="3063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66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Line 52"/>
              <p:cNvSpPr>
                <a:spLocks noChangeShapeType="1"/>
              </p:cNvSpPr>
              <p:nvPr/>
            </p:nvSpPr>
            <p:spPr bwMode="auto">
              <a:xfrm>
                <a:off x="7546002" y="5257602"/>
                <a:ext cx="0" cy="381000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48" name="Line 14"/>
              <p:cNvSpPr>
                <a:spLocks noChangeShapeType="1"/>
              </p:cNvSpPr>
              <p:nvPr/>
            </p:nvSpPr>
            <p:spPr bwMode="auto">
              <a:xfrm>
                <a:off x="5869484" y="5115539"/>
                <a:ext cx="46800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graphicFrame>
            <p:nvGraphicFramePr>
              <p:cNvPr id="49" name="对象 4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936137" y="4451170"/>
              <a:ext cx="331788" cy="414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154" name="Equation" r:id="rId25" imgW="152280" imgH="190440" progId="Equation.DSMT4">
                      <p:embed/>
                    </p:oleObj>
                  </mc:Choice>
                  <mc:Fallback>
                    <p:oleObj name="Equation" r:id="rId25" imgW="152280" imgH="19044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936137" y="4451170"/>
                            <a:ext cx="331788" cy="4143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对象 4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778696" y="5182206"/>
              <a:ext cx="277812" cy="358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155" name="Equation" r:id="rId26" imgW="126720" imgH="164880" progId="Equation.DSMT4">
                      <p:embed/>
                    </p:oleObj>
                  </mc:Choice>
                  <mc:Fallback>
                    <p:oleObj name="Equation" r:id="rId26" imgW="126720" imgH="1648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778696" y="5182206"/>
                            <a:ext cx="277812" cy="3587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对象 50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35133" y="4385297"/>
              <a:ext cx="277813" cy="303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156" name="Equation" r:id="rId27" imgW="126720" imgH="139680" progId="Equation.DSMT4">
                      <p:embed/>
                    </p:oleObj>
                  </mc:Choice>
                  <mc:Fallback>
                    <p:oleObj name="Equation" r:id="rId27" imgW="126720" imgH="1396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6035133" y="4385297"/>
                            <a:ext cx="277813" cy="303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2" name="对象 5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45039" y="5648939"/>
              <a:ext cx="277813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157" name="Equation" r:id="rId28" imgW="126720" imgH="177480" progId="Equation.DSMT4">
                      <p:embed/>
                    </p:oleObj>
                  </mc:Choice>
                  <mc:Fallback>
                    <p:oleObj name="Equation" r:id="rId28" imgW="126720" imgH="177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6045039" y="5648939"/>
                            <a:ext cx="277813" cy="385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3" name="对象 5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615014" y="5153001"/>
              <a:ext cx="333375" cy="523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158" name="Equation" r:id="rId29" imgW="152280" imgH="241200" progId="Equation.DSMT4">
                      <p:embed/>
                    </p:oleObj>
                  </mc:Choice>
                  <mc:Fallback>
                    <p:oleObj name="Equation" r:id="rId29" imgW="152280" imgH="2412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7615014" y="5153001"/>
                            <a:ext cx="333375" cy="5238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7" name="对象 36"/>
            <p:cNvGraphicFramePr>
              <a:graphicFrameLocks noChangeAspect="1"/>
            </p:cNvGraphicFramePr>
            <p:nvPr>
              <p:extLst/>
            </p:nvPr>
          </p:nvGraphicFramePr>
          <p:xfrm>
            <a:off x="11480835" y="4469277"/>
            <a:ext cx="370134" cy="32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159" name="Equation" r:id="rId30" imgW="75960" imgH="88560" progId="Equation.DSMT4">
                    <p:embed/>
                  </p:oleObj>
                </mc:Choice>
                <mc:Fallback>
                  <p:oleObj name="Equation" r:id="rId30" imgW="75960" imgH="885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11480835" y="4469277"/>
                          <a:ext cx="370134" cy="3274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" name="Text Box 4"/>
          <p:cNvSpPr txBox="1"/>
          <p:nvPr/>
        </p:nvSpPr>
        <p:spPr>
          <a:xfrm>
            <a:off x="6570270" y="4643593"/>
            <a:ext cx="2557706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车轮的转动速率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3" name="对象 62"/>
          <p:cNvGraphicFramePr>
            <a:graphicFrameLocks noChangeAspect="1"/>
          </p:cNvGraphicFramePr>
          <p:nvPr>
            <p:extLst/>
          </p:nvPr>
        </p:nvGraphicFramePr>
        <p:xfrm>
          <a:off x="1163498" y="5623100"/>
          <a:ext cx="10509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60" name="Equation" r:id="rId32" imgW="482400" imgH="228600" progId="Equation.DSMT4">
                  <p:embed/>
                </p:oleObj>
              </mc:Choice>
              <mc:Fallback>
                <p:oleObj name="Equation" r:id="rId32" imgW="482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163498" y="5623100"/>
                        <a:ext cx="1050925" cy="496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/>
          </p:nvPr>
        </p:nvGraphicFramePr>
        <p:xfrm>
          <a:off x="4674444" y="5623100"/>
          <a:ext cx="10509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61" name="Equation" r:id="rId34" imgW="482400" imgH="228600" progId="Equation.DSMT4">
                  <p:embed/>
                </p:oleObj>
              </mc:Choice>
              <mc:Fallback>
                <p:oleObj name="Equation" r:id="rId34" imgW="482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674444" y="5623100"/>
                        <a:ext cx="1050925" cy="496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" name="图片 6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89852" y="1253896"/>
            <a:ext cx="4030620" cy="2252779"/>
          </a:xfrm>
          <a:prstGeom prst="rect">
            <a:avLst/>
          </a:prstGeom>
        </p:spPr>
      </p:pic>
      <p:sp>
        <p:nvSpPr>
          <p:cNvPr id="66" name="Text Box 4"/>
          <p:cNvSpPr txBox="1"/>
          <p:nvPr/>
        </p:nvSpPr>
        <p:spPr>
          <a:xfrm>
            <a:off x="470489" y="6163507"/>
            <a:ext cx="83499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霍尔效应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速度传感器具有灵敏度高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响应时间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快等优势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2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2" grpId="0"/>
      <p:bldP spid="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538" name="Text Box 2"/>
          <p:cNvSpPr txBox="1">
            <a:spLocks noChangeArrowheads="1"/>
          </p:cNvSpPr>
          <p:nvPr/>
        </p:nvSpPr>
        <p:spPr bwMode="auto">
          <a:xfrm>
            <a:off x="228600" y="779463"/>
            <a:ext cx="388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磁介质及其分类</a:t>
            </a:r>
          </a:p>
        </p:txBody>
      </p:sp>
      <p:sp>
        <p:nvSpPr>
          <p:cNvPr id="2241539" name="Text Box 3"/>
          <p:cNvSpPr txBox="1">
            <a:spLocks noChangeArrowheads="1"/>
          </p:cNvSpPr>
          <p:nvPr/>
        </p:nvSpPr>
        <p:spPr bwMode="auto">
          <a:xfrm>
            <a:off x="457200" y="1243013"/>
            <a:ext cx="368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1.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磁介质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——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所有的物质 </a:t>
            </a:r>
          </a:p>
        </p:txBody>
      </p:sp>
      <p:graphicFrame>
        <p:nvGraphicFramePr>
          <p:cNvPr id="2241540" name="Object 4"/>
          <p:cNvGraphicFramePr>
            <a:graphicFrameLocks/>
          </p:cNvGraphicFramePr>
          <p:nvPr/>
        </p:nvGraphicFramePr>
        <p:xfrm>
          <a:off x="987425" y="1741488"/>
          <a:ext cx="3667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68" name="Equation" r:id="rId3" imgW="368280" imgH="444240" progId="Equation.3">
                  <p:embed/>
                </p:oleObj>
              </mc:Choice>
              <mc:Fallback>
                <p:oleObj name="Equation" r:id="rId3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741488"/>
                        <a:ext cx="3667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541" name="Object 5"/>
          <p:cNvGraphicFramePr>
            <a:graphicFrameLocks/>
          </p:cNvGraphicFramePr>
          <p:nvPr/>
        </p:nvGraphicFramePr>
        <p:xfrm>
          <a:off x="2224088" y="1724025"/>
          <a:ext cx="1636712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69" name="Equation" r:id="rId5" imgW="1638000" imgH="444240" progId="Equation.3">
                  <p:embed/>
                </p:oleObj>
              </mc:Choice>
              <mc:Fallback>
                <p:oleObj name="Equation" r:id="rId5" imgW="163800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1724025"/>
                        <a:ext cx="1636712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42" name="AutoShape 6"/>
          <p:cNvSpPr>
            <a:spLocks noChangeArrowheads="1"/>
          </p:cNvSpPr>
          <p:nvPr/>
        </p:nvSpPr>
        <p:spPr bwMode="auto">
          <a:xfrm>
            <a:off x="1544638" y="1782763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1543" name="Object 7"/>
          <p:cNvGraphicFramePr>
            <a:graphicFrameLocks/>
          </p:cNvGraphicFramePr>
          <p:nvPr/>
        </p:nvGraphicFramePr>
        <p:xfrm>
          <a:off x="4856163" y="1700213"/>
          <a:ext cx="11557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0" name="Equation" r:id="rId7" imgW="1155600" imgH="482400" progId="Equation.3">
                  <p:embed/>
                </p:oleObj>
              </mc:Choice>
              <mc:Fallback>
                <p:oleObj name="Equation" r:id="rId7" imgW="1155600" imgH="482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6163" y="1700213"/>
                        <a:ext cx="11557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44" name="AutoShape 8"/>
          <p:cNvSpPr>
            <a:spLocks noChangeArrowheads="1"/>
          </p:cNvSpPr>
          <p:nvPr/>
        </p:nvSpPr>
        <p:spPr bwMode="auto">
          <a:xfrm>
            <a:off x="4170363" y="1776413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1545" name="Text Box 9"/>
          <p:cNvSpPr txBox="1">
            <a:spLocks noChangeArrowheads="1"/>
          </p:cNvSpPr>
          <p:nvPr/>
        </p:nvSpPr>
        <p:spPr bwMode="auto">
          <a:xfrm>
            <a:off x="971550" y="2438400"/>
            <a:ext cx="4392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磁介质放入外场        后有</a:t>
            </a:r>
          </a:p>
        </p:txBody>
      </p:sp>
      <p:graphicFrame>
        <p:nvGraphicFramePr>
          <p:cNvPr id="2241546" name="Object 10"/>
          <p:cNvGraphicFramePr>
            <a:graphicFrameLocks/>
          </p:cNvGraphicFramePr>
          <p:nvPr/>
        </p:nvGraphicFramePr>
        <p:xfrm>
          <a:off x="3275013" y="2481263"/>
          <a:ext cx="3667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1" name="Equation" r:id="rId9" imgW="368280" imgH="444240" progId="Equation.3">
                  <p:embed/>
                </p:oleObj>
              </mc:Choice>
              <mc:Fallback>
                <p:oleObj name="Equation" r:id="rId9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13" y="2481263"/>
                        <a:ext cx="3667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547" name="Object 11"/>
          <p:cNvGraphicFramePr>
            <a:graphicFrameLocks/>
          </p:cNvGraphicFramePr>
          <p:nvPr/>
        </p:nvGraphicFramePr>
        <p:xfrm>
          <a:off x="5267325" y="2276475"/>
          <a:ext cx="1104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2" name="Equation" r:id="rId11" imgW="1104840" imgH="914400" progId="Equation.3">
                  <p:embed/>
                </p:oleObj>
              </mc:Choice>
              <mc:Fallback>
                <p:oleObj name="Equation" r:id="rId11" imgW="110484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325" y="2276475"/>
                        <a:ext cx="1104900" cy="914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548" name="Object 12"/>
          <p:cNvGraphicFramePr>
            <a:graphicFrameLocks/>
          </p:cNvGraphicFramePr>
          <p:nvPr/>
        </p:nvGraphicFramePr>
        <p:xfrm>
          <a:off x="611188" y="3068638"/>
          <a:ext cx="3667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3" name="Equation" r:id="rId13" imgW="368280" imgH="419040" progId="Equation.3">
                  <p:embed/>
                </p:oleObj>
              </mc:Choice>
              <mc:Fallback>
                <p:oleObj name="Equation" r:id="rId13" imgW="36828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068638"/>
                        <a:ext cx="3667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49" name="Text Box 13"/>
          <p:cNvSpPr txBox="1">
            <a:spLocks noChangeArrowheads="1"/>
          </p:cNvSpPr>
          <p:nvPr/>
        </p:nvSpPr>
        <p:spPr bwMode="auto">
          <a:xfrm>
            <a:off x="893763" y="3068638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反映磁介质对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原磁场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的影响程度</a:t>
            </a:r>
            <a:r>
              <a:rPr kumimoji="1"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sp>
        <p:nvSpPr>
          <p:cNvPr id="2241550" name="Text Box 14"/>
          <p:cNvSpPr txBox="1">
            <a:spLocks noChangeArrowheads="1"/>
          </p:cNvSpPr>
          <p:nvPr/>
        </p:nvSpPr>
        <p:spPr bwMode="auto">
          <a:xfrm>
            <a:off x="1905000" y="284163"/>
            <a:ext cx="48752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kumimoji="1"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9.7</a:t>
            </a:r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1" lang="zh-CN" altLang="en-US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物质的磁性</a:t>
            </a:r>
          </a:p>
        </p:txBody>
      </p:sp>
      <p:sp>
        <p:nvSpPr>
          <p:cNvPr id="2241551" name="Text Box 15"/>
          <p:cNvSpPr txBox="1">
            <a:spLocks noChangeArrowheads="1"/>
          </p:cNvSpPr>
          <p:nvPr/>
        </p:nvSpPr>
        <p:spPr bwMode="auto">
          <a:xfrm>
            <a:off x="457200" y="3565525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2.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磁介质的分类</a:t>
            </a:r>
          </a:p>
        </p:txBody>
      </p:sp>
      <p:sp>
        <p:nvSpPr>
          <p:cNvPr id="2241552" name="Text Box 16"/>
          <p:cNvSpPr txBox="1">
            <a:spLocks noChangeArrowheads="1"/>
          </p:cNvSpPr>
          <p:nvPr/>
        </p:nvSpPr>
        <p:spPr bwMode="auto">
          <a:xfrm>
            <a:off x="762000" y="514826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顺磁质</a:t>
            </a:r>
          </a:p>
        </p:txBody>
      </p:sp>
      <p:sp>
        <p:nvSpPr>
          <p:cNvPr id="2241553" name="Text Box 17"/>
          <p:cNvSpPr txBox="1">
            <a:spLocks noChangeArrowheads="1"/>
          </p:cNvSpPr>
          <p:nvPr/>
        </p:nvSpPr>
        <p:spPr bwMode="auto">
          <a:xfrm>
            <a:off x="762000" y="4046538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抗磁质</a:t>
            </a:r>
          </a:p>
        </p:txBody>
      </p:sp>
      <p:graphicFrame>
        <p:nvGraphicFramePr>
          <p:cNvPr id="2241554" name="Object 18"/>
          <p:cNvGraphicFramePr>
            <a:graphicFrameLocks/>
          </p:cNvGraphicFramePr>
          <p:nvPr/>
        </p:nvGraphicFramePr>
        <p:xfrm>
          <a:off x="2133600" y="4086225"/>
          <a:ext cx="8493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4" name="Equation" r:id="rId15" imgW="850680" imgH="419040" progId="Equation.3">
                  <p:embed/>
                </p:oleObj>
              </mc:Choice>
              <mc:Fallback>
                <p:oleObj name="Equation" r:id="rId15" imgW="85068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086225"/>
                        <a:ext cx="8493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55" name="Text Box 19"/>
          <p:cNvSpPr txBox="1">
            <a:spLocks noChangeArrowheads="1"/>
          </p:cNvSpPr>
          <p:nvPr/>
        </p:nvSpPr>
        <p:spPr bwMode="auto">
          <a:xfrm>
            <a:off x="5562054" y="4046538"/>
            <a:ext cx="1746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减弱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原磁场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1556" name="Object 20"/>
          <p:cNvGraphicFramePr>
            <a:graphicFrameLocks/>
          </p:cNvGraphicFramePr>
          <p:nvPr/>
        </p:nvGraphicFramePr>
        <p:xfrm>
          <a:off x="4460875" y="5203825"/>
          <a:ext cx="9540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5" name="Equation" r:id="rId17" imgW="952200" imgH="431640" progId="Equation.3">
                  <p:embed/>
                </p:oleObj>
              </mc:Choice>
              <mc:Fallback>
                <p:oleObj name="Equation" r:id="rId17" imgW="95220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75" y="5203825"/>
                        <a:ext cx="9540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557" name="Object 21"/>
          <p:cNvGraphicFramePr>
            <a:graphicFrameLocks/>
          </p:cNvGraphicFramePr>
          <p:nvPr/>
        </p:nvGraphicFramePr>
        <p:xfrm>
          <a:off x="2209800" y="5165725"/>
          <a:ext cx="8636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6" name="Equation" r:id="rId19" imgW="863280" imgH="419040" progId="Equation.3">
                  <p:embed/>
                </p:oleObj>
              </mc:Choice>
              <mc:Fallback>
                <p:oleObj name="Equation" r:id="rId19" imgW="86328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165725"/>
                        <a:ext cx="8636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58" name="Text Box 22"/>
          <p:cNvSpPr txBox="1">
            <a:spLocks noChangeArrowheads="1"/>
          </p:cNvSpPr>
          <p:nvPr/>
        </p:nvSpPr>
        <p:spPr bwMode="auto">
          <a:xfrm>
            <a:off x="5580112" y="5113338"/>
            <a:ext cx="1751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增强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原磁场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1559" name="AutoShape 23"/>
          <p:cNvSpPr>
            <a:spLocks noChangeArrowheads="1"/>
          </p:cNvSpPr>
          <p:nvPr/>
        </p:nvSpPr>
        <p:spPr bwMode="auto">
          <a:xfrm>
            <a:off x="3429000" y="4157663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1560" name="AutoShape 24"/>
          <p:cNvSpPr>
            <a:spLocks noChangeArrowheads="1"/>
          </p:cNvSpPr>
          <p:nvPr/>
        </p:nvSpPr>
        <p:spPr bwMode="auto">
          <a:xfrm>
            <a:off x="3463925" y="5224463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1561" name="Object 25"/>
          <p:cNvGraphicFramePr>
            <a:graphicFrameLocks/>
          </p:cNvGraphicFramePr>
          <p:nvPr/>
        </p:nvGraphicFramePr>
        <p:xfrm>
          <a:off x="4419600" y="4119563"/>
          <a:ext cx="9540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7" name="Equation" r:id="rId21" imgW="952200" imgH="431640" progId="Equation.3">
                  <p:embed/>
                </p:oleObj>
              </mc:Choice>
              <mc:Fallback>
                <p:oleObj name="Equation" r:id="rId21" imgW="95220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119563"/>
                        <a:ext cx="9540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62" name="Text Box 26"/>
          <p:cNvSpPr txBox="1">
            <a:spLocks noChangeArrowheads="1"/>
          </p:cNvSpPr>
          <p:nvPr/>
        </p:nvSpPr>
        <p:spPr bwMode="auto">
          <a:xfrm>
            <a:off x="2039938" y="4632325"/>
            <a:ext cx="5062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如 锌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、金、银、铜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、水银、铅等</a:t>
            </a:r>
          </a:p>
        </p:txBody>
      </p:sp>
      <p:sp>
        <p:nvSpPr>
          <p:cNvPr id="2241563" name="Text Box 27"/>
          <p:cNvSpPr txBox="1">
            <a:spLocks noChangeArrowheads="1"/>
          </p:cNvSpPr>
          <p:nvPr/>
        </p:nvSpPr>
        <p:spPr bwMode="auto">
          <a:xfrm>
            <a:off x="2081213" y="5635625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如 锰、铬、铂、氧等</a:t>
            </a:r>
          </a:p>
        </p:txBody>
      </p:sp>
      <p:sp>
        <p:nvSpPr>
          <p:cNvPr id="2241564" name="AutoShape 28"/>
          <p:cNvSpPr>
            <a:spLocks/>
          </p:cNvSpPr>
          <p:nvPr/>
        </p:nvSpPr>
        <p:spPr bwMode="auto">
          <a:xfrm>
            <a:off x="7239000" y="4165600"/>
            <a:ext cx="152400" cy="1333500"/>
          </a:xfrm>
          <a:prstGeom prst="rightBrace">
            <a:avLst>
              <a:gd name="adj1" fmla="val 72917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1565" name="AutoShape 29"/>
          <p:cNvSpPr>
            <a:spLocks noChangeArrowheads="1"/>
          </p:cNvSpPr>
          <p:nvPr/>
        </p:nvSpPr>
        <p:spPr bwMode="auto">
          <a:xfrm>
            <a:off x="4614863" y="2563813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1566" name="Text Box 30"/>
          <p:cNvSpPr txBox="1">
            <a:spLocks noChangeArrowheads="1"/>
          </p:cNvSpPr>
          <p:nvPr/>
        </p:nvSpPr>
        <p:spPr bwMode="auto">
          <a:xfrm>
            <a:off x="250825" y="2190750"/>
            <a:ext cx="936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实验</a:t>
            </a:r>
          </a:p>
          <a:p>
            <a:pPr algn="l" eaLnBrk="1" hangingPunct="1"/>
            <a:r>
              <a:rPr kumimoji="1" lang="zh-CN" altLang="en-US" sz="2400" b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表明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6443663" y="184150"/>
            <a:ext cx="2438400" cy="2760663"/>
            <a:chOff x="4015" y="452"/>
            <a:chExt cx="1536" cy="1739"/>
          </a:xfrm>
        </p:grpSpPr>
        <p:grpSp>
          <p:nvGrpSpPr>
            <p:cNvPr id="8275" name="Group 32"/>
            <p:cNvGrpSpPr>
              <a:grpSpLocks/>
            </p:cNvGrpSpPr>
            <p:nvPr/>
          </p:nvGrpSpPr>
          <p:grpSpPr bwMode="auto">
            <a:xfrm>
              <a:off x="4015" y="452"/>
              <a:ext cx="1536" cy="1739"/>
              <a:chOff x="4015" y="452"/>
              <a:chExt cx="1536" cy="1739"/>
            </a:xfrm>
          </p:grpSpPr>
          <p:grpSp>
            <p:nvGrpSpPr>
              <p:cNvPr id="8276" name="Group 33"/>
              <p:cNvGrpSpPr>
                <a:grpSpLocks/>
              </p:cNvGrpSpPr>
              <p:nvPr/>
            </p:nvGrpSpPr>
            <p:grpSpPr bwMode="auto">
              <a:xfrm>
                <a:off x="4015" y="454"/>
                <a:ext cx="1536" cy="1737"/>
                <a:chOff x="4015" y="454"/>
                <a:chExt cx="1536" cy="1737"/>
              </a:xfrm>
            </p:grpSpPr>
            <p:sp>
              <p:nvSpPr>
                <p:cNvPr id="8277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4922" y="454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8" name="AutoShape 35"/>
                <p:cNvSpPr>
                  <a:spLocks noChangeArrowheads="1"/>
                </p:cNvSpPr>
                <p:nvPr/>
              </p:nvSpPr>
              <p:spPr bwMode="auto">
                <a:xfrm>
                  <a:off x="4058" y="790"/>
                  <a:ext cx="1445" cy="13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69 w 21600"/>
                    <a:gd name="T25" fmla="*/ 3161 h 21600"/>
                    <a:gd name="T26" fmla="*/ 18431 w 21600"/>
                    <a:gd name="T27" fmla="*/ 18439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3521" y="10800"/>
                      </a:moveTo>
                      <a:cubicBezTo>
                        <a:pt x="3521" y="14820"/>
                        <a:pt x="6780" y="18079"/>
                        <a:pt x="10800" y="18079"/>
                      </a:cubicBezTo>
                      <a:cubicBezTo>
                        <a:pt x="14820" y="18079"/>
                        <a:pt x="18079" y="14820"/>
                        <a:pt x="18079" y="10800"/>
                      </a:cubicBezTo>
                      <a:cubicBezTo>
                        <a:pt x="18079" y="6780"/>
                        <a:pt x="14820" y="3521"/>
                        <a:pt x="10800" y="3521"/>
                      </a:cubicBezTo>
                      <a:cubicBezTo>
                        <a:pt x="6780" y="3521"/>
                        <a:pt x="3521" y="6780"/>
                        <a:pt x="3521" y="1080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279" name="Group 36"/>
                <p:cNvGrpSpPr>
                  <a:grpSpLocks/>
                </p:cNvGrpSpPr>
                <p:nvPr/>
              </p:nvGrpSpPr>
              <p:grpSpPr bwMode="auto">
                <a:xfrm>
                  <a:off x="4610" y="502"/>
                  <a:ext cx="120" cy="543"/>
                  <a:chOff x="2256" y="1200"/>
                  <a:chExt cx="96" cy="769"/>
                </a:xfrm>
              </p:grpSpPr>
              <p:sp>
                <p:nvSpPr>
                  <p:cNvPr id="8307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200"/>
                    <a:ext cx="0" cy="768"/>
                  </a:xfrm>
                  <a:prstGeom prst="line">
                    <a:avLst/>
                  </a:prstGeom>
                  <a:noFill/>
                  <a:ln w="15875">
                    <a:solidFill>
                      <a:srgbClr val="FF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08" name="Freeform 38"/>
                  <p:cNvSpPr>
                    <a:spLocks/>
                  </p:cNvSpPr>
                  <p:nvPr/>
                </p:nvSpPr>
                <p:spPr bwMode="auto">
                  <a:xfrm>
                    <a:off x="2256" y="1968"/>
                    <a:ext cx="96" cy="1"/>
                  </a:xfrm>
                  <a:custGeom>
                    <a:avLst/>
                    <a:gdLst>
                      <a:gd name="T0" fmla="*/ 96 w 96"/>
                      <a:gd name="T1" fmla="*/ 0 h 1"/>
                      <a:gd name="T2" fmla="*/ 48 w 96"/>
                      <a:gd name="T3" fmla="*/ 0 h 1"/>
                      <a:gd name="T4" fmla="*/ 0 w 96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96"/>
                      <a:gd name="T10" fmla="*/ 0 h 1"/>
                      <a:gd name="T11" fmla="*/ 96 w 96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6" h="1">
                        <a:moveTo>
                          <a:pt x="96" y="0"/>
                        </a:moveTo>
                        <a:cubicBezTo>
                          <a:pt x="80" y="0"/>
                          <a:pt x="64" y="0"/>
                          <a:pt x="48" y="0"/>
                        </a:cubicBezTo>
                        <a:cubicBezTo>
                          <a:pt x="32" y="0"/>
                          <a:pt x="8" y="0"/>
                          <a:pt x="0" y="0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280" name="Freeform 39"/>
                <p:cNvSpPr>
                  <a:spLocks/>
                </p:cNvSpPr>
                <p:nvPr/>
              </p:nvSpPr>
              <p:spPr bwMode="auto">
                <a:xfrm rot="-1098446">
                  <a:off x="4483" y="79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1" name="Freeform 40"/>
                <p:cNvSpPr>
                  <a:spLocks/>
                </p:cNvSpPr>
                <p:nvPr/>
              </p:nvSpPr>
              <p:spPr bwMode="auto">
                <a:xfrm rot="-8079844">
                  <a:off x="4328" y="1704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2" name="Freeform 41"/>
                <p:cNvSpPr>
                  <a:spLocks/>
                </p:cNvSpPr>
                <p:nvPr/>
              </p:nvSpPr>
              <p:spPr bwMode="auto">
                <a:xfrm rot="-9265042">
                  <a:off x="461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3" name="Freeform 42"/>
                <p:cNvSpPr>
                  <a:spLocks/>
                </p:cNvSpPr>
                <p:nvPr/>
              </p:nvSpPr>
              <p:spPr bwMode="auto">
                <a:xfrm rot="-6767960">
                  <a:off x="4158" y="1451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4" name="Freeform 43"/>
                <p:cNvSpPr>
                  <a:spLocks/>
                </p:cNvSpPr>
                <p:nvPr/>
              </p:nvSpPr>
              <p:spPr bwMode="auto">
                <a:xfrm rot="-4945789">
                  <a:off x="4158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5" name="Freeform 44"/>
                <p:cNvSpPr>
                  <a:spLocks/>
                </p:cNvSpPr>
                <p:nvPr/>
              </p:nvSpPr>
              <p:spPr bwMode="auto">
                <a:xfrm rot="-2478324">
                  <a:off x="4270" y="959"/>
                  <a:ext cx="85" cy="339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10 h 390"/>
                    <a:gd name="T4" fmla="*/ 919 w 67"/>
                    <a:gd name="T5" fmla="*/ 66 h 390"/>
                    <a:gd name="T6" fmla="*/ 107 w 67"/>
                    <a:gd name="T7" fmla="*/ 7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6" name="Freeform 45"/>
                <p:cNvSpPr>
                  <a:spLocks/>
                </p:cNvSpPr>
                <p:nvPr/>
              </p:nvSpPr>
              <p:spPr bwMode="auto">
                <a:xfrm rot="-8459925">
                  <a:off x="4455" y="1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7" name="Freeform 46"/>
                <p:cNvSpPr>
                  <a:spLocks/>
                </p:cNvSpPr>
                <p:nvPr/>
              </p:nvSpPr>
              <p:spPr bwMode="auto">
                <a:xfrm rot="-7539041">
                  <a:off x="4243" y="1577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8" name="Freeform 47"/>
                <p:cNvSpPr>
                  <a:spLocks/>
                </p:cNvSpPr>
                <p:nvPr/>
              </p:nvSpPr>
              <p:spPr bwMode="auto">
                <a:xfrm rot="-5931425">
                  <a:off x="4158" y="1324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9" name="Freeform 48"/>
                <p:cNvSpPr>
                  <a:spLocks/>
                </p:cNvSpPr>
                <p:nvPr/>
              </p:nvSpPr>
              <p:spPr bwMode="auto">
                <a:xfrm rot="-3951584">
                  <a:off x="4201" y="1070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0" name="Freeform 49"/>
                <p:cNvSpPr>
                  <a:spLocks/>
                </p:cNvSpPr>
                <p:nvPr/>
              </p:nvSpPr>
              <p:spPr bwMode="auto">
                <a:xfrm rot="-1773259">
                  <a:off x="4355" y="875"/>
                  <a:ext cx="85" cy="338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9 h 390"/>
                    <a:gd name="T4" fmla="*/ 919 w 67"/>
                    <a:gd name="T5" fmla="*/ 64 h 390"/>
                    <a:gd name="T6" fmla="*/ 107 w 67"/>
                    <a:gd name="T7" fmla="*/ 75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1" name="Freeform 50"/>
                <p:cNvSpPr>
                  <a:spLocks/>
                </p:cNvSpPr>
                <p:nvPr/>
              </p:nvSpPr>
              <p:spPr bwMode="auto">
                <a:xfrm rot="-9998300">
                  <a:off x="478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2" name="Freeform 51"/>
                <p:cNvSpPr>
                  <a:spLocks/>
                </p:cNvSpPr>
                <p:nvPr/>
              </p:nvSpPr>
              <p:spPr bwMode="auto">
                <a:xfrm rot="-6440618">
                  <a:off x="5306" y="1028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3" name="Freeform 52"/>
                <p:cNvSpPr>
                  <a:spLocks/>
                </p:cNvSpPr>
                <p:nvPr/>
              </p:nvSpPr>
              <p:spPr bwMode="auto">
                <a:xfrm rot="-7694875">
                  <a:off x="5206" y="91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4" name="Freeform 53"/>
                <p:cNvSpPr>
                  <a:spLocks/>
                </p:cNvSpPr>
                <p:nvPr/>
              </p:nvSpPr>
              <p:spPr bwMode="auto">
                <a:xfrm rot="-8716787">
                  <a:off x="5078" y="832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5" name="Freeform 54"/>
                <p:cNvSpPr>
                  <a:spLocks/>
                </p:cNvSpPr>
                <p:nvPr/>
              </p:nvSpPr>
              <p:spPr bwMode="auto">
                <a:xfrm rot="-9198687">
                  <a:off x="4950" y="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6" name="Freeform 55"/>
                <p:cNvSpPr>
                  <a:spLocks/>
                </p:cNvSpPr>
                <p:nvPr/>
              </p:nvSpPr>
              <p:spPr bwMode="auto">
                <a:xfrm rot="-9998300">
                  <a:off x="4823" y="748"/>
                  <a:ext cx="59" cy="343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5 h 390"/>
                    <a:gd name="T6" fmla="*/ 4 w 67"/>
                    <a:gd name="T7" fmla="*/ 8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7" name="Freeform 56"/>
                <p:cNvSpPr>
                  <a:spLocks/>
                </p:cNvSpPr>
                <p:nvPr/>
              </p:nvSpPr>
              <p:spPr bwMode="auto">
                <a:xfrm rot="-2937311">
                  <a:off x="5306" y="1493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8" name="Freeform 57"/>
                <p:cNvSpPr>
                  <a:spLocks/>
                </p:cNvSpPr>
                <p:nvPr/>
              </p:nvSpPr>
              <p:spPr bwMode="auto">
                <a:xfrm rot="-2476278">
                  <a:off x="5263" y="1621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9" name="Freeform 58"/>
                <p:cNvSpPr>
                  <a:spLocks/>
                </p:cNvSpPr>
                <p:nvPr/>
              </p:nvSpPr>
              <p:spPr bwMode="auto">
                <a:xfrm rot="-1976799">
                  <a:off x="5163" y="172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0" name="Freeform 59"/>
                <p:cNvSpPr>
                  <a:spLocks/>
                </p:cNvSpPr>
                <p:nvPr/>
              </p:nvSpPr>
              <p:spPr bwMode="auto">
                <a:xfrm rot="-1054935">
                  <a:off x="5035" y="1805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1" name="Freeform 60"/>
                <p:cNvSpPr>
                  <a:spLocks/>
                </p:cNvSpPr>
                <p:nvPr/>
              </p:nvSpPr>
              <p:spPr bwMode="auto">
                <a:xfrm rot="-259915">
                  <a:off x="4908" y="1847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2" name="Line 61"/>
                <p:cNvSpPr>
                  <a:spLocks noChangeShapeType="1"/>
                </p:cNvSpPr>
                <p:nvPr/>
              </p:nvSpPr>
              <p:spPr bwMode="auto">
                <a:xfrm>
                  <a:off x="4778" y="502"/>
                  <a:ext cx="2" cy="288"/>
                </a:xfrm>
                <a:prstGeom prst="line">
                  <a:avLst/>
                </a:prstGeom>
                <a:noFill/>
                <a:ln w="158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3" name="Line 62"/>
                <p:cNvSpPr>
                  <a:spLocks noChangeShapeType="1"/>
                </p:cNvSpPr>
                <p:nvPr/>
              </p:nvSpPr>
              <p:spPr bwMode="auto">
                <a:xfrm>
                  <a:off x="4586" y="502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4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4778" y="1174"/>
                  <a:ext cx="480" cy="336"/>
                </a:xfrm>
                <a:prstGeom prst="line">
                  <a:avLst/>
                </a:prstGeom>
                <a:noFill/>
                <a:ln w="22225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8213" name="Object 64"/>
                <p:cNvGraphicFramePr>
                  <a:graphicFrameLocks noChangeAspect="1"/>
                </p:cNvGraphicFramePr>
                <p:nvPr/>
              </p:nvGraphicFramePr>
              <p:xfrm>
                <a:off x="4778" y="1222"/>
                <a:ext cx="212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7778" name="Equation" r:id="rId23" imgW="114120" imgH="126720" progId="Equation.3">
                        <p:embed/>
                      </p:oleObj>
                    </mc:Choice>
                    <mc:Fallback>
                      <p:oleObj name="Equation" r:id="rId23" imgW="114120" imgH="12672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8" y="1222"/>
                              <a:ext cx="212" cy="2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14" name="Object 65"/>
                <p:cNvGraphicFramePr>
                  <a:graphicFrameLocks noChangeAspect="1"/>
                </p:cNvGraphicFramePr>
                <p:nvPr/>
              </p:nvGraphicFramePr>
              <p:xfrm>
                <a:off x="4538" y="1414"/>
                <a:ext cx="236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7779" name="Equation" r:id="rId25" imgW="126720" imgH="139680" progId="Equation.3">
                        <p:embed/>
                      </p:oleObj>
                    </mc:Choice>
                    <mc:Fallback>
                      <p:oleObj name="Equation" r:id="rId25" imgW="126720" imgH="1396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38" y="1414"/>
                              <a:ext cx="236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305" name="Freeform 66"/>
                <p:cNvSpPr>
                  <a:spLocks/>
                </p:cNvSpPr>
                <p:nvPr/>
              </p:nvSpPr>
              <p:spPr bwMode="auto">
                <a:xfrm rot="-4859785">
                  <a:off x="5349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6" name="Freeform 67"/>
                <p:cNvSpPr>
                  <a:spLocks/>
                </p:cNvSpPr>
                <p:nvPr/>
              </p:nvSpPr>
              <p:spPr bwMode="auto">
                <a:xfrm rot="-3853592">
                  <a:off x="5349" y="136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8212" name="Object 68"/>
              <p:cNvGraphicFramePr>
                <a:graphicFrameLocks noChangeAspect="1"/>
              </p:cNvGraphicFramePr>
              <p:nvPr/>
            </p:nvGraphicFramePr>
            <p:xfrm>
              <a:off x="4270" y="452"/>
              <a:ext cx="240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780" name="Equation" r:id="rId27" imgW="126720" imgH="164880" progId="Equation.3">
                      <p:embed/>
                    </p:oleObj>
                  </mc:Choice>
                  <mc:Fallback>
                    <p:oleObj name="Equation" r:id="rId27" imgW="12672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0" y="452"/>
                            <a:ext cx="240" cy="2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99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211" name="Object 69"/>
            <p:cNvGraphicFramePr>
              <a:graphicFrameLocks noChangeAspect="1"/>
            </p:cNvGraphicFramePr>
            <p:nvPr/>
          </p:nvGraphicFramePr>
          <p:xfrm>
            <a:off x="4512" y="1152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781" name="Equation" r:id="rId29" imgW="177480" imgH="177480" progId="Equation.3">
                    <p:embed/>
                  </p:oleObj>
                </mc:Choice>
                <mc:Fallback>
                  <p:oleObj name="Equation" r:id="rId29" imgW="177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152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70"/>
          <p:cNvGrpSpPr>
            <a:grpSpLocks/>
          </p:cNvGrpSpPr>
          <p:nvPr/>
        </p:nvGrpSpPr>
        <p:grpSpPr bwMode="auto">
          <a:xfrm>
            <a:off x="6443663" y="188913"/>
            <a:ext cx="2438400" cy="2760662"/>
            <a:chOff x="4015" y="452"/>
            <a:chExt cx="1536" cy="1739"/>
          </a:xfrm>
        </p:grpSpPr>
        <p:grpSp>
          <p:nvGrpSpPr>
            <p:cNvPr id="8241" name="Group 71"/>
            <p:cNvGrpSpPr>
              <a:grpSpLocks/>
            </p:cNvGrpSpPr>
            <p:nvPr/>
          </p:nvGrpSpPr>
          <p:grpSpPr bwMode="auto">
            <a:xfrm>
              <a:off x="4015" y="452"/>
              <a:ext cx="1536" cy="1739"/>
              <a:chOff x="4015" y="452"/>
              <a:chExt cx="1536" cy="1739"/>
            </a:xfrm>
          </p:grpSpPr>
          <p:grpSp>
            <p:nvGrpSpPr>
              <p:cNvPr id="8242" name="Group 72"/>
              <p:cNvGrpSpPr>
                <a:grpSpLocks/>
              </p:cNvGrpSpPr>
              <p:nvPr/>
            </p:nvGrpSpPr>
            <p:grpSpPr bwMode="auto">
              <a:xfrm>
                <a:off x="4015" y="454"/>
                <a:ext cx="1536" cy="1737"/>
                <a:chOff x="4015" y="454"/>
                <a:chExt cx="1536" cy="1737"/>
              </a:xfrm>
            </p:grpSpPr>
            <p:sp>
              <p:nvSpPr>
                <p:cNvPr id="8243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4922" y="454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4" name="AutoShape 74"/>
                <p:cNvSpPr>
                  <a:spLocks noChangeArrowheads="1"/>
                </p:cNvSpPr>
                <p:nvPr/>
              </p:nvSpPr>
              <p:spPr bwMode="auto">
                <a:xfrm>
                  <a:off x="4058" y="790"/>
                  <a:ext cx="1445" cy="13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69 w 21600"/>
                    <a:gd name="T25" fmla="*/ 3161 h 21600"/>
                    <a:gd name="T26" fmla="*/ 18431 w 21600"/>
                    <a:gd name="T27" fmla="*/ 18439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3521" y="10800"/>
                      </a:moveTo>
                      <a:cubicBezTo>
                        <a:pt x="3521" y="14820"/>
                        <a:pt x="6780" y="18079"/>
                        <a:pt x="10800" y="18079"/>
                      </a:cubicBezTo>
                      <a:cubicBezTo>
                        <a:pt x="14820" y="18079"/>
                        <a:pt x="18079" y="14820"/>
                        <a:pt x="18079" y="10800"/>
                      </a:cubicBezTo>
                      <a:cubicBezTo>
                        <a:pt x="18079" y="6780"/>
                        <a:pt x="14820" y="3521"/>
                        <a:pt x="10800" y="3521"/>
                      </a:cubicBezTo>
                      <a:cubicBezTo>
                        <a:pt x="6780" y="3521"/>
                        <a:pt x="3521" y="6780"/>
                        <a:pt x="3521" y="1080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3366FF"/>
                    </a:gs>
                    <a:gs pos="100000">
                      <a:srgbClr val="182F76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245" name="Group 75"/>
                <p:cNvGrpSpPr>
                  <a:grpSpLocks/>
                </p:cNvGrpSpPr>
                <p:nvPr/>
              </p:nvGrpSpPr>
              <p:grpSpPr bwMode="auto">
                <a:xfrm>
                  <a:off x="4610" y="502"/>
                  <a:ext cx="120" cy="543"/>
                  <a:chOff x="2256" y="1200"/>
                  <a:chExt cx="96" cy="769"/>
                </a:xfrm>
              </p:grpSpPr>
              <p:sp>
                <p:nvSpPr>
                  <p:cNvPr id="8273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200"/>
                    <a:ext cx="0" cy="768"/>
                  </a:xfrm>
                  <a:prstGeom prst="line">
                    <a:avLst/>
                  </a:prstGeom>
                  <a:noFill/>
                  <a:ln w="15875">
                    <a:solidFill>
                      <a:srgbClr val="FF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74" name="Freeform 77"/>
                  <p:cNvSpPr>
                    <a:spLocks/>
                  </p:cNvSpPr>
                  <p:nvPr/>
                </p:nvSpPr>
                <p:spPr bwMode="auto">
                  <a:xfrm>
                    <a:off x="2256" y="1968"/>
                    <a:ext cx="96" cy="1"/>
                  </a:xfrm>
                  <a:custGeom>
                    <a:avLst/>
                    <a:gdLst>
                      <a:gd name="T0" fmla="*/ 96 w 96"/>
                      <a:gd name="T1" fmla="*/ 0 h 1"/>
                      <a:gd name="T2" fmla="*/ 48 w 96"/>
                      <a:gd name="T3" fmla="*/ 0 h 1"/>
                      <a:gd name="T4" fmla="*/ 0 w 96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96"/>
                      <a:gd name="T10" fmla="*/ 0 h 1"/>
                      <a:gd name="T11" fmla="*/ 96 w 96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6" h="1">
                        <a:moveTo>
                          <a:pt x="96" y="0"/>
                        </a:moveTo>
                        <a:cubicBezTo>
                          <a:pt x="80" y="0"/>
                          <a:pt x="64" y="0"/>
                          <a:pt x="48" y="0"/>
                        </a:cubicBezTo>
                        <a:cubicBezTo>
                          <a:pt x="32" y="0"/>
                          <a:pt x="8" y="0"/>
                          <a:pt x="0" y="0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246" name="Freeform 78"/>
                <p:cNvSpPr>
                  <a:spLocks/>
                </p:cNvSpPr>
                <p:nvPr/>
              </p:nvSpPr>
              <p:spPr bwMode="auto">
                <a:xfrm rot="-1098446">
                  <a:off x="4483" y="79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7" name="Freeform 79"/>
                <p:cNvSpPr>
                  <a:spLocks/>
                </p:cNvSpPr>
                <p:nvPr/>
              </p:nvSpPr>
              <p:spPr bwMode="auto">
                <a:xfrm rot="-8079844">
                  <a:off x="4328" y="1704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8" name="Freeform 80"/>
                <p:cNvSpPr>
                  <a:spLocks/>
                </p:cNvSpPr>
                <p:nvPr/>
              </p:nvSpPr>
              <p:spPr bwMode="auto">
                <a:xfrm rot="-9265042">
                  <a:off x="461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9" name="Freeform 81"/>
                <p:cNvSpPr>
                  <a:spLocks/>
                </p:cNvSpPr>
                <p:nvPr/>
              </p:nvSpPr>
              <p:spPr bwMode="auto">
                <a:xfrm rot="-6767960">
                  <a:off x="4158" y="1451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0" name="Freeform 82"/>
                <p:cNvSpPr>
                  <a:spLocks/>
                </p:cNvSpPr>
                <p:nvPr/>
              </p:nvSpPr>
              <p:spPr bwMode="auto">
                <a:xfrm rot="-4945789">
                  <a:off x="4158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1" name="Freeform 83"/>
                <p:cNvSpPr>
                  <a:spLocks/>
                </p:cNvSpPr>
                <p:nvPr/>
              </p:nvSpPr>
              <p:spPr bwMode="auto">
                <a:xfrm rot="-2478324">
                  <a:off x="4270" y="959"/>
                  <a:ext cx="85" cy="339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10 h 390"/>
                    <a:gd name="T4" fmla="*/ 919 w 67"/>
                    <a:gd name="T5" fmla="*/ 66 h 390"/>
                    <a:gd name="T6" fmla="*/ 107 w 67"/>
                    <a:gd name="T7" fmla="*/ 7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2" name="Freeform 84"/>
                <p:cNvSpPr>
                  <a:spLocks/>
                </p:cNvSpPr>
                <p:nvPr/>
              </p:nvSpPr>
              <p:spPr bwMode="auto">
                <a:xfrm rot="-8459925">
                  <a:off x="4455" y="1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3" name="Freeform 85"/>
                <p:cNvSpPr>
                  <a:spLocks/>
                </p:cNvSpPr>
                <p:nvPr/>
              </p:nvSpPr>
              <p:spPr bwMode="auto">
                <a:xfrm rot="-7539041">
                  <a:off x="4243" y="1577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4" name="Freeform 86"/>
                <p:cNvSpPr>
                  <a:spLocks/>
                </p:cNvSpPr>
                <p:nvPr/>
              </p:nvSpPr>
              <p:spPr bwMode="auto">
                <a:xfrm rot="-5931425">
                  <a:off x="4158" y="1324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5" name="Freeform 87"/>
                <p:cNvSpPr>
                  <a:spLocks/>
                </p:cNvSpPr>
                <p:nvPr/>
              </p:nvSpPr>
              <p:spPr bwMode="auto">
                <a:xfrm rot="-3951584">
                  <a:off x="4201" y="1070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6" name="Freeform 88"/>
                <p:cNvSpPr>
                  <a:spLocks/>
                </p:cNvSpPr>
                <p:nvPr/>
              </p:nvSpPr>
              <p:spPr bwMode="auto">
                <a:xfrm rot="-1773259">
                  <a:off x="4355" y="875"/>
                  <a:ext cx="85" cy="338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9 h 390"/>
                    <a:gd name="T4" fmla="*/ 919 w 67"/>
                    <a:gd name="T5" fmla="*/ 64 h 390"/>
                    <a:gd name="T6" fmla="*/ 107 w 67"/>
                    <a:gd name="T7" fmla="*/ 75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7" name="Freeform 89"/>
                <p:cNvSpPr>
                  <a:spLocks/>
                </p:cNvSpPr>
                <p:nvPr/>
              </p:nvSpPr>
              <p:spPr bwMode="auto">
                <a:xfrm rot="-9998300">
                  <a:off x="478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8" name="Freeform 90"/>
                <p:cNvSpPr>
                  <a:spLocks/>
                </p:cNvSpPr>
                <p:nvPr/>
              </p:nvSpPr>
              <p:spPr bwMode="auto">
                <a:xfrm rot="-6440618">
                  <a:off x="5306" y="1028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9" name="Freeform 91"/>
                <p:cNvSpPr>
                  <a:spLocks/>
                </p:cNvSpPr>
                <p:nvPr/>
              </p:nvSpPr>
              <p:spPr bwMode="auto">
                <a:xfrm rot="-7694875">
                  <a:off x="5206" y="91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0" name="Freeform 92"/>
                <p:cNvSpPr>
                  <a:spLocks/>
                </p:cNvSpPr>
                <p:nvPr/>
              </p:nvSpPr>
              <p:spPr bwMode="auto">
                <a:xfrm rot="-8716787">
                  <a:off x="5078" y="832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1" name="Freeform 93"/>
                <p:cNvSpPr>
                  <a:spLocks/>
                </p:cNvSpPr>
                <p:nvPr/>
              </p:nvSpPr>
              <p:spPr bwMode="auto">
                <a:xfrm rot="-9198687">
                  <a:off x="4950" y="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2" name="Freeform 94"/>
                <p:cNvSpPr>
                  <a:spLocks/>
                </p:cNvSpPr>
                <p:nvPr/>
              </p:nvSpPr>
              <p:spPr bwMode="auto">
                <a:xfrm rot="-9998300">
                  <a:off x="4823" y="748"/>
                  <a:ext cx="59" cy="343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5 h 390"/>
                    <a:gd name="T6" fmla="*/ 4 w 67"/>
                    <a:gd name="T7" fmla="*/ 8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3" name="Freeform 95"/>
                <p:cNvSpPr>
                  <a:spLocks/>
                </p:cNvSpPr>
                <p:nvPr/>
              </p:nvSpPr>
              <p:spPr bwMode="auto">
                <a:xfrm rot="-2937311">
                  <a:off x="5306" y="1493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4" name="Freeform 96"/>
                <p:cNvSpPr>
                  <a:spLocks/>
                </p:cNvSpPr>
                <p:nvPr/>
              </p:nvSpPr>
              <p:spPr bwMode="auto">
                <a:xfrm rot="-2476278">
                  <a:off x="5263" y="1621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5" name="Freeform 97"/>
                <p:cNvSpPr>
                  <a:spLocks/>
                </p:cNvSpPr>
                <p:nvPr/>
              </p:nvSpPr>
              <p:spPr bwMode="auto">
                <a:xfrm rot="-1976799">
                  <a:off x="5163" y="172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6" name="Freeform 98"/>
                <p:cNvSpPr>
                  <a:spLocks/>
                </p:cNvSpPr>
                <p:nvPr/>
              </p:nvSpPr>
              <p:spPr bwMode="auto">
                <a:xfrm rot="-1054935">
                  <a:off x="5035" y="1805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7" name="Freeform 99"/>
                <p:cNvSpPr>
                  <a:spLocks/>
                </p:cNvSpPr>
                <p:nvPr/>
              </p:nvSpPr>
              <p:spPr bwMode="auto">
                <a:xfrm rot="-259915">
                  <a:off x="4908" y="1847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8" name="Line 100"/>
                <p:cNvSpPr>
                  <a:spLocks noChangeShapeType="1"/>
                </p:cNvSpPr>
                <p:nvPr/>
              </p:nvSpPr>
              <p:spPr bwMode="auto">
                <a:xfrm>
                  <a:off x="4778" y="502"/>
                  <a:ext cx="2" cy="288"/>
                </a:xfrm>
                <a:prstGeom prst="line">
                  <a:avLst/>
                </a:prstGeom>
                <a:noFill/>
                <a:ln w="158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9" name="Line 101"/>
                <p:cNvSpPr>
                  <a:spLocks noChangeShapeType="1"/>
                </p:cNvSpPr>
                <p:nvPr/>
              </p:nvSpPr>
              <p:spPr bwMode="auto">
                <a:xfrm>
                  <a:off x="4586" y="502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0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4778" y="1174"/>
                  <a:ext cx="480" cy="336"/>
                </a:xfrm>
                <a:prstGeom prst="line">
                  <a:avLst/>
                </a:prstGeom>
                <a:noFill/>
                <a:ln w="22225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8209" name="Object 103"/>
                <p:cNvGraphicFramePr>
                  <a:graphicFrameLocks noChangeAspect="1"/>
                </p:cNvGraphicFramePr>
                <p:nvPr/>
              </p:nvGraphicFramePr>
              <p:xfrm>
                <a:off x="4778" y="1222"/>
                <a:ext cx="212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7782" name="Equation" r:id="rId31" imgW="114120" imgH="126720" progId="Equation.3">
                        <p:embed/>
                      </p:oleObj>
                    </mc:Choice>
                    <mc:Fallback>
                      <p:oleObj name="Equation" r:id="rId31" imgW="114120" imgH="12672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8" y="1222"/>
                              <a:ext cx="212" cy="2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10" name="Object 104"/>
                <p:cNvGraphicFramePr>
                  <a:graphicFrameLocks noChangeAspect="1"/>
                </p:cNvGraphicFramePr>
                <p:nvPr/>
              </p:nvGraphicFramePr>
              <p:xfrm>
                <a:off x="4538" y="1414"/>
                <a:ext cx="236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7783" name="Equation" r:id="rId33" imgW="126720" imgH="139680" progId="Equation.3">
                        <p:embed/>
                      </p:oleObj>
                    </mc:Choice>
                    <mc:Fallback>
                      <p:oleObj name="Equation" r:id="rId33" imgW="126720" imgH="1396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38" y="1414"/>
                              <a:ext cx="236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271" name="Freeform 105"/>
                <p:cNvSpPr>
                  <a:spLocks/>
                </p:cNvSpPr>
                <p:nvPr/>
              </p:nvSpPr>
              <p:spPr bwMode="auto">
                <a:xfrm rot="-4859785">
                  <a:off x="5349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2" name="Freeform 106"/>
                <p:cNvSpPr>
                  <a:spLocks/>
                </p:cNvSpPr>
                <p:nvPr/>
              </p:nvSpPr>
              <p:spPr bwMode="auto">
                <a:xfrm rot="-3853592">
                  <a:off x="5349" y="136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8208" name="Object 107"/>
              <p:cNvGraphicFramePr>
                <a:graphicFrameLocks noChangeAspect="1"/>
              </p:cNvGraphicFramePr>
              <p:nvPr/>
            </p:nvGraphicFramePr>
            <p:xfrm>
              <a:off x="4270" y="452"/>
              <a:ext cx="240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784" name="Equation" r:id="rId35" imgW="126720" imgH="164880" progId="Equation.3">
                      <p:embed/>
                    </p:oleObj>
                  </mc:Choice>
                  <mc:Fallback>
                    <p:oleObj name="Equation" r:id="rId35" imgW="12672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0" y="452"/>
                            <a:ext cx="240" cy="2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99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207" name="Object 108"/>
            <p:cNvGraphicFramePr>
              <a:graphicFrameLocks noChangeAspect="1"/>
            </p:cNvGraphicFramePr>
            <p:nvPr/>
          </p:nvGraphicFramePr>
          <p:xfrm>
            <a:off x="4512" y="1152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785" name="Equation" r:id="rId37" imgW="177480" imgH="177480" progId="Equation.3">
                    <p:embed/>
                  </p:oleObj>
                </mc:Choice>
                <mc:Fallback>
                  <p:oleObj name="Equation" r:id="rId37" imgW="177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152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41645" name="Object 109"/>
          <p:cNvGraphicFramePr>
            <a:graphicFrameLocks/>
          </p:cNvGraphicFramePr>
          <p:nvPr/>
        </p:nvGraphicFramePr>
        <p:xfrm>
          <a:off x="7524750" y="3862388"/>
          <a:ext cx="9366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86" name="公式" r:id="rId39" imgW="419040" imgH="215640" progId="Equation.3">
                  <p:embed/>
                </p:oleObj>
              </mc:Choice>
              <mc:Fallback>
                <p:oleObj name="公式" r:id="rId39" imgW="419040" imgH="21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3862388"/>
                        <a:ext cx="9366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646" name="Text Box 110"/>
          <p:cNvSpPr txBox="1">
            <a:spLocks noChangeArrowheads="1"/>
          </p:cNvSpPr>
          <p:nvPr/>
        </p:nvSpPr>
        <p:spPr bwMode="auto">
          <a:xfrm>
            <a:off x="7634288" y="4402138"/>
            <a:ext cx="8255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弱磁性物质</a:t>
            </a:r>
          </a:p>
        </p:txBody>
      </p:sp>
      <p:sp>
        <p:nvSpPr>
          <p:cNvPr id="2241647" name="AutoShape 111"/>
          <p:cNvSpPr>
            <a:spLocks/>
          </p:cNvSpPr>
          <p:nvPr/>
        </p:nvSpPr>
        <p:spPr bwMode="auto">
          <a:xfrm>
            <a:off x="6948488" y="3016250"/>
            <a:ext cx="1927225" cy="609600"/>
          </a:xfrm>
          <a:prstGeom prst="borderCallout1">
            <a:avLst>
              <a:gd name="adj1" fmla="val 18750"/>
              <a:gd name="adj2" fmla="val -3954"/>
              <a:gd name="adj3" fmla="val -35417"/>
              <a:gd name="adj4" fmla="val -29653"/>
            </a:avLst>
          </a:prstGeom>
          <a:noFill/>
          <a:ln w="9525" algn="ctr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相对磁导率</a:t>
            </a:r>
          </a:p>
        </p:txBody>
      </p:sp>
      <p:sp>
        <p:nvSpPr>
          <p:cNvPr id="2241648" name="Text Box 112"/>
          <p:cNvSpPr txBox="1">
            <a:spLocks noChangeArrowheads="1"/>
          </p:cNvSpPr>
          <p:nvPr/>
        </p:nvSpPr>
        <p:spPr bwMode="auto">
          <a:xfrm>
            <a:off x="755650" y="6097588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铁磁质</a:t>
            </a:r>
          </a:p>
        </p:txBody>
      </p:sp>
      <p:graphicFrame>
        <p:nvGraphicFramePr>
          <p:cNvPr id="2241649" name="Object 113"/>
          <p:cNvGraphicFramePr>
            <a:graphicFrameLocks/>
          </p:cNvGraphicFramePr>
          <p:nvPr/>
        </p:nvGraphicFramePr>
        <p:xfrm>
          <a:off x="3289300" y="6097588"/>
          <a:ext cx="157321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87" name="Equation" r:id="rId41" imgW="1574640" imgH="469800" progId="Equation.3">
                  <p:embed/>
                </p:oleObj>
              </mc:Choice>
              <mc:Fallback>
                <p:oleObj name="Equation" r:id="rId41" imgW="1574640" imgH="469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0" y="6097588"/>
                        <a:ext cx="157321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650" name="Object 114"/>
          <p:cNvGraphicFramePr>
            <a:graphicFrameLocks/>
          </p:cNvGraphicFramePr>
          <p:nvPr/>
        </p:nvGraphicFramePr>
        <p:xfrm>
          <a:off x="1993900" y="6140450"/>
          <a:ext cx="10541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88" name="公式" r:id="rId43" imgW="1054080" imgH="419040" progId="Equation.3">
                  <p:embed/>
                </p:oleObj>
              </mc:Choice>
              <mc:Fallback>
                <p:oleObj name="公式" r:id="rId43" imgW="105408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6140450"/>
                        <a:ext cx="10541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651" name="Text Box 115"/>
          <p:cNvSpPr txBox="1">
            <a:spLocks noChangeArrowheads="1"/>
          </p:cNvSpPr>
          <p:nvPr/>
        </p:nvSpPr>
        <p:spPr bwMode="auto">
          <a:xfrm>
            <a:off x="4987925" y="607853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通常不是常数</a:t>
            </a:r>
          </a:p>
        </p:txBody>
      </p:sp>
      <p:sp>
        <p:nvSpPr>
          <p:cNvPr id="2241652" name="Text Box 116"/>
          <p:cNvSpPr txBox="1">
            <a:spLocks noChangeArrowheads="1"/>
          </p:cNvSpPr>
          <p:nvPr/>
        </p:nvSpPr>
        <p:spPr bwMode="auto">
          <a:xfrm>
            <a:off x="6334125" y="5776913"/>
            <a:ext cx="26304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强磁性物质</a:t>
            </a:r>
          </a:p>
          <a:p>
            <a:pPr algn="r" eaLnBrk="1" hangingPunct="1"/>
            <a:r>
              <a:rPr kumimoji="1" lang="zh-CN" altLang="en-US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 pitchFamily="49" charset="-122"/>
              </a:rPr>
              <a:t>（磁性材料）</a:t>
            </a:r>
          </a:p>
        </p:txBody>
      </p:sp>
      <p:sp>
        <p:nvSpPr>
          <p:cNvPr id="117" name="Text Box 30"/>
          <p:cNvSpPr txBox="1">
            <a:spLocks noChangeArrowheads="1"/>
          </p:cNvSpPr>
          <p:nvPr/>
        </p:nvSpPr>
        <p:spPr bwMode="auto">
          <a:xfrm>
            <a:off x="4046517" y="864081"/>
            <a:ext cx="25532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对于电介质对电场强度的影响</a:t>
            </a:r>
            <a:endParaRPr kumimoji="1" lang="zh-CN" altLang="en-US" sz="2400" b="1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8825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4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4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4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4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4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4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4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4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4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4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4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4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4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4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4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24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24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4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24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24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24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24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24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24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24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24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24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24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4" dur="500"/>
                                        <p:tgtEl>
                                          <p:spTgt spid="224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24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224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24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24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24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0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24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24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538" grpId="0" autoUpdateAnimBg="0"/>
      <p:bldP spid="2241539" grpId="0" autoUpdateAnimBg="0"/>
      <p:bldP spid="2241542" grpId="0" animBg="1"/>
      <p:bldP spid="2241544" grpId="0" animBg="1"/>
      <p:bldP spid="2241545" grpId="0" autoUpdateAnimBg="0"/>
      <p:bldP spid="2241549" grpId="0" autoUpdateAnimBg="0"/>
      <p:bldP spid="2241550" grpId="0" autoUpdateAnimBg="0"/>
      <p:bldP spid="2241551" grpId="0" autoUpdateAnimBg="0"/>
      <p:bldP spid="2241552" grpId="0" autoUpdateAnimBg="0"/>
      <p:bldP spid="2241553" grpId="0" autoUpdateAnimBg="0"/>
      <p:bldP spid="2241555" grpId="0" autoUpdateAnimBg="0"/>
      <p:bldP spid="2241558" grpId="0" autoUpdateAnimBg="0"/>
      <p:bldP spid="2241559" grpId="0" animBg="1"/>
      <p:bldP spid="2241560" grpId="0" animBg="1"/>
      <p:bldP spid="2241562" grpId="0" autoUpdateAnimBg="0"/>
      <p:bldP spid="2241563" grpId="0" autoUpdateAnimBg="0"/>
      <p:bldP spid="2241564" grpId="0" animBg="1"/>
      <p:bldP spid="2241565" grpId="0" animBg="1"/>
      <p:bldP spid="2241566" grpId="0" autoUpdateAnimBg="0"/>
      <p:bldP spid="2241646" grpId="0" autoUpdateAnimBg="0"/>
      <p:bldP spid="2241647" grpId="0" animBg="1"/>
      <p:bldP spid="2241648" grpId="0" autoUpdateAnimBg="0"/>
      <p:bldP spid="2241651" grpId="0" autoUpdateAnimBg="0"/>
      <p:bldP spid="2241652" grpId="0" autoUpdateAnimBg="0"/>
      <p:bldP spid="117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62" name="Oval 2"/>
          <p:cNvSpPr>
            <a:spLocks noChangeArrowheads="1"/>
          </p:cNvSpPr>
          <p:nvPr/>
        </p:nvSpPr>
        <p:spPr bwMode="auto">
          <a:xfrm>
            <a:off x="7493000" y="796925"/>
            <a:ext cx="1081088" cy="1081088"/>
          </a:xfrm>
          <a:prstGeom prst="ellipse">
            <a:avLst/>
          </a:prstGeom>
          <a:noFill/>
          <a:ln w="28575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2563" name="Text Box 3"/>
          <p:cNvSpPr txBox="1">
            <a:spLocks noChangeArrowheads="1"/>
          </p:cNvSpPr>
          <p:nvPr/>
        </p:nvSpPr>
        <p:spPr bwMode="auto">
          <a:xfrm>
            <a:off x="228600" y="319088"/>
            <a:ext cx="2139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磁化机理</a:t>
            </a:r>
          </a:p>
        </p:txBody>
      </p:sp>
      <p:sp>
        <p:nvSpPr>
          <p:cNvPr id="2242564" name="Text Box 4"/>
          <p:cNvSpPr txBox="1">
            <a:spLocks noChangeArrowheads="1"/>
          </p:cNvSpPr>
          <p:nvPr/>
        </p:nvSpPr>
        <p:spPr bwMode="auto">
          <a:xfrm>
            <a:off x="768350" y="1981200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原子中电子的轨道磁矩</a:t>
            </a:r>
          </a:p>
        </p:txBody>
      </p:sp>
      <p:sp>
        <p:nvSpPr>
          <p:cNvPr id="2242565" name="Text Box 5"/>
          <p:cNvSpPr txBox="1">
            <a:spLocks noChangeArrowheads="1"/>
          </p:cNvSpPr>
          <p:nvPr/>
        </p:nvSpPr>
        <p:spPr bwMode="auto">
          <a:xfrm>
            <a:off x="395288" y="1541463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1.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安培分子环流的概念和方法</a:t>
            </a:r>
          </a:p>
        </p:txBody>
      </p:sp>
      <p:graphicFrame>
        <p:nvGraphicFramePr>
          <p:cNvPr id="2242566" name="Object 6"/>
          <p:cNvGraphicFramePr>
            <a:graphicFrameLocks/>
          </p:cNvGraphicFramePr>
          <p:nvPr/>
        </p:nvGraphicFramePr>
        <p:xfrm>
          <a:off x="4211638" y="1822450"/>
          <a:ext cx="17129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8" name="Equation" r:id="rId3" imgW="1714320" imgH="825480" progId="Equation.3">
                  <p:embed/>
                </p:oleObj>
              </mc:Choice>
              <mc:Fallback>
                <p:oleObj name="Equation" r:id="rId3" imgW="171432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822450"/>
                        <a:ext cx="17129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67" name="Text Box 7"/>
          <p:cNvSpPr txBox="1">
            <a:spLocks noChangeArrowheads="1"/>
          </p:cNvSpPr>
          <p:nvPr/>
        </p:nvSpPr>
        <p:spPr bwMode="auto">
          <a:xfrm>
            <a:off x="738188" y="2551113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电子的自旋磁矩</a:t>
            </a:r>
          </a:p>
        </p:txBody>
      </p:sp>
      <p:graphicFrame>
        <p:nvGraphicFramePr>
          <p:cNvPr id="2242568" name="Object 8"/>
          <p:cNvGraphicFramePr>
            <a:graphicFrameLocks/>
          </p:cNvGraphicFramePr>
          <p:nvPr/>
        </p:nvGraphicFramePr>
        <p:xfrm>
          <a:off x="3236913" y="2398713"/>
          <a:ext cx="14716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9" name="Equation" r:id="rId5" imgW="1473120" imgH="825480" progId="Equation.3">
                  <p:embed/>
                </p:oleObj>
              </mc:Choice>
              <mc:Fallback>
                <p:oleObj name="Equation" r:id="rId5" imgW="147312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398713"/>
                        <a:ext cx="14716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69" name="Text Box 9"/>
          <p:cNvSpPr txBox="1">
            <a:spLocks noChangeArrowheads="1"/>
          </p:cNvSpPr>
          <p:nvPr/>
        </p:nvSpPr>
        <p:spPr bwMode="auto">
          <a:xfrm>
            <a:off x="6534150" y="2101850"/>
            <a:ext cx="1638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具有相同</a:t>
            </a:r>
          </a:p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的数量级</a:t>
            </a:r>
          </a:p>
        </p:txBody>
      </p:sp>
      <p:sp>
        <p:nvSpPr>
          <p:cNvPr id="2242570" name="AutoShape 10"/>
          <p:cNvSpPr>
            <a:spLocks/>
          </p:cNvSpPr>
          <p:nvPr/>
        </p:nvSpPr>
        <p:spPr bwMode="auto">
          <a:xfrm>
            <a:off x="6324600" y="2000250"/>
            <a:ext cx="152400" cy="1066800"/>
          </a:xfrm>
          <a:prstGeom prst="rightBrace">
            <a:avLst>
              <a:gd name="adj1" fmla="val 58333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2571" name="Oval 11"/>
          <p:cNvSpPr>
            <a:spLocks noChangeArrowheads="1"/>
          </p:cNvSpPr>
          <p:nvPr/>
        </p:nvSpPr>
        <p:spPr bwMode="auto">
          <a:xfrm>
            <a:off x="8383588" y="946150"/>
            <a:ext cx="228600" cy="228600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2572" name="Line 12"/>
          <p:cNvSpPr>
            <a:spLocks noChangeShapeType="1"/>
          </p:cNvSpPr>
          <p:nvPr/>
        </p:nvSpPr>
        <p:spPr bwMode="auto">
          <a:xfrm flipH="1" flipV="1">
            <a:off x="8154988" y="488950"/>
            <a:ext cx="304800" cy="457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2573" name="Object 13"/>
          <p:cNvGraphicFramePr>
            <a:graphicFrameLocks/>
          </p:cNvGraphicFramePr>
          <p:nvPr/>
        </p:nvGraphicFramePr>
        <p:xfrm>
          <a:off x="8662988" y="793750"/>
          <a:ext cx="2301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0" name="Equation" r:id="rId7" imgW="228600" imgH="304560" progId="Equation.3">
                  <p:embed/>
                </p:oleObj>
              </mc:Choice>
              <mc:Fallback>
                <p:oleObj name="Equation" r:id="rId7" imgW="228600" imgH="3045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2988" y="793750"/>
                        <a:ext cx="2301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574" name="Object 14"/>
          <p:cNvGraphicFramePr>
            <a:graphicFrameLocks noChangeAspect="1"/>
          </p:cNvGraphicFramePr>
          <p:nvPr/>
        </p:nvGraphicFramePr>
        <p:xfrm>
          <a:off x="8429625" y="333375"/>
          <a:ext cx="2460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1" name="Equation" r:id="rId9" imgW="228600" imgH="291960" progId="Equation.3">
                  <p:embed/>
                </p:oleObj>
              </mc:Choice>
              <mc:Fallback>
                <p:oleObj name="Equation" r:id="rId9" imgW="2286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25" y="333375"/>
                        <a:ext cx="2460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75" name="Text Box 15"/>
          <p:cNvSpPr txBox="1">
            <a:spLocks noChangeArrowheads="1"/>
          </p:cNvSpPr>
          <p:nvPr/>
        </p:nvSpPr>
        <p:spPr bwMode="auto">
          <a:xfrm>
            <a:off x="250825" y="3141663"/>
            <a:ext cx="64817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1325" indent="-441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☆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原子的角动量是</a:t>
            </a:r>
            <a:r>
              <a:rPr kumimoji="1" lang="zh-CN" altLang="en-US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量子化的</a:t>
            </a:r>
            <a:r>
              <a:rPr kumimoji="1" lang="zh-CN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其在外场方向的投影为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h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/2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的整数倍。如果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/2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</a:p>
        </p:txBody>
      </p:sp>
      <p:graphicFrame>
        <p:nvGraphicFramePr>
          <p:cNvPr id="2242576" name="Object 16"/>
          <p:cNvGraphicFramePr>
            <a:graphicFrameLocks noChangeAspect="1"/>
          </p:cNvGraphicFramePr>
          <p:nvPr/>
        </p:nvGraphicFramePr>
        <p:xfrm>
          <a:off x="1187450" y="3957638"/>
          <a:ext cx="36036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2" name="公式" r:id="rId11" imgW="1803240" imgH="393480" progId="Equation.3">
                  <p:embed/>
                </p:oleObj>
              </mc:Choice>
              <mc:Fallback>
                <p:oleObj name="公式" r:id="rId11" imgW="1803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957638"/>
                        <a:ext cx="36036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77" name="Text Box 17"/>
          <p:cNvSpPr txBox="1">
            <a:spLocks noChangeArrowheads="1"/>
          </p:cNvSpPr>
          <p:nvPr/>
        </p:nvSpPr>
        <p:spPr bwMode="auto">
          <a:xfrm>
            <a:off x="5003800" y="4076700"/>
            <a:ext cx="193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b="1">
                <a:solidFill>
                  <a:schemeClr val="bg1"/>
                </a:solidFill>
                <a:ea typeface="华文行楷" panose="02010800040101010101" pitchFamily="2" charset="-122"/>
              </a:rPr>
              <a:t>——</a:t>
            </a:r>
            <a:r>
              <a:rPr kumimoji="1" lang="zh-CN" altLang="en-US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玻尔磁子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sp>
        <p:nvSpPr>
          <p:cNvPr id="2242578" name="Text Box 18"/>
          <p:cNvSpPr txBox="1">
            <a:spLocks noChangeArrowheads="1"/>
          </p:cNvSpPr>
          <p:nvPr/>
        </p:nvSpPr>
        <p:spPr bwMode="auto">
          <a:xfrm>
            <a:off x="1979613" y="4714875"/>
            <a:ext cx="373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所有电子磁矩的总和</a:t>
            </a:r>
          </a:p>
        </p:txBody>
      </p:sp>
      <p:graphicFrame>
        <p:nvGraphicFramePr>
          <p:cNvPr id="2242579" name="Object 19"/>
          <p:cNvGraphicFramePr>
            <a:graphicFrameLocks/>
          </p:cNvGraphicFramePr>
          <p:nvPr/>
        </p:nvGraphicFramePr>
        <p:xfrm>
          <a:off x="5349875" y="4740275"/>
          <a:ext cx="19304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3" name="公式" r:id="rId13" imgW="1930320" imgH="482400" progId="Equation.3">
                  <p:embed/>
                </p:oleObj>
              </mc:Choice>
              <mc:Fallback>
                <p:oleObj name="公式" r:id="rId13" imgW="1930320" imgH="482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4740275"/>
                        <a:ext cx="19304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80" name="Text Box 20"/>
          <p:cNvSpPr txBox="1">
            <a:spLocks noChangeArrowheads="1"/>
          </p:cNvSpPr>
          <p:nvPr/>
        </p:nvSpPr>
        <p:spPr bwMode="auto">
          <a:xfrm>
            <a:off x="250825" y="4749800"/>
            <a:ext cx="251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00FF00"/>
              </a:buClr>
              <a:buFont typeface="Wingdings" panose="05000000000000000000" pitchFamily="2" charset="2"/>
              <a:buChar char="u"/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分子磁矩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 rot="5400000">
            <a:off x="6768306" y="3825082"/>
            <a:ext cx="2784475" cy="1271588"/>
            <a:chOff x="576" y="255"/>
            <a:chExt cx="2016" cy="901"/>
          </a:xfrm>
        </p:grpSpPr>
        <p:grpSp>
          <p:nvGrpSpPr>
            <p:cNvPr id="9246" name="Group 23"/>
            <p:cNvGrpSpPr>
              <a:grpSpLocks/>
            </p:cNvGrpSpPr>
            <p:nvPr/>
          </p:nvGrpSpPr>
          <p:grpSpPr bwMode="auto">
            <a:xfrm>
              <a:off x="576" y="292"/>
              <a:ext cx="2016" cy="864"/>
              <a:chOff x="3456" y="240"/>
              <a:chExt cx="2016" cy="864"/>
            </a:xfrm>
          </p:grpSpPr>
          <p:sp>
            <p:nvSpPr>
              <p:cNvPr id="9278" name="Oval 24"/>
              <p:cNvSpPr>
                <a:spLocks noChangeArrowheads="1"/>
              </p:cNvSpPr>
              <p:nvPr/>
            </p:nvSpPr>
            <p:spPr bwMode="auto">
              <a:xfrm>
                <a:off x="3460" y="240"/>
                <a:ext cx="528" cy="86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9279" name="Group 25"/>
              <p:cNvGrpSpPr>
                <a:grpSpLocks/>
              </p:cNvGrpSpPr>
              <p:nvPr/>
            </p:nvGrpSpPr>
            <p:grpSpPr bwMode="auto">
              <a:xfrm>
                <a:off x="3456" y="240"/>
                <a:ext cx="2016" cy="864"/>
                <a:chOff x="336" y="1200"/>
                <a:chExt cx="2640" cy="1200"/>
              </a:xfrm>
            </p:grpSpPr>
            <p:sp>
              <p:nvSpPr>
                <p:cNvPr id="9280" name="Oval 26"/>
                <p:cNvSpPr>
                  <a:spLocks noChangeArrowheads="1"/>
                </p:cNvSpPr>
                <p:nvPr/>
              </p:nvSpPr>
              <p:spPr bwMode="auto">
                <a:xfrm>
                  <a:off x="2290" y="1200"/>
                  <a:ext cx="686" cy="1200"/>
                </a:xfrm>
                <a:prstGeom prst="ellipse">
                  <a:avLst/>
                </a:prstGeom>
                <a:noFill/>
                <a:ln w="222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81" name="Line 27"/>
                <p:cNvSpPr>
                  <a:spLocks noChangeShapeType="1"/>
                </p:cNvSpPr>
                <p:nvPr/>
              </p:nvSpPr>
              <p:spPr bwMode="auto">
                <a:xfrm>
                  <a:off x="653" y="12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82" name="Line 28"/>
                <p:cNvSpPr>
                  <a:spLocks noChangeShapeType="1"/>
                </p:cNvSpPr>
                <p:nvPr/>
              </p:nvSpPr>
              <p:spPr bwMode="auto">
                <a:xfrm>
                  <a:off x="653" y="24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83" name="Rectangle 29"/>
                <p:cNvSpPr>
                  <a:spLocks noChangeArrowheads="1"/>
                </p:cNvSpPr>
                <p:nvPr/>
              </p:nvSpPr>
              <p:spPr bwMode="auto">
                <a:xfrm>
                  <a:off x="653" y="1250"/>
                  <a:ext cx="475" cy="11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84" name="Oval 30"/>
                <p:cNvSpPr>
                  <a:spLocks noChangeArrowheads="1"/>
                </p:cNvSpPr>
                <p:nvPr/>
              </p:nvSpPr>
              <p:spPr bwMode="auto">
                <a:xfrm>
                  <a:off x="336" y="1200"/>
                  <a:ext cx="686" cy="12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9247" name="Group 31"/>
            <p:cNvGrpSpPr>
              <a:grpSpLocks/>
            </p:cNvGrpSpPr>
            <p:nvPr/>
          </p:nvGrpSpPr>
          <p:grpSpPr bwMode="auto">
            <a:xfrm>
              <a:off x="679" y="255"/>
              <a:ext cx="1824" cy="868"/>
              <a:chOff x="528" y="2064"/>
              <a:chExt cx="2112" cy="1152"/>
            </a:xfrm>
          </p:grpSpPr>
          <p:grpSp>
            <p:nvGrpSpPr>
              <p:cNvPr id="9248" name="Group 32"/>
              <p:cNvGrpSpPr>
                <a:grpSpLocks/>
              </p:cNvGrpSpPr>
              <p:nvPr/>
            </p:nvGrpSpPr>
            <p:grpSpPr bwMode="auto">
              <a:xfrm>
                <a:off x="528" y="2496"/>
                <a:ext cx="432" cy="384"/>
                <a:chOff x="3216" y="2784"/>
                <a:chExt cx="432" cy="384"/>
              </a:xfrm>
            </p:grpSpPr>
            <p:sp>
              <p:nvSpPr>
                <p:cNvPr id="9276" name="Oval 33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7" name="Line 34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49" name="Group 35"/>
              <p:cNvGrpSpPr>
                <a:grpSpLocks/>
              </p:cNvGrpSpPr>
              <p:nvPr/>
            </p:nvGrpSpPr>
            <p:grpSpPr bwMode="auto">
              <a:xfrm rot="-1934200">
                <a:off x="1248" y="2160"/>
                <a:ext cx="432" cy="384"/>
                <a:chOff x="3216" y="2784"/>
                <a:chExt cx="432" cy="384"/>
              </a:xfrm>
            </p:grpSpPr>
            <p:sp>
              <p:nvSpPr>
                <p:cNvPr id="9274" name="Oval 36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5" name="Line 37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0" name="Group 38"/>
              <p:cNvGrpSpPr>
                <a:grpSpLocks/>
              </p:cNvGrpSpPr>
              <p:nvPr/>
            </p:nvGrpSpPr>
            <p:grpSpPr bwMode="auto">
              <a:xfrm rot="9475952">
                <a:off x="672" y="2784"/>
                <a:ext cx="432" cy="384"/>
                <a:chOff x="3216" y="2784"/>
                <a:chExt cx="432" cy="384"/>
              </a:xfrm>
            </p:grpSpPr>
            <p:sp>
              <p:nvSpPr>
                <p:cNvPr id="9272" name="Oval 39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3" name="Line 40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1" name="Group 41"/>
              <p:cNvGrpSpPr>
                <a:grpSpLocks/>
              </p:cNvGrpSpPr>
              <p:nvPr/>
            </p:nvGrpSpPr>
            <p:grpSpPr bwMode="auto">
              <a:xfrm rot="6755827">
                <a:off x="1128" y="2808"/>
                <a:ext cx="432" cy="384"/>
                <a:chOff x="3216" y="2784"/>
                <a:chExt cx="432" cy="384"/>
              </a:xfrm>
            </p:grpSpPr>
            <p:sp>
              <p:nvSpPr>
                <p:cNvPr id="9270" name="Oval 42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1" name="Line 43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2" name="Group 44"/>
              <p:cNvGrpSpPr>
                <a:grpSpLocks/>
              </p:cNvGrpSpPr>
              <p:nvPr/>
            </p:nvGrpSpPr>
            <p:grpSpPr bwMode="auto">
              <a:xfrm rot="-7707881">
                <a:off x="648" y="2088"/>
                <a:ext cx="432" cy="384"/>
                <a:chOff x="3216" y="2784"/>
                <a:chExt cx="432" cy="384"/>
              </a:xfrm>
            </p:grpSpPr>
            <p:sp>
              <p:nvSpPr>
                <p:cNvPr id="9268" name="Oval 45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9" name="Line 46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3" name="Group 47"/>
              <p:cNvGrpSpPr>
                <a:grpSpLocks/>
              </p:cNvGrpSpPr>
              <p:nvPr/>
            </p:nvGrpSpPr>
            <p:grpSpPr bwMode="auto">
              <a:xfrm rot="5526352">
                <a:off x="1512" y="2664"/>
                <a:ext cx="432" cy="384"/>
                <a:chOff x="3216" y="2784"/>
                <a:chExt cx="432" cy="384"/>
              </a:xfrm>
            </p:grpSpPr>
            <p:sp>
              <p:nvSpPr>
                <p:cNvPr id="9266" name="Oval 48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7" name="Line 49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4" name="Group 50"/>
              <p:cNvGrpSpPr>
                <a:grpSpLocks/>
              </p:cNvGrpSpPr>
              <p:nvPr/>
            </p:nvGrpSpPr>
            <p:grpSpPr bwMode="auto">
              <a:xfrm rot="-7107660">
                <a:off x="1848" y="2760"/>
                <a:ext cx="432" cy="384"/>
                <a:chOff x="3216" y="2784"/>
                <a:chExt cx="432" cy="384"/>
              </a:xfrm>
            </p:grpSpPr>
            <p:sp>
              <p:nvSpPr>
                <p:cNvPr id="9264" name="Oval 51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5" name="Line 52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5" name="Group 53"/>
              <p:cNvGrpSpPr>
                <a:grpSpLocks/>
              </p:cNvGrpSpPr>
              <p:nvPr/>
            </p:nvGrpSpPr>
            <p:grpSpPr bwMode="auto">
              <a:xfrm rot="2340118">
                <a:off x="2208" y="2256"/>
                <a:ext cx="432" cy="384"/>
                <a:chOff x="3216" y="2784"/>
                <a:chExt cx="432" cy="384"/>
              </a:xfrm>
            </p:grpSpPr>
            <p:sp>
              <p:nvSpPr>
                <p:cNvPr id="9262" name="Oval 54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3" name="Line 55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6" name="Group 56"/>
              <p:cNvGrpSpPr>
                <a:grpSpLocks/>
              </p:cNvGrpSpPr>
              <p:nvPr/>
            </p:nvGrpSpPr>
            <p:grpSpPr bwMode="auto">
              <a:xfrm rot="-2844206">
                <a:off x="1704" y="2088"/>
                <a:ext cx="432" cy="384"/>
                <a:chOff x="3216" y="2784"/>
                <a:chExt cx="432" cy="384"/>
              </a:xfrm>
            </p:grpSpPr>
            <p:sp>
              <p:nvSpPr>
                <p:cNvPr id="9260" name="Oval 57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1" name="Line 58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7" name="Group 59"/>
              <p:cNvGrpSpPr>
                <a:grpSpLocks/>
              </p:cNvGrpSpPr>
              <p:nvPr/>
            </p:nvGrpSpPr>
            <p:grpSpPr bwMode="auto">
              <a:xfrm rot="10076379">
                <a:off x="2208" y="2640"/>
                <a:ext cx="432" cy="384"/>
                <a:chOff x="3216" y="2784"/>
                <a:chExt cx="432" cy="384"/>
              </a:xfrm>
            </p:grpSpPr>
            <p:sp>
              <p:nvSpPr>
                <p:cNvPr id="9258" name="Oval 60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59" name="Line 61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aphicFrame>
        <p:nvGraphicFramePr>
          <p:cNvPr id="2242622" name="Object 62"/>
          <p:cNvGraphicFramePr>
            <a:graphicFrameLocks/>
          </p:cNvGraphicFramePr>
          <p:nvPr/>
        </p:nvGraphicFramePr>
        <p:xfrm>
          <a:off x="7546975" y="6021388"/>
          <a:ext cx="13462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4" name="Equation" r:id="rId15" imgW="1346040" imgH="507960" progId="Equation.3">
                  <p:embed/>
                </p:oleObj>
              </mc:Choice>
              <mc:Fallback>
                <p:oleObj name="Equation" r:id="rId15" imgW="1346040" imgH="507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975" y="6021388"/>
                        <a:ext cx="13462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23" name="Text Box 63"/>
          <p:cNvSpPr txBox="1">
            <a:spLocks noChangeArrowheads="1"/>
          </p:cNvSpPr>
          <p:nvPr/>
        </p:nvSpPr>
        <p:spPr bwMode="auto">
          <a:xfrm>
            <a:off x="603250" y="5240338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抗磁质</a:t>
            </a:r>
          </a:p>
        </p:txBody>
      </p:sp>
      <p:graphicFrame>
        <p:nvGraphicFramePr>
          <p:cNvPr id="2242624" name="Object 64"/>
          <p:cNvGraphicFramePr>
            <a:graphicFrameLocks/>
          </p:cNvGraphicFramePr>
          <p:nvPr/>
        </p:nvGraphicFramePr>
        <p:xfrm>
          <a:off x="1979613" y="5275263"/>
          <a:ext cx="9286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5" name="Equation" r:id="rId17" imgW="927000" imgH="444240" progId="Equation.3">
                  <p:embed/>
                </p:oleObj>
              </mc:Choice>
              <mc:Fallback>
                <p:oleObj name="Equation" r:id="rId17" imgW="92700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275263"/>
                        <a:ext cx="9286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25" name="Text Box 65"/>
          <p:cNvSpPr txBox="1">
            <a:spLocks noChangeArrowheads="1"/>
          </p:cNvSpPr>
          <p:nvPr/>
        </p:nvSpPr>
        <p:spPr bwMode="auto">
          <a:xfrm>
            <a:off x="3132138" y="5229225"/>
            <a:ext cx="467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无外场作用时，对外不显磁性</a:t>
            </a:r>
          </a:p>
        </p:txBody>
      </p:sp>
      <p:sp>
        <p:nvSpPr>
          <p:cNvPr id="2242626" name="Text Box 66"/>
          <p:cNvSpPr txBox="1">
            <a:spLocks noChangeArrowheads="1"/>
          </p:cNvSpPr>
          <p:nvPr/>
        </p:nvSpPr>
        <p:spPr bwMode="auto">
          <a:xfrm>
            <a:off x="614363" y="573405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顺磁质</a:t>
            </a:r>
          </a:p>
        </p:txBody>
      </p:sp>
      <p:graphicFrame>
        <p:nvGraphicFramePr>
          <p:cNvPr id="2242627" name="Object 67"/>
          <p:cNvGraphicFramePr>
            <a:graphicFrameLocks/>
          </p:cNvGraphicFramePr>
          <p:nvPr/>
        </p:nvGraphicFramePr>
        <p:xfrm>
          <a:off x="1979613" y="5751513"/>
          <a:ext cx="9398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6" name="Equation" r:id="rId19" imgW="939600" imgH="444240" progId="Equation.3">
                  <p:embed/>
                </p:oleObj>
              </mc:Choice>
              <mc:Fallback>
                <p:oleObj name="Equation" r:id="rId19" imgW="93960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751513"/>
                        <a:ext cx="9398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28" name="Text Box 68"/>
          <p:cNvSpPr txBox="1">
            <a:spLocks noChangeArrowheads="1"/>
          </p:cNvSpPr>
          <p:nvPr/>
        </p:nvSpPr>
        <p:spPr bwMode="auto">
          <a:xfrm>
            <a:off x="3132138" y="5653088"/>
            <a:ext cx="51752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无外场作用时，由于热运动，</a:t>
            </a:r>
          </a:p>
          <a:p>
            <a:pPr algn="l" eaLnBrk="1" hangingPunct="1">
              <a:lnSpc>
                <a:spcPct val="10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对外也不显磁性</a:t>
            </a:r>
          </a:p>
        </p:txBody>
      </p:sp>
      <p:graphicFrame>
        <p:nvGraphicFramePr>
          <p:cNvPr id="69" name="对象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14840"/>
              </p:ext>
            </p:extLst>
          </p:nvPr>
        </p:nvGraphicFramePr>
        <p:xfrm>
          <a:off x="446088" y="751860"/>
          <a:ext cx="7046912" cy="86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7" name="Equation" r:id="rId21" imgW="3200400" imgH="393480" progId="Equation.DSMT4">
                  <p:embed/>
                </p:oleObj>
              </mc:Choice>
              <mc:Fallback>
                <p:oleObj name="Equation" r:id="rId21" imgW="3200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46088" y="751860"/>
                        <a:ext cx="7046912" cy="866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0377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4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4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4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4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4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4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24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4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4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4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4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4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4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4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4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24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24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4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4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24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24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62" grpId="0" animBg="1"/>
      <p:bldP spid="2242563" grpId="0" autoUpdateAnimBg="0"/>
      <p:bldP spid="2242564" grpId="0" autoUpdateAnimBg="0"/>
      <p:bldP spid="2242565" grpId="0" autoUpdateAnimBg="0"/>
      <p:bldP spid="2242567" grpId="0" autoUpdateAnimBg="0"/>
      <p:bldP spid="2242569" grpId="0" autoUpdateAnimBg="0"/>
      <p:bldP spid="2242570" grpId="0" animBg="1"/>
      <p:bldP spid="2242571" grpId="0" animBg="1"/>
      <p:bldP spid="2242572" grpId="0" animBg="1"/>
      <p:bldP spid="2242575" grpId="0" autoUpdateAnimBg="0"/>
      <p:bldP spid="2242577" grpId="0" autoUpdateAnimBg="0"/>
      <p:bldP spid="2242578" grpId="0" autoUpdateAnimBg="0"/>
      <p:bldP spid="2242580" grpId="0" autoUpdateAnimBg="0"/>
      <p:bldP spid="2242623" grpId="0" autoUpdateAnimBg="0"/>
      <p:bldP spid="2242625" grpId="0" autoUpdateAnimBg="0"/>
      <p:bldP spid="2242626" grpId="0" autoUpdateAnimBg="0"/>
      <p:bldP spid="224262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9" name="Rectangle 2"/>
          <p:cNvSpPr>
            <a:spLocks noChangeArrowheads="1"/>
          </p:cNvSpPr>
          <p:nvPr/>
        </p:nvSpPr>
        <p:spPr bwMode="auto">
          <a:xfrm>
            <a:off x="163513" y="239713"/>
            <a:ext cx="8785225" cy="6370637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3587" name="Rectangle 3"/>
          <p:cNvSpPr>
            <a:spLocks noChangeArrowheads="1"/>
          </p:cNvSpPr>
          <p:nvPr/>
        </p:nvSpPr>
        <p:spPr bwMode="auto">
          <a:xfrm>
            <a:off x="323850" y="404813"/>
            <a:ext cx="260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2.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磁介质的磁化</a:t>
            </a:r>
          </a:p>
        </p:txBody>
      </p:sp>
      <p:sp>
        <p:nvSpPr>
          <p:cNvPr id="2243588" name="Text Box 4"/>
          <p:cNvSpPr txBox="1">
            <a:spLocks noChangeArrowheads="1"/>
          </p:cNvSpPr>
          <p:nvPr/>
        </p:nvSpPr>
        <p:spPr bwMode="auto">
          <a:xfrm>
            <a:off x="1547813" y="836613"/>
            <a:ext cx="5256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b="1">
                <a:solidFill>
                  <a:schemeClr val="bg1"/>
                </a:solidFill>
              </a:rPr>
              <a:t>—— 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外场使分子磁矩发生变化</a:t>
            </a:r>
          </a:p>
        </p:txBody>
      </p:sp>
      <p:sp>
        <p:nvSpPr>
          <p:cNvPr id="2243589" name="Oval 5"/>
          <p:cNvSpPr>
            <a:spLocks noChangeArrowheads="1"/>
          </p:cNvSpPr>
          <p:nvPr/>
        </p:nvSpPr>
        <p:spPr bwMode="auto">
          <a:xfrm>
            <a:off x="6016625" y="1171575"/>
            <a:ext cx="2667000" cy="11430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3590" name="Line 6"/>
          <p:cNvSpPr>
            <a:spLocks noChangeShapeType="1"/>
          </p:cNvSpPr>
          <p:nvPr/>
        </p:nvSpPr>
        <p:spPr bwMode="auto">
          <a:xfrm flipV="1">
            <a:off x="7388225" y="409575"/>
            <a:ext cx="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43591" name="Line 7"/>
          <p:cNvSpPr>
            <a:spLocks noChangeShapeType="1"/>
          </p:cNvSpPr>
          <p:nvPr/>
        </p:nvSpPr>
        <p:spPr bwMode="auto">
          <a:xfrm>
            <a:off x="7388225" y="1704975"/>
            <a:ext cx="914400" cy="4572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43592" name="Oval 8"/>
          <p:cNvSpPr>
            <a:spLocks noChangeArrowheads="1"/>
          </p:cNvSpPr>
          <p:nvPr/>
        </p:nvSpPr>
        <p:spPr bwMode="auto">
          <a:xfrm>
            <a:off x="8074025" y="1933575"/>
            <a:ext cx="381000" cy="3810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2243593" name="Line 9"/>
          <p:cNvSpPr>
            <a:spLocks noChangeShapeType="1"/>
          </p:cNvSpPr>
          <p:nvPr/>
        </p:nvSpPr>
        <p:spPr bwMode="auto">
          <a:xfrm flipH="1">
            <a:off x="7540625" y="2238375"/>
            <a:ext cx="609600" cy="381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594" name="Object 10"/>
          <p:cNvGraphicFramePr>
            <a:graphicFrameLocks/>
          </p:cNvGraphicFramePr>
          <p:nvPr/>
        </p:nvGraphicFramePr>
        <p:xfrm>
          <a:off x="8012113" y="1627188"/>
          <a:ext cx="442912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62" name="Equation" r:id="rId3" imgW="444240" imgH="228600" progId="Equation.3">
                  <p:embed/>
                </p:oleObj>
              </mc:Choice>
              <mc:Fallback>
                <p:oleObj name="Equation" r:id="rId3" imgW="44424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2113" y="1627188"/>
                        <a:ext cx="442912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595" name="Object 11"/>
          <p:cNvGraphicFramePr>
            <a:graphicFrameLocks/>
          </p:cNvGraphicFramePr>
          <p:nvPr/>
        </p:nvGraphicFramePr>
        <p:xfrm>
          <a:off x="7788275" y="2524125"/>
          <a:ext cx="2301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63" name="Equation" r:id="rId5" imgW="228600" imgH="291960" progId="Equation.3">
                  <p:embed/>
                </p:oleObj>
              </mc:Choice>
              <mc:Fallback>
                <p:oleObj name="Equation" r:id="rId5" imgW="2286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8275" y="2524125"/>
                        <a:ext cx="2301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596" name="Object 12"/>
          <p:cNvGraphicFramePr>
            <a:graphicFrameLocks/>
          </p:cNvGraphicFramePr>
          <p:nvPr/>
        </p:nvGraphicFramePr>
        <p:xfrm>
          <a:off x="7616825" y="333375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64" name="Equation" r:id="rId7" imgW="368280" imgH="444240" progId="Equation.3">
                  <p:embed/>
                </p:oleObj>
              </mc:Choice>
              <mc:Fallback>
                <p:oleObj name="Equation" r:id="rId7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825" y="333375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597" name="Object 13"/>
          <p:cNvGraphicFramePr>
            <a:graphicFrameLocks/>
          </p:cNvGraphicFramePr>
          <p:nvPr/>
        </p:nvGraphicFramePr>
        <p:xfrm>
          <a:off x="7588250" y="1946275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65" name="Equation" r:id="rId9" imgW="190440" imgH="215640" progId="Equation.3">
                  <p:embed/>
                </p:oleObj>
              </mc:Choice>
              <mc:Fallback>
                <p:oleObj name="Equation" r:id="rId9" imgW="190440" imgH="21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0" y="1946275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598" name="Line 14"/>
          <p:cNvSpPr>
            <a:spLocks noChangeShapeType="1"/>
          </p:cNvSpPr>
          <p:nvPr/>
        </p:nvSpPr>
        <p:spPr bwMode="auto">
          <a:xfrm flipV="1">
            <a:off x="7159625" y="638175"/>
            <a:ext cx="0" cy="914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599" name="Object 15"/>
          <p:cNvGraphicFramePr>
            <a:graphicFrameLocks/>
          </p:cNvGraphicFramePr>
          <p:nvPr/>
        </p:nvGraphicFramePr>
        <p:xfrm>
          <a:off x="6661150" y="638175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66" name="Equation" r:id="rId11" imgW="368280" imgH="444240" progId="Equation.3">
                  <p:embed/>
                </p:oleObj>
              </mc:Choice>
              <mc:Fallback>
                <p:oleObj name="Equation" r:id="rId11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150" y="638175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00" name="Line 16"/>
          <p:cNvSpPr>
            <a:spLocks noChangeShapeType="1"/>
          </p:cNvSpPr>
          <p:nvPr/>
        </p:nvSpPr>
        <p:spPr bwMode="auto">
          <a:xfrm>
            <a:off x="8302625" y="2162175"/>
            <a:ext cx="6096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01" name="Object 17"/>
          <p:cNvGraphicFramePr>
            <a:graphicFrameLocks/>
          </p:cNvGraphicFramePr>
          <p:nvPr/>
        </p:nvGraphicFramePr>
        <p:xfrm>
          <a:off x="8683625" y="1871663"/>
          <a:ext cx="2809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67" name="Equation" r:id="rId13" imgW="279360" imgH="444240" progId="Equation.3">
                  <p:embed/>
                </p:oleObj>
              </mc:Choice>
              <mc:Fallback>
                <p:oleObj name="Equation" r:id="rId13" imgW="27936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25" y="1871663"/>
                        <a:ext cx="2809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02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991947"/>
              </p:ext>
            </p:extLst>
          </p:nvPr>
        </p:nvGraphicFramePr>
        <p:xfrm>
          <a:off x="481459" y="2135188"/>
          <a:ext cx="2809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68" name="公式" r:id="rId15" imgW="279360" imgH="444240" progId="Equation.3">
                  <p:embed/>
                </p:oleObj>
              </mc:Choice>
              <mc:Fallback>
                <p:oleObj name="公式" r:id="rId15" imgW="27936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59" y="2135188"/>
                        <a:ext cx="2809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03" name="AutoShape 19"/>
          <p:cNvSpPr>
            <a:spLocks noChangeArrowheads="1"/>
          </p:cNvSpPr>
          <p:nvPr/>
        </p:nvSpPr>
        <p:spPr bwMode="auto">
          <a:xfrm>
            <a:off x="914846" y="2181225"/>
            <a:ext cx="2109936" cy="306388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3604" name="Object 20"/>
          <p:cNvGraphicFramePr>
            <a:graphicFrameLocks noChangeAspect="1"/>
          </p:cNvGraphicFramePr>
          <p:nvPr/>
        </p:nvGraphicFramePr>
        <p:xfrm>
          <a:off x="6931025" y="1628775"/>
          <a:ext cx="4286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69" name="Equation" r:id="rId17" imgW="126720" imgH="139680" progId="Equation.3">
                  <p:embed/>
                </p:oleObj>
              </mc:Choice>
              <mc:Fallback>
                <p:oleObj name="Equation" r:id="rId17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025" y="1628775"/>
                        <a:ext cx="4286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05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05232"/>
              </p:ext>
            </p:extLst>
          </p:nvPr>
        </p:nvGraphicFramePr>
        <p:xfrm>
          <a:off x="3105447" y="2105025"/>
          <a:ext cx="5715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0" name="Equation" r:id="rId19" imgW="571320" imgH="380880" progId="Equation.3">
                  <p:embed/>
                </p:oleObj>
              </mc:Choice>
              <mc:Fallback>
                <p:oleObj name="Equation" r:id="rId19" imgW="57132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447" y="2105025"/>
                        <a:ext cx="571500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06" name="AutoShape 22"/>
          <p:cNvSpPr>
            <a:spLocks noChangeArrowheads="1"/>
          </p:cNvSpPr>
          <p:nvPr/>
        </p:nvSpPr>
        <p:spPr bwMode="auto">
          <a:xfrm>
            <a:off x="3791247" y="2205038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3607" name="Objec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6189788"/>
              </p:ext>
            </p:extLst>
          </p:nvPr>
        </p:nvGraphicFramePr>
        <p:xfrm>
          <a:off x="4400847" y="2128838"/>
          <a:ext cx="68738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1" name="Equation" r:id="rId21" imgW="685800" imgH="469800" progId="Equation.3">
                  <p:embed/>
                </p:oleObj>
              </mc:Choice>
              <mc:Fallback>
                <p:oleObj name="Equation" r:id="rId21" imgW="685800" imgH="469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847" y="2128838"/>
                        <a:ext cx="68738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08" name="AutoShape 24"/>
          <p:cNvSpPr>
            <a:spLocks noChangeArrowheads="1"/>
          </p:cNvSpPr>
          <p:nvPr/>
        </p:nvSpPr>
        <p:spPr bwMode="auto">
          <a:xfrm>
            <a:off x="757684" y="2571750"/>
            <a:ext cx="2819400" cy="762000"/>
          </a:xfrm>
          <a:prstGeom prst="upArrowCallout">
            <a:avLst>
              <a:gd name="adj1" fmla="val 92500"/>
              <a:gd name="adj2" fmla="val 92500"/>
              <a:gd name="adj3" fmla="val 16667"/>
              <a:gd name="adj4" fmla="val 66667"/>
            </a:avLst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分子轨道半径不变</a:t>
            </a:r>
          </a:p>
        </p:txBody>
      </p:sp>
      <p:graphicFrame>
        <p:nvGraphicFramePr>
          <p:cNvPr id="2243609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4681168"/>
              </p:ext>
            </p:extLst>
          </p:nvPr>
        </p:nvGraphicFramePr>
        <p:xfrm>
          <a:off x="5162847" y="2128838"/>
          <a:ext cx="8493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2" name="Equation" r:id="rId23" imgW="850680" imgH="444240" progId="Equation.3">
                  <p:embed/>
                </p:oleObj>
              </mc:Choice>
              <mc:Fallback>
                <p:oleObj name="Equation" r:id="rId23" imgW="8506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847" y="2128838"/>
                        <a:ext cx="8493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10" name="Line 26"/>
          <p:cNvSpPr>
            <a:spLocks noChangeShapeType="1"/>
          </p:cNvSpPr>
          <p:nvPr/>
        </p:nvSpPr>
        <p:spPr bwMode="auto">
          <a:xfrm>
            <a:off x="7388225" y="1704975"/>
            <a:ext cx="0" cy="838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11" name="Object 27"/>
          <p:cNvGraphicFramePr>
            <a:graphicFrameLocks/>
          </p:cNvGraphicFramePr>
          <p:nvPr/>
        </p:nvGraphicFramePr>
        <p:xfrm>
          <a:off x="6772275" y="2468563"/>
          <a:ext cx="5842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3" name="Equation" r:id="rId25" imgW="583920" imgH="444240" progId="Equation.3">
                  <p:embed/>
                </p:oleObj>
              </mc:Choice>
              <mc:Fallback>
                <p:oleObj name="Equation" r:id="rId25" imgW="58392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275" y="2468563"/>
                        <a:ext cx="5842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12" name="Text Box 28"/>
          <p:cNvSpPr txBox="1">
            <a:spLocks noChangeArrowheads="1"/>
          </p:cNvSpPr>
          <p:nvPr/>
        </p:nvSpPr>
        <p:spPr bwMode="auto">
          <a:xfrm>
            <a:off x="468313" y="3476625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当外场方向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电子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磁矩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反方向时</a:t>
            </a:r>
            <a:endParaRPr kumimoji="1"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3613" name="Oval 29"/>
          <p:cNvSpPr>
            <a:spLocks noChangeArrowheads="1"/>
          </p:cNvSpPr>
          <p:nvPr/>
        </p:nvSpPr>
        <p:spPr bwMode="auto">
          <a:xfrm>
            <a:off x="6092825" y="3765550"/>
            <a:ext cx="2667000" cy="11430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3614" name="Line 30"/>
          <p:cNvSpPr>
            <a:spLocks noChangeShapeType="1"/>
          </p:cNvSpPr>
          <p:nvPr/>
        </p:nvSpPr>
        <p:spPr bwMode="auto">
          <a:xfrm flipV="1">
            <a:off x="7464425" y="3079750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43615" name="Line 31"/>
          <p:cNvSpPr>
            <a:spLocks noChangeShapeType="1"/>
          </p:cNvSpPr>
          <p:nvPr/>
        </p:nvSpPr>
        <p:spPr bwMode="auto">
          <a:xfrm>
            <a:off x="7464425" y="4298950"/>
            <a:ext cx="914400" cy="4572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43616" name="Oval 32"/>
          <p:cNvSpPr>
            <a:spLocks noChangeArrowheads="1"/>
          </p:cNvSpPr>
          <p:nvPr/>
        </p:nvSpPr>
        <p:spPr bwMode="auto">
          <a:xfrm>
            <a:off x="8150225" y="4527550"/>
            <a:ext cx="381000" cy="3810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2243617" name="Line 33"/>
          <p:cNvSpPr>
            <a:spLocks noChangeShapeType="1"/>
          </p:cNvSpPr>
          <p:nvPr/>
        </p:nvSpPr>
        <p:spPr bwMode="auto">
          <a:xfrm flipH="1">
            <a:off x="7616825" y="4832350"/>
            <a:ext cx="609600" cy="381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18" name="Object 34"/>
          <p:cNvGraphicFramePr>
            <a:graphicFrameLocks/>
          </p:cNvGraphicFramePr>
          <p:nvPr/>
        </p:nvGraphicFramePr>
        <p:xfrm>
          <a:off x="8302625" y="4983163"/>
          <a:ext cx="442913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4" name="Equation" r:id="rId27" imgW="444240" imgH="228600" progId="Equation.3">
                  <p:embed/>
                </p:oleObj>
              </mc:Choice>
              <mc:Fallback>
                <p:oleObj name="Equation" r:id="rId27" imgW="44424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2625" y="4983163"/>
                        <a:ext cx="442913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19" name="Object 35"/>
          <p:cNvGraphicFramePr>
            <a:graphicFrameLocks/>
          </p:cNvGraphicFramePr>
          <p:nvPr/>
        </p:nvGraphicFramePr>
        <p:xfrm>
          <a:off x="6931025" y="3003550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5" name="Equation" r:id="rId29" imgW="368280" imgH="444240" progId="Equation.3">
                  <p:embed/>
                </p:oleObj>
              </mc:Choice>
              <mc:Fallback>
                <p:oleObj name="Equation" r:id="rId29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025" y="3003550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20" name="Object 36"/>
          <p:cNvGraphicFramePr>
            <a:graphicFrameLocks/>
          </p:cNvGraphicFramePr>
          <p:nvPr/>
        </p:nvGraphicFramePr>
        <p:xfrm>
          <a:off x="7731125" y="46164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6" name="Equation" r:id="rId31" imgW="190440" imgH="215640" progId="Equation.3">
                  <p:embed/>
                </p:oleObj>
              </mc:Choice>
              <mc:Fallback>
                <p:oleObj name="Equation" r:id="rId31" imgW="190440" imgH="21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25" y="4616450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21" name="Line 37"/>
          <p:cNvSpPr>
            <a:spLocks noChangeShapeType="1"/>
          </p:cNvSpPr>
          <p:nvPr/>
        </p:nvSpPr>
        <p:spPr bwMode="auto">
          <a:xfrm>
            <a:off x="7464425" y="4298950"/>
            <a:ext cx="0" cy="838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22" name="Object 38"/>
          <p:cNvGraphicFramePr>
            <a:graphicFrameLocks/>
          </p:cNvGraphicFramePr>
          <p:nvPr/>
        </p:nvGraphicFramePr>
        <p:xfrm>
          <a:off x="7083425" y="5060950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7" name="Equation" r:id="rId33" imgW="368280" imgH="444240" progId="Equation.3">
                  <p:embed/>
                </p:oleObj>
              </mc:Choice>
              <mc:Fallback>
                <p:oleObj name="Equation" r:id="rId33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3425" y="5060950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23" name="Line 39"/>
          <p:cNvSpPr>
            <a:spLocks noChangeShapeType="1"/>
          </p:cNvSpPr>
          <p:nvPr/>
        </p:nvSpPr>
        <p:spPr bwMode="auto">
          <a:xfrm flipH="1" flipV="1">
            <a:off x="7616825" y="4375150"/>
            <a:ext cx="609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24" name="Object 40"/>
          <p:cNvGraphicFramePr>
            <a:graphicFrameLocks noChangeAspect="1"/>
          </p:cNvGraphicFramePr>
          <p:nvPr/>
        </p:nvGraphicFramePr>
        <p:xfrm>
          <a:off x="7921625" y="4070350"/>
          <a:ext cx="3270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8" name="Equation" r:id="rId35" imgW="279360" imgH="444240" progId="Equation.3">
                  <p:embed/>
                </p:oleObj>
              </mc:Choice>
              <mc:Fallback>
                <p:oleObj name="Equation" r:id="rId35" imgW="279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25" y="4070350"/>
                        <a:ext cx="3270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25" name="Object 41"/>
          <p:cNvGraphicFramePr>
            <a:graphicFrameLocks noChangeAspect="1"/>
          </p:cNvGraphicFramePr>
          <p:nvPr/>
        </p:nvGraphicFramePr>
        <p:xfrm>
          <a:off x="7007225" y="4070350"/>
          <a:ext cx="4286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79" name="Equation" r:id="rId37" imgW="126720" imgH="139680" progId="Equation.3">
                  <p:embed/>
                </p:oleObj>
              </mc:Choice>
              <mc:Fallback>
                <p:oleObj name="Equation" r:id="rId37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225" y="4070350"/>
                        <a:ext cx="4286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26" name="Line 42"/>
          <p:cNvSpPr>
            <a:spLocks noChangeShapeType="1"/>
          </p:cNvSpPr>
          <p:nvPr/>
        </p:nvSpPr>
        <p:spPr bwMode="auto">
          <a:xfrm flipV="1">
            <a:off x="7464425" y="3536950"/>
            <a:ext cx="0" cy="762000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27" name="Object 43"/>
          <p:cNvGraphicFramePr>
            <a:graphicFrameLocks/>
          </p:cNvGraphicFramePr>
          <p:nvPr/>
        </p:nvGraphicFramePr>
        <p:xfrm>
          <a:off x="7581900" y="3349625"/>
          <a:ext cx="5826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04" name="Equation" r:id="rId39" imgW="583920" imgH="444240" progId="Equation.3">
                  <p:embed/>
                </p:oleObj>
              </mc:Choice>
              <mc:Fallback>
                <p:oleObj name="Equation" r:id="rId39" imgW="58392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900" y="3349625"/>
                        <a:ext cx="5826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28" name="Object 44"/>
          <p:cNvGraphicFramePr>
            <a:graphicFrameLocks/>
          </p:cNvGraphicFramePr>
          <p:nvPr/>
        </p:nvGraphicFramePr>
        <p:xfrm>
          <a:off x="1023938" y="4167188"/>
          <a:ext cx="2809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05" name="Equation" r:id="rId41" imgW="279360" imgH="444240" progId="Equation.3">
                  <p:embed/>
                </p:oleObj>
              </mc:Choice>
              <mc:Fallback>
                <p:oleObj name="Equation" r:id="rId41" imgW="27936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4167188"/>
                        <a:ext cx="2809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29" name="AutoShape 45"/>
          <p:cNvSpPr>
            <a:spLocks noChangeArrowheads="1"/>
          </p:cNvSpPr>
          <p:nvPr/>
        </p:nvSpPr>
        <p:spPr bwMode="auto">
          <a:xfrm>
            <a:off x="1463674" y="4243387"/>
            <a:ext cx="1541189" cy="3349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3630" name="Objec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6991429"/>
              </p:ext>
            </p:extLst>
          </p:nvPr>
        </p:nvGraphicFramePr>
        <p:xfrm>
          <a:off x="3079477" y="4167188"/>
          <a:ext cx="571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06" name="Equation" r:id="rId43" imgW="571320" imgH="380880" progId="Equation.3">
                  <p:embed/>
                </p:oleObj>
              </mc:Choice>
              <mc:Fallback>
                <p:oleObj name="Equation" r:id="rId43" imgW="571320" imgH="3808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477" y="4167188"/>
                        <a:ext cx="571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31" name="Objec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166296"/>
              </p:ext>
            </p:extLst>
          </p:nvPr>
        </p:nvGraphicFramePr>
        <p:xfrm>
          <a:off x="4328840" y="4149725"/>
          <a:ext cx="6873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07" name="Equation" r:id="rId45" imgW="685800" imgH="469800" progId="Equation.3">
                  <p:embed/>
                </p:oleObj>
              </mc:Choice>
              <mc:Fallback>
                <p:oleObj name="Equation" r:id="rId45" imgW="685800" imgH="469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8840" y="4149725"/>
                        <a:ext cx="68738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32" name="Objec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6059506"/>
              </p:ext>
            </p:extLst>
          </p:nvPr>
        </p:nvGraphicFramePr>
        <p:xfrm>
          <a:off x="5090840" y="4173538"/>
          <a:ext cx="8493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08" name="Equation" r:id="rId47" imgW="850680" imgH="444240" progId="Equation.3">
                  <p:embed/>
                </p:oleObj>
              </mc:Choice>
              <mc:Fallback>
                <p:oleObj name="Equation" r:id="rId47" imgW="8506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0840" y="4173538"/>
                        <a:ext cx="8493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33" name="AutoShape 49"/>
          <p:cNvSpPr>
            <a:spLocks noChangeArrowheads="1"/>
          </p:cNvSpPr>
          <p:nvPr/>
        </p:nvSpPr>
        <p:spPr bwMode="auto">
          <a:xfrm>
            <a:off x="3654152" y="4243388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3635" name="Text Box 51"/>
          <p:cNvSpPr txBox="1">
            <a:spLocks noChangeArrowheads="1"/>
          </p:cNvSpPr>
          <p:nvPr/>
        </p:nvSpPr>
        <p:spPr bwMode="auto">
          <a:xfrm>
            <a:off x="454251" y="1363663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当外场方向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电子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磁矩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同方向时</a:t>
            </a:r>
          </a:p>
        </p:txBody>
      </p:sp>
      <p:sp>
        <p:nvSpPr>
          <p:cNvPr id="2243636" name="Text Box 52"/>
          <p:cNvSpPr txBox="1">
            <a:spLocks noChangeArrowheads="1"/>
          </p:cNvSpPr>
          <p:nvPr/>
        </p:nvSpPr>
        <p:spPr bwMode="auto">
          <a:xfrm>
            <a:off x="468313" y="4840288"/>
            <a:ext cx="11525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结论：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3637" name="Text Box 53"/>
          <p:cNvSpPr txBox="1">
            <a:spLocks noChangeArrowheads="1"/>
          </p:cNvSpPr>
          <p:nvPr/>
        </p:nvSpPr>
        <p:spPr bwMode="auto">
          <a:xfrm>
            <a:off x="1403350" y="4838700"/>
            <a:ext cx="19446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外场作用</a:t>
            </a:r>
          </a:p>
        </p:txBody>
      </p:sp>
      <p:sp>
        <p:nvSpPr>
          <p:cNvPr id="2243638" name="Line 54"/>
          <p:cNvSpPr>
            <a:spLocks noChangeShapeType="1"/>
          </p:cNvSpPr>
          <p:nvPr/>
        </p:nvSpPr>
        <p:spPr bwMode="auto">
          <a:xfrm>
            <a:off x="2843213" y="5127625"/>
            <a:ext cx="5048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43639" name="Text Box 55"/>
          <p:cNvSpPr txBox="1">
            <a:spLocks noChangeArrowheads="1"/>
          </p:cNvSpPr>
          <p:nvPr/>
        </p:nvSpPr>
        <p:spPr bwMode="auto">
          <a:xfrm>
            <a:off x="3419475" y="4838700"/>
            <a:ext cx="31686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电子产生附加转动</a:t>
            </a:r>
          </a:p>
        </p:txBody>
      </p:sp>
      <p:sp>
        <p:nvSpPr>
          <p:cNvPr id="2243640" name="Line 56"/>
          <p:cNvSpPr>
            <a:spLocks noChangeShapeType="1"/>
          </p:cNvSpPr>
          <p:nvPr/>
        </p:nvSpPr>
        <p:spPr bwMode="auto">
          <a:xfrm rot="5400000">
            <a:off x="4751387" y="5640388"/>
            <a:ext cx="5048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43641" name="Object 57"/>
          <p:cNvGraphicFramePr>
            <a:graphicFrameLocks/>
          </p:cNvGraphicFramePr>
          <p:nvPr/>
        </p:nvGraphicFramePr>
        <p:xfrm>
          <a:off x="4751388" y="5948363"/>
          <a:ext cx="5826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09" name="Equation" r:id="rId49" imgW="583920" imgH="444240" progId="Equation.3">
                  <p:embed/>
                </p:oleObj>
              </mc:Choice>
              <mc:Fallback>
                <p:oleObj name="Equation" r:id="rId49" imgW="58392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5948363"/>
                        <a:ext cx="5826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42" name="Text Box 58"/>
          <p:cNvSpPr txBox="1">
            <a:spLocks noChangeArrowheads="1"/>
          </p:cNvSpPr>
          <p:nvPr/>
        </p:nvSpPr>
        <p:spPr bwMode="auto">
          <a:xfrm>
            <a:off x="5183188" y="5948363"/>
            <a:ext cx="334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（总与外场     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反向）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3643" name="Object 59"/>
          <p:cNvGraphicFramePr>
            <a:graphicFrameLocks/>
          </p:cNvGraphicFramePr>
          <p:nvPr/>
        </p:nvGraphicFramePr>
        <p:xfrm>
          <a:off x="6861175" y="5991225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10" name="Equation" r:id="rId51" imgW="368280" imgH="444240" progId="Equation.3">
                  <p:embed/>
                </p:oleObj>
              </mc:Choice>
              <mc:Fallback>
                <p:oleObj name="Equation" r:id="rId51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175" y="5991225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44" name="Line 60"/>
          <p:cNvSpPr>
            <a:spLocks noChangeShapeType="1"/>
          </p:cNvSpPr>
          <p:nvPr/>
        </p:nvSpPr>
        <p:spPr bwMode="auto">
          <a:xfrm rot="10800000">
            <a:off x="4067175" y="6165850"/>
            <a:ext cx="5048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43645" name="Object 61"/>
          <p:cNvGraphicFramePr>
            <a:graphicFrameLocks/>
          </p:cNvGraphicFramePr>
          <p:nvPr/>
        </p:nvGraphicFramePr>
        <p:xfrm>
          <a:off x="3419475" y="5964238"/>
          <a:ext cx="533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11" name="Equation" r:id="rId53" imgW="533160" imgH="342720" progId="Equation.3">
                  <p:embed/>
                </p:oleObj>
              </mc:Choice>
              <mc:Fallback>
                <p:oleObj name="Equation" r:id="rId53" imgW="53316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964238"/>
                        <a:ext cx="533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46" name="Rectangle 62"/>
          <p:cNvSpPr>
            <a:spLocks noChangeArrowheads="1"/>
          </p:cNvSpPr>
          <p:nvPr/>
        </p:nvSpPr>
        <p:spPr bwMode="auto">
          <a:xfrm>
            <a:off x="827088" y="5907088"/>
            <a:ext cx="3313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（总与外场反向）</a:t>
            </a:r>
          </a:p>
        </p:txBody>
      </p:sp>
      <p:graphicFrame>
        <p:nvGraphicFramePr>
          <p:cNvPr id="63" name="Object 11"/>
          <p:cNvGraphicFramePr>
            <a:graphicFrameLocks/>
          </p:cNvGraphicFramePr>
          <p:nvPr>
            <p:extLst/>
          </p:nvPr>
        </p:nvGraphicFramePr>
        <p:xfrm>
          <a:off x="7715250" y="5209296"/>
          <a:ext cx="2301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12" name="Equation" r:id="rId55" imgW="228600" imgH="291960" progId="Equation.3">
                  <p:embed/>
                </p:oleObj>
              </mc:Choice>
              <mc:Fallback>
                <p:oleObj name="Equation" r:id="rId55" imgW="2286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0" y="5209296"/>
                        <a:ext cx="2301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645498"/>
              </p:ext>
            </p:extLst>
          </p:nvPr>
        </p:nvGraphicFramePr>
        <p:xfrm>
          <a:off x="3647727" y="2725708"/>
          <a:ext cx="3053904" cy="8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13" name="Equation" r:id="rId56" imgW="1498320" imgH="393480" progId="Equation.DSMT4">
                  <p:embed/>
                </p:oleObj>
              </mc:Choice>
              <mc:Fallback>
                <p:oleObj name="Equation" r:id="rId56" imgW="14983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3647727" y="2725708"/>
                        <a:ext cx="3053904" cy="800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3"/>
          <p:cNvSpPr>
            <a:spLocks noChangeArrowheads="1"/>
          </p:cNvSpPr>
          <p:nvPr/>
        </p:nvSpPr>
        <p:spPr bwMode="auto">
          <a:xfrm>
            <a:off x="1063220" y="1800522"/>
            <a:ext cx="18609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向心力减小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1351281" y="3851721"/>
            <a:ext cx="18609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向心力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增大</a:t>
            </a:r>
          </a:p>
        </p:txBody>
      </p:sp>
      <p:sp>
        <p:nvSpPr>
          <p:cNvPr id="67" name="Text Box 99"/>
          <p:cNvSpPr txBox="1">
            <a:spLocks noChangeArrowheads="1"/>
          </p:cNvSpPr>
          <p:nvPr/>
        </p:nvSpPr>
        <p:spPr bwMode="auto">
          <a:xfrm>
            <a:off x="37450" y="1318146"/>
            <a:ext cx="3882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感应磁化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69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4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4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43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43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43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43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24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24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24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4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4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24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4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224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24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24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24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7" dur="500"/>
                                        <p:tgtEl>
                                          <p:spTgt spid="224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24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243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243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243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243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8" dur="500"/>
                                        <p:tgtEl>
                                          <p:spTgt spid="224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224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4" dur="500"/>
                                        <p:tgtEl>
                                          <p:spTgt spid="224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2" dur="500"/>
                                        <p:tgtEl>
                                          <p:spTgt spid="224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4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24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24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24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24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24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24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1" dur="500"/>
                                        <p:tgtEl>
                                          <p:spTgt spid="224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224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24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24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243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224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24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224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24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224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224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243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587" grpId="0" autoUpdateAnimBg="0"/>
      <p:bldP spid="2243588" grpId="0" autoUpdateAnimBg="0"/>
      <p:bldP spid="2243589" grpId="0" animBg="1"/>
      <p:bldP spid="2243590" grpId="0" animBg="1"/>
      <p:bldP spid="2243591" grpId="0" animBg="1"/>
      <p:bldP spid="2243592" grpId="0" animBg="1"/>
      <p:bldP spid="2243593" grpId="0" animBg="1"/>
      <p:bldP spid="2243598" grpId="0" animBg="1"/>
      <p:bldP spid="2243600" grpId="0" animBg="1"/>
      <p:bldP spid="2243603" grpId="0" animBg="1"/>
      <p:bldP spid="2243606" grpId="0" animBg="1"/>
      <p:bldP spid="2243608" grpId="0" animBg="1" autoUpdateAnimBg="0"/>
      <p:bldP spid="2243610" grpId="0" animBg="1"/>
      <p:bldP spid="2243612" grpId="0" autoUpdateAnimBg="0"/>
      <p:bldP spid="2243613" grpId="0" animBg="1"/>
      <p:bldP spid="2243614" grpId="0" animBg="1"/>
      <p:bldP spid="2243615" grpId="0" animBg="1"/>
      <p:bldP spid="2243616" grpId="0" animBg="1"/>
      <p:bldP spid="2243617" grpId="0" animBg="1"/>
      <p:bldP spid="2243621" grpId="0" animBg="1"/>
      <p:bldP spid="2243623" grpId="0" animBg="1"/>
      <p:bldP spid="2243626" grpId="0" animBg="1"/>
      <p:bldP spid="2243629" grpId="0" animBg="1"/>
      <p:bldP spid="2243633" grpId="0" animBg="1"/>
      <p:bldP spid="2243635" grpId="0" autoUpdateAnimBg="0"/>
      <p:bldP spid="2243636" grpId="0" autoUpdateAnimBg="0"/>
      <p:bldP spid="2243637" grpId="0" autoUpdateAnimBg="0"/>
      <p:bldP spid="2243638" grpId="0" animBg="1"/>
      <p:bldP spid="2243639" grpId="0" autoUpdateAnimBg="0"/>
      <p:bldP spid="2243640" grpId="0" animBg="1"/>
      <p:bldP spid="2243642" grpId="0" autoUpdateAnimBg="0"/>
      <p:bldP spid="2243644" grpId="0" animBg="1"/>
      <p:bldP spid="2243646" grpId="0" autoUpdateAnimBg="0"/>
      <p:bldP spid="65" grpId="0" autoUpdateAnimBg="0"/>
      <p:bldP spid="66" grpId="0" autoUpdateAnimBg="0"/>
      <p:bldP spid="6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610" name="Text Box 2"/>
          <p:cNvSpPr txBox="1">
            <a:spLocks noChangeArrowheads="1"/>
          </p:cNvSpPr>
          <p:nvPr/>
        </p:nvSpPr>
        <p:spPr bwMode="auto">
          <a:xfrm>
            <a:off x="179388" y="293985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抗磁质磁化</a:t>
            </a:r>
          </a:p>
        </p:txBody>
      </p:sp>
      <p:sp>
        <p:nvSpPr>
          <p:cNvPr id="2244611" name="Text Box 3"/>
          <p:cNvSpPr txBox="1">
            <a:spLocks noChangeArrowheads="1"/>
          </p:cNvSpPr>
          <p:nvPr/>
        </p:nvSpPr>
        <p:spPr bwMode="auto">
          <a:xfrm>
            <a:off x="2124075" y="260648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外场作用</a:t>
            </a:r>
          </a:p>
        </p:txBody>
      </p:sp>
      <p:sp>
        <p:nvSpPr>
          <p:cNvPr id="2244612" name="Line 4"/>
          <p:cNvSpPr>
            <a:spLocks noChangeShapeType="1"/>
          </p:cNvSpPr>
          <p:nvPr/>
        </p:nvSpPr>
        <p:spPr bwMode="auto">
          <a:xfrm>
            <a:off x="3635375" y="478135"/>
            <a:ext cx="5048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44613" name="Text Box 5"/>
          <p:cNvSpPr txBox="1">
            <a:spLocks noChangeArrowheads="1"/>
          </p:cNvSpPr>
          <p:nvPr/>
        </p:nvSpPr>
        <p:spPr bwMode="auto">
          <a:xfrm>
            <a:off x="3203575" y="260648"/>
            <a:ext cx="504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每个分子中的所有电子都产生</a:t>
            </a:r>
          </a:p>
        </p:txBody>
      </p:sp>
      <p:graphicFrame>
        <p:nvGraphicFramePr>
          <p:cNvPr id="2244614" name="Object 6"/>
          <p:cNvGraphicFramePr>
            <a:graphicFrameLocks/>
          </p:cNvGraphicFramePr>
          <p:nvPr>
            <p:extLst/>
          </p:nvPr>
        </p:nvGraphicFramePr>
        <p:xfrm>
          <a:off x="8243888" y="308273"/>
          <a:ext cx="5826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58" name="Equation" r:id="rId3" imgW="583920" imgH="444240" progId="Equation.3">
                  <p:embed/>
                </p:oleObj>
              </mc:Choice>
              <mc:Fallback>
                <p:oleObj name="Equation" r:id="rId3" imgW="58392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308273"/>
                        <a:ext cx="5826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615" name="Line 7"/>
          <p:cNvSpPr>
            <a:spLocks noChangeShapeType="1"/>
          </p:cNvSpPr>
          <p:nvPr/>
        </p:nvSpPr>
        <p:spPr bwMode="auto">
          <a:xfrm>
            <a:off x="1589088" y="1111548"/>
            <a:ext cx="6477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44616" name="Object 8"/>
          <p:cNvGraphicFramePr>
            <a:graphicFrameLocks/>
          </p:cNvGraphicFramePr>
          <p:nvPr>
            <p:extLst/>
          </p:nvPr>
        </p:nvGraphicFramePr>
        <p:xfrm>
          <a:off x="4108450" y="922635"/>
          <a:ext cx="15621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59" name="Equation" r:id="rId5" imgW="1562040" imgH="507960" progId="Equation.3">
                  <p:embed/>
                </p:oleObj>
              </mc:Choice>
              <mc:Fallback>
                <p:oleObj name="Equation" r:id="rId5" imgW="1562040" imgH="507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8450" y="922635"/>
                        <a:ext cx="15621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617" name="Text Box 9"/>
          <p:cNvSpPr txBox="1">
            <a:spLocks noChangeArrowheads="1"/>
          </p:cNvSpPr>
          <p:nvPr/>
        </p:nvSpPr>
        <p:spPr bwMode="auto">
          <a:xfrm>
            <a:off x="2379663" y="895648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磁介质产生</a:t>
            </a:r>
          </a:p>
        </p:txBody>
      </p:sp>
      <p:sp>
        <p:nvSpPr>
          <p:cNvPr id="2244618" name="Text Box 10"/>
          <p:cNvSpPr txBox="1">
            <a:spLocks noChangeArrowheads="1"/>
          </p:cNvSpPr>
          <p:nvPr/>
        </p:nvSpPr>
        <p:spPr bwMode="auto">
          <a:xfrm>
            <a:off x="5721350" y="909935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与外场方向相反</a:t>
            </a:r>
          </a:p>
        </p:txBody>
      </p:sp>
      <p:sp>
        <p:nvSpPr>
          <p:cNvPr id="2244619" name="Text Box 11"/>
          <p:cNvSpPr txBox="1">
            <a:spLocks noChangeArrowheads="1"/>
          </p:cNvSpPr>
          <p:nvPr/>
        </p:nvSpPr>
        <p:spPr bwMode="auto">
          <a:xfrm>
            <a:off x="323850" y="1519535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顺磁质磁化</a:t>
            </a:r>
          </a:p>
        </p:txBody>
      </p:sp>
      <p:sp>
        <p:nvSpPr>
          <p:cNvPr id="2244620" name="Line 12"/>
          <p:cNvSpPr>
            <a:spLocks noChangeShapeType="1"/>
          </p:cNvSpPr>
          <p:nvPr/>
        </p:nvSpPr>
        <p:spPr bwMode="auto">
          <a:xfrm>
            <a:off x="5065713" y="2070398"/>
            <a:ext cx="3124200" cy="0"/>
          </a:xfrm>
          <a:prstGeom prst="line">
            <a:avLst/>
          </a:prstGeom>
          <a:noFill/>
          <a:ln w="3492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4621" name="Object 13"/>
          <p:cNvGraphicFramePr>
            <a:graphicFrameLocks/>
          </p:cNvGraphicFramePr>
          <p:nvPr>
            <p:extLst/>
          </p:nvPr>
        </p:nvGraphicFramePr>
        <p:xfrm>
          <a:off x="6399213" y="1465560"/>
          <a:ext cx="36671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60" name="Equation" r:id="rId7" imgW="368280" imgH="444240" progId="Equation.3">
                  <p:embed/>
                </p:oleObj>
              </mc:Choice>
              <mc:Fallback>
                <p:oleObj name="Equation" r:id="rId7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213" y="1465560"/>
                        <a:ext cx="36671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622" name="Line 14"/>
          <p:cNvSpPr>
            <a:spLocks noChangeShapeType="1"/>
          </p:cNvSpPr>
          <p:nvPr/>
        </p:nvSpPr>
        <p:spPr bwMode="auto">
          <a:xfrm>
            <a:off x="8042275" y="3132435"/>
            <a:ext cx="720725" cy="0"/>
          </a:xfrm>
          <a:prstGeom prst="line">
            <a:avLst/>
          </a:prstGeom>
          <a:noFill/>
          <a:ln w="34925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4623" name="Object 15"/>
          <p:cNvGraphicFramePr>
            <a:graphicFrameLocks/>
          </p:cNvGraphicFramePr>
          <p:nvPr>
            <p:extLst/>
          </p:nvPr>
        </p:nvGraphicFramePr>
        <p:xfrm>
          <a:off x="8243888" y="2383135"/>
          <a:ext cx="647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61" name="公式" r:id="rId9" imgW="228600" imgH="228600" progId="Equation.3">
                  <p:embed/>
                </p:oleObj>
              </mc:Choice>
              <mc:Fallback>
                <p:oleObj name="公式" r:id="rId9" imgW="2286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2383135"/>
                        <a:ext cx="6477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191125" y="2303760"/>
            <a:ext cx="2895600" cy="1271588"/>
            <a:chOff x="576" y="255"/>
            <a:chExt cx="2016" cy="901"/>
          </a:xfrm>
        </p:grpSpPr>
        <p:grpSp>
          <p:nvGrpSpPr>
            <p:cNvPr id="11336" name="Group 17"/>
            <p:cNvGrpSpPr>
              <a:grpSpLocks/>
            </p:cNvGrpSpPr>
            <p:nvPr/>
          </p:nvGrpSpPr>
          <p:grpSpPr bwMode="auto">
            <a:xfrm>
              <a:off x="576" y="292"/>
              <a:ext cx="2016" cy="864"/>
              <a:chOff x="3456" y="240"/>
              <a:chExt cx="2016" cy="864"/>
            </a:xfrm>
          </p:grpSpPr>
          <p:sp>
            <p:nvSpPr>
              <p:cNvPr id="11368" name="Oval 18"/>
              <p:cNvSpPr>
                <a:spLocks noChangeArrowheads="1"/>
              </p:cNvSpPr>
              <p:nvPr/>
            </p:nvSpPr>
            <p:spPr bwMode="auto">
              <a:xfrm>
                <a:off x="3460" y="240"/>
                <a:ext cx="528" cy="86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1369" name="Group 19"/>
              <p:cNvGrpSpPr>
                <a:grpSpLocks/>
              </p:cNvGrpSpPr>
              <p:nvPr/>
            </p:nvGrpSpPr>
            <p:grpSpPr bwMode="auto">
              <a:xfrm>
                <a:off x="3456" y="240"/>
                <a:ext cx="2016" cy="864"/>
                <a:chOff x="336" y="1200"/>
                <a:chExt cx="2640" cy="1200"/>
              </a:xfrm>
            </p:grpSpPr>
            <p:sp>
              <p:nvSpPr>
                <p:cNvPr id="11370" name="Oval 20"/>
                <p:cNvSpPr>
                  <a:spLocks noChangeArrowheads="1"/>
                </p:cNvSpPr>
                <p:nvPr/>
              </p:nvSpPr>
              <p:spPr bwMode="auto">
                <a:xfrm>
                  <a:off x="2290" y="1200"/>
                  <a:ext cx="686" cy="1200"/>
                </a:xfrm>
                <a:prstGeom prst="ellipse">
                  <a:avLst/>
                </a:prstGeom>
                <a:noFill/>
                <a:ln w="222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71" name="Line 21"/>
                <p:cNvSpPr>
                  <a:spLocks noChangeShapeType="1"/>
                </p:cNvSpPr>
                <p:nvPr/>
              </p:nvSpPr>
              <p:spPr bwMode="auto">
                <a:xfrm>
                  <a:off x="653" y="12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2" name="Line 22"/>
                <p:cNvSpPr>
                  <a:spLocks noChangeShapeType="1"/>
                </p:cNvSpPr>
                <p:nvPr/>
              </p:nvSpPr>
              <p:spPr bwMode="auto">
                <a:xfrm>
                  <a:off x="653" y="24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3" name="Rectangle 23"/>
                <p:cNvSpPr>
                  <a:spLocks noChangeArrowheads="1"/>
                </p:cNvSpPr>
                <p:nvPr/>
              </p:nvSpPr>
              <p:spPr bwMode="auto">
                <a:xfrm>
                  <a:off x="653" y="1250"/>
                  <a:ext cx="475" cy="1100"/>
                </a:xfrm>
                <a:prstGeom prst="rect">
                  <a:avLst/>
                </a:prstGeom>
                <a:solidFill>
                  <a:srgbClr val="00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74" name="Oval 24"/>
                <p:cNvSpPr>
                  <a:spLocks noChangeArrowheads="1"/>
                </p:cNvSpPr>
                <p:nvPr/>
              </p:nvSpPr>
              <p:spPr bwMode="auto">
                <a:xfrm>
                  <a:off x="336" y="1200"/>
                  <a:ext cx="686" cy="12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11337" name="Group 25"/>
            <p:cNvGrpSpPr>
              <a:grpSpLocks/>
            </p:cNvGrpSpPr>
            <p:nvPr/>
          </p:nvGrpSpPr>
          <p:grpSpPr bwMode="auto">
            <a:xfrm>
              <a:off x="679" y="255"/>
              <a:ext cx="1824" cy="868"/>
              <a:chOff x="528" y="2064"/>
              <a:chExt cx="2112" cy="1152"/>
            </a:xfrm>
          </p:grpSpPr>
          <p:grpSp>
            <p:nvGrpSpPr>
              <p:cNvPr id="11338" name="Group 26"/>
              <p:cNvGrpSpPr>
                <a:grpSpLocks/>
              </p:cNvGrpSpPr>
              <p:nvPr/>
            </p:nvGrpSpPr>
            <p:grpSpPr bwMode="auto">
              <a:xfrm>
                <a:off x="528" y="2496"/>
                <a:ext cx="432" cy="384"/>
                <a:chOff x="3216" y="2784"/>
                <a:chExt cx="432" cy="384"/>
              </a:xfrm>
            </p:grpSpPr>
            <p:sp>
              <p:nvSpPr>
                <p:cNvPr id="11366" name="Oval 27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67" name="Line 28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39" name="Group 29"/>
              <p:cNvGrpSpPr>
                <a:grpSpLocks/>
              </p:cNvGrpSpPr>
              <p:nvPr/>
            </p:nvGrpSpPr>
            <p:grpSpPr bwMode="auto">
              <a:xfrm rot="-1934200">
                <a:off x="1248" y="2160"/>
                <a:ext cx="432" cy="384"/>
                <a:chOff x="3216" y="2784"/>
                <a:chExt cx="432" cy="384"/>
              </a:xfrm>
            </p:grpSpPr>
            <p:sp>
              <p:nvSpPr>
                <p:cNvPr id="11364" name="Oval 30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65" name="Line 31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0" name="Group 32"/>
              <p:cNvGrpSpPr>
                <a:grpSpLocks/>
              </p:cNvGrpSpPr>
              <p:nvPr/>
            </p:nvGrpSpPr>
            <p:grpSpPr bwMode="auto">
              <a:xfrm rot="9475952">
                <a:off x="672" y="2784"/>
                <a:ext cx="432" cy="384"/>
                <a:chOff x="3216" y="2784"/>
                <a:chExt cx="432" cy="384"/>
              </a:xfrm>
            </p:grpSpPr>
            <p:sp>
              <p:nvSpPr>
                <p:cNvPr id="11362" name="Oval 33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63" name="Line 34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1" name="Group 35"/>
              <p:cNvGrpSpPr>
                <a:grpSpLocks/>
              </p:cNvGrpSpPr>
              <p:nvPr/>
            </p:nvGrpSpPr>
            <p:grpSpPr bwMode="auto">
              <a:xfrm rot="6755827">
                <a:off x="1128" y="2808"/>
                <a:ext cx="432" cy="384"/>
                <a:chOff x="3216" y="2784"/>
                <a:chExt cx="432" cy="384"/>
              </a:xfrm>
            </p:grpSpPr>
            <p:sp>
              <p:nvSpPr>
                <p:cNvPr id="11360" name="Oval 36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61" name="Line 37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2" name="Group 38"/>
              <p:cNvGrpSpPr>
                <a:grpSpLocks/>
              </p:cNvGrpSpPr>
              <p:nvPr/>
            </p:nvGrpSpPr>
            <p:grpSpPr bwMode="auto">
              <a:xfrm rot="-7707881">
                <a:off x="648" y="2088"/>
                <a:ext cx="432" cy="384"/>
                <a:chOff x="3216" y="2784"/>
                <a:chExt cx="432" cy="384"/>
              </a:xfrm>
            </p:grpSpPr>
            <p:sp>
              <p:nvSpPr>
                <p:cNvPr id="11358" name="Oval 39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9" name="Line 40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3" name="Group 41"/>
              <p:cNvGrpSpPr>
                <a:grpSpLocks/>
              </p:cNvGrpSpPr>
              <p:nvPr/>
            </p:nvGrpSpPr>
            <p:grpSpPr bwMode="auto">
              <a:xfrm rot="5526352">
                <a:off x="1512" y="2664"/>
                <a:ext cx="432" cy="384"/>
                <a:chOff x="3216" y="2784"/>
                <a:chExt cx="432" cy="384"/>
              </a:xfrm>
            </p:grpSpPr>
            <p:sp>
              <p:nvSpPr>
                <p:cNvPr id="11356" name="Oval 42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7" name="Line 43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4" name="Group 44"/>
              <p:cNvGrpSpPr>
                <a:grpSpLocks/>
              </p:cNvGrpSpPr>
              <p:nvPr/>
            </p:nvGrpSpPr>
            <p:grpSpPr bwMode="auto">
              <a:xfrm rot="-7107660">
                <a:off x="1848" y="2760"/>
                <a:ext cx="432" cy="384"/>
                <a:chOff x="3216" y="2784"/>
                <a:chExt cx="432" cy="384"/>
              </a:xfrm>
            </p:grpSpPr>
            <p:sp>
              <p:nvSpPr>
                <p:cNvPr id="11354" name="Oval 45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5" name="Line 46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5" name="Group 47"/>
              <p:cNvGrpSpPr>
                <a:grpSpLocks/>
              </p:cNvGrpSpPr>
              <p:nvPr/>
            </p:nvGrpSpPr>
            <p:grpSpPr bwMode="auto">
              <a:xfrm rot="2340118">
                <a:off x="2208" y="2256"/>
                <a:ext cx="432" cy="384"/>
                <a:chOff x="3216" y="2784"/>
                <a:chExt cx="432" cy="384"/>
              </a:xfrm>
            </p:grpSpPr>
            <p:sp>
              <p:nvSpPr>
                <p:cNvPr id="11352" name="Oval 48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3" name="Line 49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6" name="Group 50"/>
              <p:cNvGrpSpPr>
                <a:grpSpLocks/>
              </p:cNvGrpSpPr>
              <p:nvPr/>
            </p:nvGrpSpPr>
            <p:grpSpPr bwMode="auto">
              <a:xfrm rot="-2844206">
                <a:off x="1704" y="2088"/>
                <a:ext cx="432" cy="384"/>
                <a:chOff x="3216" y="2784"/>
                <a:chExt cx="432" cy="384"/>
              </a:xfrm>
            </p:grpSpPr>
            <p:sp>
              <p:nvSpPr>
                <p:cNvPr id="11350" name="Oval 51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1" name="Line 52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7" name="Group 53"/>
              <p:cNvGrpSpPr>
                <a:grpSpLocks/>
              </p:cNvGrpSpPr>
              <p:nvPr/>
            </p:nvGrpSpPr>
            <p:grpSpPr bwMode="auto">
              <a:xfrm rot="10076379">
                <a:off x="2208" y="2640"/>
                <a:ext cx="432" cy="384"/>
                <a:chOff x="3216" y="2784"/>
                <a:chExt cx="432" cy="384"/>
              </a:xfrm>
            </p:grpSpPr>
            <p:sp>
              <p:nvSpPr>
                <p:cNvPr id="11348" name="Oval 54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49" name="Line 55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6" name="Group 56"/>
          <p:cNvGrpSpPr>
            <a:grpSpLocks/>
          </p:cNvGrpSpPr>
          <p:nvPr/>
        </p:nvGrpSpPr>
        <p:grpSpPr bwMode="auto">
          <a:xfrm>
            <a:off x="4991100" y="2227560"/>
            <a:ext cx="3200400" cy="1524000"/>
            <a:chOff x="3024" y="3072"/>
            <a:chExt cx="2016" cy="960"/>
          </a:xfrm>
        </p:grpSpPr>
        <p:sp>
          <p:nvSpPr>
            <p:cNvPr id="11302" name="Rectangle 57"/>
            <p:cNvSpPr>
              <a:spLocks noChangeArrowheads="1"/>
            </p:cNvSpPr>
            <p:nvPr/>
          </p:nvSpPr>
          <p:spPr bwMode="auto">
            <a:xfrm>
              <a:off x="3024" y="3072"/>
              <a:ext cx="2016" cy="96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1303" name="Group 58"/>
            <p:cNvGrpSpPr>
              <a:grpSpLocks/>
            </p:cNvGrpSpPr>
            <p:nvPr/>
          </p:nvGrpSpPr>
          <p:grpSpPr bwMode="auto">
            <a:xfrm>
              <a:off x="3135" y="3168"/>
              <a:ext cx="1824" cy="768"/>
              <a:chOff x="3456" y="240"/>
              <a:chExt cx="2016" cy="864"/>
            </a:xfrm>
          </p:grpSpPr>
          <p:sp>
            <p:nvSpPr>
              <p:cNvPr id="11329" name="Oval 59"/>
              <p:cNvSpPr>
                <a:spLocks noChangeArrowheads="1"/>
              </p:cNvSpPr>
              <p:nvPr/>
            </p:nvSpPr>
            <p:spPr bwMode="auto">
              <a:xfrm>
                <a:off x="3460" y="240"/>
                <a:ext cx="528" cy="86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1330" name="Group 60"/>
              <p:cNvGrpSpPr>
                <a:grpSpLocks/>
              </p:cNvGrpSpPr>
              <p:nvPr/>
            </p:nvGrpSpPr>
            <p:grpSpPr bwMode="auto">
              <a:xfrm>
                <a:off x="3456" y="240"/>
                <a:ext cx="2016" cy="864"/>
                <a:chOff x="336" y="1200"/>
                <a:chExt cx="2640" cy="1200"/>
              </a:xfrm>
            </p:grpSpPr>
            <p:sp>
              <p:nvSpPr>
                <p:cNvPr id="11331" name="Oval 61"/>
                <p:cNvSpPr>
                  <a:spLocks noChangeArrowheads="1"/>
                </p:cNvSpPr>
                <p:nvPr/>
              </p:nvSpPr>
              <p:spPr bwMode="auto">
                <a:xfrm>
                  <a:off x="2290" y="1200"/>
                  <a:ext cx="686" cy="1200"/>
                </a:xfrm>
                <a:prstGeom prst="ellipse">
                  <a:avLst/>
                </a:prstGeom>
                <a:noFill/>
                <a:ln w="222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32" name="Line 62"/>
                <p:cNvSpPr>
                  <a:spLocks noChangeShapeType="1"/>
                </p:cNvSpPr>
                <p:nvPr/>
              </p:nvSpPr>
              <p:spPr bwMode="auto">
                <a:xfrm>
                  <a:off x="653" y="12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3" name="Line 63"/>
                <p:cNvSpPr>
                  <a:spLocks noChangeShapeType="1"/>
                </p:cNvSpPr>
                <p:nvPr/>
              </p:nvSpPr>
              <p:spPr bwMode="auto">
                <a:xfrm>
                  <a:off x="653" y="24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4" name="Rectangle 64"/>
                <p:cNvSpPr>
                  <a:spLocks noChangeArrowheads="1"/>
                </p:cNvSpPr>
                <p:nvPr/>
              </p:nvSpPr>
              <p:spPr bwMode="auto">
                <a:xfrm>
                  <a:off x="653" y="1250"/>
                  <a:ext cx="475" cy="1100"/>
                </a:xfrm>
                <a:prstGeom prst="rect">
                  <a:avLst/>
                </a:prstGeom>
                <a:solidFill>
                  <a:srgbClr val="00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35" name="Oval 65"/>
                <p:cNvSpPr>
                  <a:spLocks noChangeArrowheads="1"/>
                </p:cNvSpPr>
                <p:nvPr/>
              </p:nvSpPr>
              <p:spPr bwMode="auto">
                <a:xfrm>
                  <a:off x="336" y="1200"/>
                  <a:ext cx="686" cy="12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11304" name="Group 66"/>
            <p:cNvGrpSpPr>
              <a:grpSpLocks/>
            </p:cNvGrpSpPr>
            <p:nvPr/>
          </p:nvGrpSpPr>
          <p:grpSpPr bwMode="auto">
            <a:xfrm>
              <a:off x="3275" y="3179"/>
              <a:ext cx="1632" cy="720"/>
              <a:chOff x="2928" y="2928"/>
              <a:chExt cx="2256" cy="1152"/>
            </a:xfrm>
          </p:grpSpPr>
          <p:grpSp>
            <p:nvGrpSpPr>
              <p:cNvPr id="11305" name="Group 67"/>
              <p:cNvGrpSpPr>
                <a:grpSpLocks/>
              </p:cNvGrpSpPr>
              <p:nvPr/>
            </p:nvGrpSpPr>
            <p:grpSpPr bwMode="auto">
              <a:xfrm rot="-597746">
                <a:off x="2928" y="3504"/>
                <a:ext cx="528" cy="480"/>
                <a:chOff x="1104" y="3360"/>
                <a:chExt cx="672" cy="480"/>
              </a:xfrm>
            </p:grpSpPr>
            <p:sp>
              <p:nvSpPr>
                <p:cNvPr id="11327" name="Oval 68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8" name="Line 69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6" name="Group 70"/>
              <p:cNvGrpSpPr>
                <a:grpSpLocks/>
              </p:cNvGrpSpPr>
              <p:nvPr/>
            </p:nvGrpSpPr>
            <p:grpSpPr bwMode="auto">
              <a:xfrm rot="-791268">
                <a:off x="3456" y="2976"/>
                <a:ext cx="528" cy="480"/>
                <a:chOff x="1104" y="3360"/>
                <a:chExt cx="672" cy="480"/>
              </a:xfrm>
            </p:grpSpPr>
            <p:sp>
              <p:nvSpPr>
                <p:cNvPr id="11325" name="Oval 71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6" name="Line 72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7" name="Group 73"/>
              <p:cNvGrpSpPr>
                <a:grpSpLocks/>
              </p:cNvGrpSpPr>
              <p:nvPr/>
            </p:nvGrpSpPr>
            <p:grpSpPr bwMode="auto">
              <a:xfrm rot="-1751155">
                <a:off x="3552" y="3504"/>
                <a:ext cx="576" cy="480"/>
                <a:chOff x="1104" y="3360"/>
                <a:chExt cx="672" cy="480"/>
              </a:xfrm>
            </p:grpSpPr>
            <p:sp>
              <p:nvSpPr>
                <p:cNvPr id="11323" name="Oval 74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4" name="Line 75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8" name="Group 76"/>
              <p:cNvGrpSpPr>
                <a:grpSpLocks/>
              </p:cNvGrpSpPr>
              <p:nvPr/>
            </p:nvGrpSpPr>
            <p:grpSpPr bwMode="auto">
              <a:xfrm rot="-1638797">
                <a:off x="4080" y="2928"/>
                <a:ext cx="480" cy="480"/>
                <a:chOff x="1104" y="3360"/>
                <a:chExt cx="672" cy="480"/>
              </a:xfrm>
            </p:grpSpPr>
            <p:sp>
              <p:nvSpPr>
                <p:cNvPr id="11321" name="Oval 77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2" name="Line 78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9" name="Group 79"/>
              <p:cNvGrpSpPr>
                <a:grpSpLocks/>
              </p:cNvGrpSpPr>
              <p:nvPr/>
            </p:nvGrpSpPr>
            <p:grpSpPr bwMode="auto">
              <a:xfrm rot="782909">
                <a:off x="2928" y="3024"/>
                <a:ext cx="480" cy="480"/>
                <a:chOff x="1104" y="3360"/>
                <a:chExt cx="672" cy="480"/>
              </a:xfrm>
            </p:grpSpPr>
            <p:sp>
              <p:nvSpPr>
                <p:cNvPr id="11319" name="Oval 80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0" name="Line 81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10" name="Group 82"/>
              <p:cNvGrpSpPr>
                <a:grpSpLocks/>
              </p:cNvGrpSpPr>
              <p:nvPr/>
            </p:nvGrpSpPr>
            <p:grpSpPr bwMode="auto">
              <a:xfrm>
                <a:off x="4128" y="3552"/>
                <a:ext cx="480" cy="480"/>
                <a:chOff x="1104" y="3360"/>
                <a:chExt cx="672" cy="480"/>
              </a:xfrm>
            </p:grpSpPr>
            <p:sp>
              <p:nvSpPr>
                <p:cNvPr id="11317" name="Oval 83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18" name="Line 84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11" name="Group 85"/>
              <p:cNvGrpSpPr>
                <a:grpSpLocks/>
              </p:cNvGrpSpPr>
              <p:nvPr/>
            </p:nvGrpSpPr>
            <p:grpSpPr bwMode="auto">
              <a:xfrm>
                <a:off x="4656" y="3024"/>
                <a:ext cx="480" cy="480"/>
                <a:chOff x="1104" y="3360"/>
                <a:chExt cx="672" cy="480"/>
              </a:xfrm>
            </p:grpSpPr>
            <p:sp>
              <p:nvSpPr>
                <p:cNvPr id="11315" name="Oval 86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16" name="Line 87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12" name="Group 88"/>
              <p:cNvGrpSpPr>
                <a:grpSpLocks/>
              </p:cNvGrpSpPr>
              <p:nvPr/>
            </p:nvGrpSpPr>
            <p:grpSpPr bwMode="auto">
              <a:xfrm rot="1269460">
                <a:off x="4704" y="3600"/>
                <a:ext cx="480" cy="480"/>
                <a:chOff x="1104" y="3360"/>
                <a:chExt cx="672" cy="480"/>
              </a:xfrm>
            </p:grpSpPr>
            <p:sp>
              <p:nvSpPr>
                <p:cNvPr id="11313" name="Oval 89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14" name="Line 90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aphicFrame>
        <p:nvGraphicFramePr>
          <p:cNvPr id="2244699" name="Object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5241022"/>
              </p:ext>
            </p:extLst>
          </p:nvPr>
        </p:nvGraphicFramePr>
        <p:xfrm>
          <a:off x="1953146" y="2058012"/>
          <a:ext cx="16827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62" name="公式" r:id="rId11" imgW="749160" imgH="253800" progId="Equation.3">
                  <p:embed/>
                </p:oleObj>
              </mc:Choice>
              <mc:Fallback>
                <p:oleObj name="公式" r:id="rId11" imgW="749160" imgH="253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3146" y="2058012"/>
                        <a:ext cx="168275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700" name="Text Box 92"/>
          <p:cNvSpPr txBox="1">
            <a:spLocks noChangeArrowheads="1"/>
          </p:cNvSpPr>
          <p:nvPr/>
        </p:nvSpPr>
        <p:spPr bwMode="auto">
          <a:xfrm>
            <a:off x="3564235" y="1923727"/>
            <a:ext cx="15838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与外场方向相反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!</a:t>
            </a:r>
          </a:p>
        </p:txBody>
      </p:sp>
      <p:sp>
        <p:nvSpPr>
          <p:cNvPr id="2244701" name="AutoShape 93"/>
          <p:cNvSpPr>
            <a:spLocks noChangeArrowheads="1"/>
          </p:cNvSpPr>
          <p:nvPr/>
        </p:nvSpPr>
        <p:spPr bwMode="auto">
          <a:xfrm>
            <a:off x="1442120" y="2914948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4702" name="Text Box 94"/>
          <p:cNvSpPr txBox="1">
            <a:spLocks noChangeArrowheads="1"/>
          </p:cNvSpPr>
          <p:nvPr/>
        </p:nvSpPr>
        <p:spPr bwMode="auto">
          <a:xfrm>
            <a:off x="2032992" y="2814935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磁介质产生附加磁场</a:t>
            </a:r>
          </a:p>
        </p:txBody>
      </p:sp>
      <p:graphicFrame>
        <p:nvGraphicFramePr>
          <p:cNvPr id="2244703" name="Object 95"/>
          <p:cNvGraphicFramePr>
            <a:graphicFrameLocks noChangeAspect="1"/>
          </p:cNvGraphicFramePr>
          <p:nvPr>
            <p:extLst/>
          </p:nvPr>
        </p:nvGraphicFramePr>
        <p:xfrm>
          <a:off x="2317750" y="3288010"/>
          <a:ext cx="18557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63" name="公式" r:id="rId13" imgW="863280" imgH="253800" progId="Equation.3">
                  <p:embed/>
                </p:oleObj>
              </mc:Choice>
              <mc:Fallback>
                <p:oleObj name="公式" r:id="rId13" imgW="863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3288010"/>
                        <a:ext cx="185578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4704" name="Object 96"/>
          <p:cNvGraphicFramePr>
            <a:graphicFrameLocks noChangeAspect="1"/>
          </p:cNvGraphicFramePr>
          <p:nvPr>
            <p:extLst/>
          </p:nvPr>
        </p:nvGraphicFramePr>
        <p:xfrm>
          <a:off x="684213" y="3305473"/>
          <a:ext cx="16097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64" name="公式" r:id="rId15" imgW="749160" imgH="228600" progId="Equation.3">
                  <p:embed/>
                </p:oleObj>
              </mc:Choice>
              <mc:Fallback>
                <p:oleObj name="公式" r:id="rId15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305473"/>
                        <a:ext cx="16097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4705" name="Object 97"/>
          <p:cNvGraphicFramePr>
            <a:graphicFrameLocks noChangeAspect="1"/>
          </p:cNvGraphicFramePr>
          <p:nvPr>
            <p:extLst/>
          </p:nvPr>
        </p:nvGraphicFramePr>
        <p:xfrm>
          <a:off x="4176713" y="3272135"/>
          <a:ext cx="6540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65" name="公式" r:id="rId17" imgW="304560" imgH="228600" progId="Equation.3">
                  <p:embed/>
                </p:oleObj>
              </mc:Choice>
              <mc:Fallback>
                <p:oleObj name="公式" r:id="rId17" imgW="304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713" y="3272135"/>
                        <a:ext cx="6540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706" name="Text Box 98"/>
          <p:cNvSpPr txBox="1">
            <a:spLocks noChangeArrowheads="1"/>
          </p:cNvSpPr>
          <p:nvPr/>
        </p:nvSpPr>
        <p:spPr bwMode="auto">
          <a:xfrm>
            <a:off x="2345471" y="3749179"/>
            <a:ext cx="287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与外场方向相同</a:t>
            </a:r>
          </a:p>
        </p:txBody>
      </p:sp>
      <p:sp>
        <p:nvSpPr>
          <p:cNvPr id="2244707" name="Text Box 99"/>
          <p:cNvSpPr txBox="1">
            <a:spLocks noChangeArrowheads="1"/>
          </p:cNvSpPr>
          <p:nvPr/>
        </p:nvSpPr>
        <p:spPr bwMode="auto">
          <a:xfrm>
            <a:off x="1357581" y="5589240"/>
            <a:ext cx="2350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极性分子电介质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8" name="Group 107"/>
          <p:cNvGrpSpPr>
            <a:grpSpLocks/>
          </p:cNvGrpSpPr>
          <p:nvPr/>
        </p:nvGrpSpPr>
        <p:grpSpPr bwMode="auto">
          <a:xfrm>
            <a:off x="6905625" y="1457623"/>
            <a:ext cx="1874838" cy="971550"/>
            <a:chOff x="4377" y="981"/>
            <a:chExt cx="1181" cy="612"/>
          </a:xfrm>
        </p:grpSpPr>
        <p:sp>
          <p:nvSpPr>
            <p:cNvPr id="11299" name="Text Box 108"/>
            <p:cNvSpPr txBox="1">
              <a:spLocks noChangeArrowheads="1"/>
            </p:cNvSpPr>
            <p:nvPr/>
          </p:nvSpPr>
          <p:spPr bwMode="auto">
            <a:xfrm>
              <a:off x="4921" y="981"/>
              <a:ext cx="637" cy="294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kumimoji="1" lang="zh-CN" altLang="en-US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同向</a:t>
              </a:r>
              <a:r>
                <a:rPr kumimoji="1" lang="en-US" altLang="zh-CN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!</a:t>
              </a:r>
              <a:endPara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300" name="Line 109"/>
            <p:cNvSpPr>
              <a:spLocks noChangeShapeType="1"/>
            </p:cNvSpPr>
            <p:nvPr/>
          </p:nvSpPr>
          <p:spPr bwMode="auto">
            <a:xfrm flipH="1">
              <a:off x="5383" y="1289"/>
              <a:ext cx="1" cy="30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1" name="Line 110"/>
            <p:cNvSpPr>
              <a:spLocks noChangeShapeType="1"/>
            </p:cNvSpPr>
            <p:nvPr/>
          </p:nvSpPr>
          <p:spPr bwMode="auto">
            <a:xfrm flipH="1">
              <a:off x="4377" y="1126"/>
              <a:ext cx="544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1" name="Text Box 32"/>
          <p:cNvSpPr txBox="1">
            <a:spLocks noChangeArrowheads="1"/>
          </p:cNvSpPr>
          <p:nvPr/>
        </p:nvSpPr>
        <p:spPr bwMode="auto">
          <a:xfrm>
            <a:off x="406518" y="4220667"/>
            <a:ext cx="5130800" cy="427038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200" dirty="0">
                <a:solidFill>
                  <a:schemeClr val="bg1"/>
                </a:solidFill>
                <a:ea typeface="楷体_GB2312" pitchFamily="49" charset="-122"/>
              </a:rPr>
              <a:t>注意：电介质极化与磁介质磁化的比较</a:t>
            </a:r>
          </a:p>
        </p:txBody>
      </p:sp>
      <p:sp>
        <p:nvSpPr>
          <p:cNvPr id="112" name="Text Box 33"/>
          <p:cNvSpPr txBox="1">
            <a:spLocks noChangeArrowheads="1"/>
          </p:cNvSpPr>
          <p:nvPr/>
        </p:nvSpPr>
        <p:spPr bwMode="auto">
          <a:xfrm>
            <a:off x="5874939" y="4192260"/>
            <a:ext cx="3124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200" dirty="0">
                <a:solidFill>
                  <a:srgbClr val="00FF00"/>
                </a:solidFill>
                <a:ea typeface="楷体_GB2312" pitchFamily="49" charset="-122"/>
              </a:rPr>
              <a:t>思考：两者的同异</a:t>
            </a:r>
            <a:r>
              <a:rPr lang="zh-CN" altLang="en-US" sz="2200" dirty="0" smtClean="0">
                <a:solidFill>
                  <a:srgbClr val="00FF00"/>
                </a:solidFill>
                <a:ea typeface="楷体_GB2312" pitchFamily="49" charset="-122"/>
              </a:rPr>
              <a:t>处？</a:t>
            </a:r>
            <a:endParaRPr lang="zh-CN" altLang="en-US" sz="2200" dirty="0">
              <a:solidFill>
                <a:srgbClr val="00FF00"/>
              </a:solidFill>
              <a:ea typeface="楷体_GB2312" pitchFamily="49" charset="-122"/>
            </a:endParaRPr>
          </a:p>
        </p:txBody>
      </p:sp>
      <p:sp>
        <p:nvSpPr>
          <p:cNvPr id="113" name="Text Box 99"/>
          <p:cNvSpPr txBox="1">
            <a:spLocks noChangeArrowheads="1"/>
          </p:cNvSpPr>
          <p:nvPr/>
        </p:nvSpPr>
        <p:spPr bwMode="auto">
          <a:xfrm>
            <a:off x="1264226" y="4911551"/>
            <a:ext cx="2659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非极性分子电介质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" name="Text Box 99"/>
          <p:cNvSpPr txBox="1">
            <a:spLocks noChangeArrowheads="1"/>
          </p:cNvSpPr>
          <p:nvPr/>
        </p:nvSpPr>
        <p:spPr bwMode="auto">
          <a:xfrm>
            <a:off x="5753579" y="5631631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顺磁质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" name="Text Box 99"/>
          <p:cNvSpPr txBox="1">
            <a:spLocks noChangeArrowheads="1"/>
          </p:cNvSpPr>
          <p:nvPr/>
        </p:nvSpPr>
        <p:spPr bwMode="auto">
          <a:xfrm>
            <a:off x="5753579" y="4904812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抗磁质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" name="Line 7"/>
          <p:cNvSpPr>
            <a:spLocks noChangeShapeType="1"/>
          </p:cNvSpPr>
          <p:nvPr/>
        </p:nvSpPr>
        <p:spPr bwMode="auto">
          <a:xfrm flipV="1">
            <a:off x="4212580" y="5155729"/>
            <a:ext cx="1072532" cy="10693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17" name="Line 7"/>
          <p:cNvSpPr>
            <a:spLocks noChangeShapeType="1"/>
          </p:cNvSpPr>
          <p:nvPr/>
        </p:nvSpPr>
        <p:spPr bwMode="auto">
          <a:xfrm flipV="1">
            <a:off x="4196669" y="5844181"/>
            <a:ext cx="1072532" cy="10693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18" name="Text Box 99"/>
          <p:cNvSpPr txBox="1">
            <a:spLocks noChangeArrowheads="1"/>
          </p:cNvSpPr>
          <p:nvPr/>
        </p:nvSpPr>
        <p:spPr bwMode="auto">
          <a:xfrm>
            <a:off x="684213" y="6093296"/>
            <a:ext cx="29690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位移极化、取向极化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" name="Text Box 99"/>
          <p:cNvSpPr txBox="1">
            <a:spLocks noChangeArrowheads="1"/>
          </p:cNvSpPr>
          <p:nvPr/>
        </p:nvSpPr>
        <p:spPr bwMode="auto">
          <a:xfrm>
            <a:off x="4160493" y="6078042"/>
            <a:ext cx="29690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感应磁化、取向磁化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" name="Text Box 99"/>
          <p:cNvSpPr txBox="1">
            <a:spLocks noChangeArrowheads="1"/>
          </p:cNvSpPr>
          <p:nvPr/>
        </p:nvSpPr>
        <p:spPr bwMode="auto">
          <a:xfrm>
            <a:off x="99137" y="2822612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取向磁化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" name="Text Box 99"/>
          <p:cNvSpPr txBox="1">
            <a:spLocks noChangeArrowheads="1"/>
          </p:cNvSpPr>
          <p:nvPr/>
        </p:nvSpPr>
        <p:spPr bwMode="auto">
          <a:xfrm>
            <a:off x="74551" y="2090502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感应磁化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" name="AutoShape 93"/>
          <p:cNvSpPr>
            <a:spLocks noChangeArrowheads="1"/>
          </p:cNvSpPr>
          <p:nvPr/>
        </p:nvSpPr>
        <p:spPr bwMode="auto">
          <a:xfrm>
            <a:off x="1453519" y="2176758"/>
            <a:ext cx="454185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212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4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4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4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4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4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4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4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4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4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4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4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24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24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24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24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24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24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2244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2244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2244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24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4610" grpId="0" autoUpdateAnimBg="0"/>
      <p:bldP spid="2244611" grpId="0" autoUpdateAnimBg="0"/>
      <p:bldP spid="2244612" grpId="0" animBg="1"/>
      <p:bldP spid="2244613" grpId="0" autoUpdateAnimBg="0"/>
      <p:bldP spid="2244615" grpId="0" animBg="1"/>
      <p:bldP spid="2244617" grpId="0" autoUpdateAnimBg="0"/>
      <p:bldP spid="2244618" grpId="0" autoUpdateAnimBg="0"/>
      <p:bldP spid="2244619" grpId="0" autoUpdateAnimBg="0"/>
      <p:bldP spid="2244620" grpId="0" animBg="1"/>
      <p:bldP spid="2244622" grpId="0" animBg="1"/>
      <p:bldP spid="2244700" grpId="0" autoUpdateAnimBg="0"/>
      <p:bldP spid="2244701" grpId="0" animBg="1"/>
      <p:bldP spid="2244702" grpId="0" autoUpdateAnimBg="0"/>
      <p:bldP spid="2244706" grpId="0" autoUpdateAnimBg="0"/>
      <p:bldP spid="2244707" grpId="0" autoUpdateAnimBg="0"/>
      <p:bldP spid="111" grpId="0" animBg="1" autoUpdateAnimBg="0"/>
      <p:bldP spid="112" grpId="0" autoUpdateAnimBg="0"/>
      <p:bldP spid="113" grpId="0" autoUpdateAnimBg="0"/>
      <p:bldP spid="114" grpId="0" autoUpdateAnimBg="0"/>
      <p:bldP spid="115" grpId="0" autoUpdateAnimBg="0"/>
      <p:bldP spid="116" grpId="0" animBg="1"/>
      <p:bldP spid="117" grpId="0" animBg="1"/>
      <p:bldP spid="118" grpId="0" autoUpdateAnimBg="0"/>
      <p:bldP spid="119" grpId="0" autoUpdateAnimBg="0"/>
      <p:bldP spid="120" grpId="0" autoUpdateAnimBg="0"/>
      <p:bldP spid="121" grpId="0" autoUpdateAnimBg="0"/>
      <p:bldP spid="1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8485068" cy="5112568"/>
          </a:xfrm>
          <a:prstGeom prst="rect">
            <a:avLst/>
          </a:prstGeom>
        </p:spPr>
      </p:pic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2987824" y="5805264"/>
            <a:ext cx="3744416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zh-CN" altLang="en-US" sz="3200" b="1" dirty="0" smtClean="0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平均分：</a:t>
            </a:r>
            <a:r>
              <a:rPr lang="en-US" altLang="zh-CN" sz="3200" b="1" dirty="0" smtClean="0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84.1</a:t>
            </a:r>
            <a:endParaRPr lang="en-US" altLang="zh-CN" sz="3200" b="1" dirty="0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3527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81000" y="209550"/>
            <a:ext cx="4953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600" b="1" dirty="0" smtClean="0">
                <a:solidFill>
                  <a:srgbClr val="FFFF00"/>
                </a:solidFill>
                <a:latin typeface="+mn-lt"/>
                <a:ea typeface="+mn-ea"/>
              </a:rPr>
              <a:t>电介质极化</a:t>
            </a:r>
            <a:r>
              <a:rPr kumimoji="1" lang="zh-CN" alt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和</a:t>
            </a:r>
            <a:r>
              <a:rPr kumimoji="1" lang="zh-CN" altLang="en-US" sz="2600" b="1" dirty="0" smtClean="0">
                <a:solidFill>
                  <a:srgbClr val="FFFF00"/>
                </a:solidFill>
                <a:latin typeface="+mn-lt"/>
                <a:ea typeface="+mn-ea"/>
              </a:rPr>
              <a:t>磁介质磁化</a:t>
            </a:r>
            <a:r>
              <a:rPr kumimoji="1" lang="zh-CN" alt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比较</a:t>
            </a:r>
            <a:endParaRPr kumimoji="1" lang="zh-CN" altLang="en-US" sz="26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245414" y="1395703"/>
            <a:ext cx="5378797" cy="896938"/>
            <a:chOff x="1422" y="894"/>
            <a:chExt cx="3267" cy="565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1422" y="936"/>
              <a:ext cx="1534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无极分子电介质</a:t>
              </a:r>
              <a:endParaRPr kumimoji="1" lang="en-US" altLang="zh-CN" sz="2400" b="1" dirty="0" smtClean="0">
                <a:solidFill>
                  <a:schemeClr val="bg1"/>
                </a:solidFill>
                <a:latin typeface="+mn-lt"/>
                <a:ea typeface="+mn-ea"/>
              </a:endParaRPr>
            </a:p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有极分子电介质</a:t>
              </a:r>
              <a:endPara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4013" y="894"/>
              <a:ext cx="67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抗磁质</a:t>
              </a:r>
              <a:endParaRPr kumimoji="1" lang="en-US" altLang="zh-CN" sz="2400" b="1" dirty="0" smtClean="0">
                <a:solidFill>
                  <a:schemeClr val="bg1"/>
                </a:solidFill>
                <a:latin typeface="+mn-lt"/>
                <a:ea typeface="+mn-ea"/>
              </a:endParaRPr>
            </a:p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顺磁质</a:t>
              </a:r>
              <a:endPara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251520" y="721568"/>
            <a:ext cx="9318626" cy="6108700"/>
            <a:chOff x="240" y="528"/>
            <a:chExt cx="5870" cy="3848"/>
          </a:xfrm>
        </p:grpSpPr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240" y="528"/>
              <a:ext cx="5439" cy="3848"/>
              <a:chOff x="336" y="528"/>
              <a:chExt cx="5150" cy="3848"/>
            </a:xfrm>
          </p:grpSpPr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336" y="528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336" y="864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336" y="1584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>
                <a:off x="350" y="2206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>
                <a:off x="336" y="2880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>
                <a:off x="336" y="4260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>
                <a:off x="336" y="528"/>
                <a:ext cx="0" cy="37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>
                <a:off x="1290" y="528"/>
                <a:ext cx="0" cy="37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>
                <a:off x="5472" y="528"/>
                <a:ext cx="0" cy="37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>
                <a:off x="3538" y="584"/>
                <a:ext cx="0" cy="37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8" name="Text Box 18"/>
            <p:cNvSpPr txBox="1">
              <a:spLocks noChangeArrowheads="1"/>
            </p:cNvSpPr>
            <p:nvPr/>
          </p:nvSpPr>
          <p:spPr bwMode="auto">
            <a:xfrm>
              <a:off x="1488" y="579"/>
              <a:ext cx="124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FFFF00"/>
                  </a:solidFill>
                </a:rPr>
                <a:t>电介质极化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480" y="1107"/>
              <a:ext cx="67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C000"/>
                  </a:solidFill>
                  <a:latin typeface="+mn-lt"/>
                  <a:ea typeface="+mn-ea"/>
                </a:rPr>
                <a:t>分类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Text Box 20"/>
            <p:cNvSpPr txBox="1">
              <a:spLocks noChangeArrowheads="1"/>
            </p:cNvSpPr>
            <p:nvPr/>
          </p:nvSpPr>
          <p:spPr bwMode="auto">
            <a:xfrm>
              <a:off x="4046" y="560"/>
              <a:ext cx="206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FFFF00"/>
                  </a:solidFill>
                </a:rPr>
                <a:t>磁介质磁化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auto">
            <a:xfrm>
              <a:off x="480" y="1628"/>
              <a:ext cx="624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C000"/>
                  </a:solidFill>
                  <a:latin typeface="+mn-lt"/>
                  <a:ea typeface="+mn-ea"/>
                </a:rPr>
                <a:t>判断标准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336" y="2285"/>
              <a:ext cx="912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C000"/>
                  </a:solidFill>
                  <a:latin typeface="+mn-lt"/>
                  <a:ea typeface="+mn-ea"/>
                </a:rPr>
                <a:t>与外场</a:t>
              </a:r>
              <a:r>
                <a:rPr kumimoji="1" lang="zh-CN" altLang="en-US" sz="2400" b="1" dirty="0">
                  <a:solidFill>
                    <a:srgbClr val="FFC000"/>
                  </a:solidFill>
                  <a:latin typeface="+mn-lt"/>
                  <a:ea typeface="+mn-ea"/>
                </a:rPr>
                <a:t>的</a:t>
              </a:r>
            </a:p>
            <a:p>
              <a:pPr eaLnBrk="1" hangingPunct="1"/>
              <a:r>
                <a:rPr kumimoji="1" lang="zh-CN" altLang="en-US" sz="2400" b="1" dirty="0">
                  <a:solidFill>
                    <a:srgbClr val="FFC000"/>
                  </a:solidFill>
                  <a:latin typeface="+mn-lt"/>
                  <a:ea typeface="+mn-ea"/>
                </a:rPr>
                <a:t>相互作用</a:t>
              </a:r>
            </a:p>
          </p:txBody>
        </p: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480" y="3171"/>
              <a:ext cx="576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FFC000"/>
                  </a:solidFill>
                  <a:latin typeface="+mn-lt"/>
                  <a:ea typeface="+mn-ea"/>
                </a:rPr>
                <a:t>宏观</a:t>
              </a:r>
            </a:p>
            <a:p>
              <a:pPr eaLnBrk="1" hangingPunct="1"/>
              <a:r>
                <a:rPr kumimoji="1" lang="zh-CN" altLang="en-US" sz="2400" b="1" dirty="0">
                  <a:solidFill>
                    <a:srgbClr val="FFC000"/>
                  </a:solidFill>
                  <a:latin typeface="+mn-lt"/>
                  <a:ea typeface="+mn-ea"/>
                </a:rPr>
                <a:t>效果</a:t>
              </a: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2235558" y="2468609"/>
            <a:ext cx="5798113" cy="846138"/>
            <a:chOff x="1455" y="1586"/>
            <a:chExt cx="3112" cy="533"/>
          </a:xfrm>
        </p:grpSpPr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1455" y="1586"/>
              <a:ext cx="124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分子电偶极矩是否为零</a:t>
              </a:r>
              <a:endPara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665" y="1596"/>
              <a:ext cx="90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分子磁矩是否为零</a:t>
              </a:r>
              <a:endPara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9" name="Group 29"/>
          <p:cNvGrpSpPr>
            <a:grpSpLocks/>
          </p:cNvGrpSpPr>
          <p:nvPr/>
        </p:nvGrpSpPr>
        <p:grpSpPr bwMode="auto">
          <a:xfrm>
            <a:off x="1838465" y="3417939"/>
            <a:ext cx="3813915" cy="1000126"/>
            <a:chOff x="1260" y="2184"/>
            <a:chExt cx="2278" cy="630"/>
          </a:xfrm>
        </p:grpSpPr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279" y="2506"/>
              <a:ext cx="14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chemeClr val="bg1"/>
                  </a:solidFill>
                  <a:latin typeface="+mn-lt"/>
                  <a:ea typeface="+mn-ea"/>
                </a:rPr>
                <a:t>有极分子电介质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+mn-lt"/>
                  <a:ea typeface="+mn-ea"/>
                </a:rPr>
                <a:t>:</a:t>
              </a: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1260" y="2186"/>
              <a:ext cx="14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chemeClr val="bg1"/>
                  </a:solidFill>
                  <a:latin typeface="+mn-lt"/>
                  <a:ea typeface="+mn-ea"/>
                </a:rPr>
                <a:t>无极分子电介质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+mn-lt"/>
                  <a:ea typeface="+mn-ea"/>
                </a:rPr>
                <a:t>:</a:t>
              </a: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689" y="2523"/>
              <a:ext cx="84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FF00"/>
                  </a:solidFill>
                  <a:latin typeface="+mn-lt"/>
                  <a:ea typeface="+mn-ea"/>
                </a:rPr>
                <a:t>取向</a:t>
              </a:r>
              <a:r>
                <a:rPr kumimoji="1" lang="zh-CN" altLang="en-US" sz="2400" b="1" dirty="0">
                  <a:solidFill>
                    <a:srgbClr val="FFFF00"/>
                  </a:solidFill>
                  <a:latin typeface="+mn-lt"/>
                  <a:ea typeface="+mn-ea"/>
                </a:rPr>
                <a:t>极化</a:t>
              </a: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675" y="2184"/>
              <a:ext cx="84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FFFF00"/>
                  </a:solidFill>
                  <a:latin typeface="+mn-lt"/>
                  <a:ea typeface="+mn-ea"/>
                </a:rPr>
                <a:t>位移极化</a:t>
              </a:r>
            </a:p>
          </p:txBody>
        </p:sp>
      </p:grpSp>
      <p:sp>
        <p:nvSpPr>
          <p:cNvPr id="37" name="Text Box 41"/>
          <p:cNvSpPr txBox="1">
            <a:spLocks noChangeArrowheads="1"/>
          </p:cNvSpPr>
          <p:nvPr/>
        </p:nvSpPr>
        <p:spPr bwMode="auto">
          <a:xfrm>
            <a:off x="1839381" y="4638726"/>
            <a:ext cx="4128346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rPr>
              <a:t>内部：分子偶极矩矢量和不为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零，</a:t>
            </a:r>
            <a:endParaRPr kumimoji="1" lang="zh-CN" altLang="en-US" sz="2400" b="1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hangingPunct="1"/>
            <a:endParaRPr kumimoji="1" lang="zh-CN" altLang="en-US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表面出现</a:t>
            </a:r>
            <a:r>
              <a:rPr kumimoji="1" lang="zh-CN" altLang="en-US" sz="2400" b="1" dirty="0">
                <a:solidFill>
                  <a:srgbClr val="FFFF00"/>
                </a:solidFill>
                <a:latin typeface="+mn-lt"/>
                <a:ea typeface="+mn-ea"/>
              </a:rPr>
              <a:t>束缚电荷</a:t>
            </a:r>
            <a:r>
              <a: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rPr>
              <a:t>（极化电荷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），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减弱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外电场</a:t>
            </a:r>
            <a:endParaRPr kumimoji="1" lang="zh-CN" altLang="en-US" sz="24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43" name="Object 13"/>
          <p:cNvGraphicFramePr>
            <a:graphicFrameLocks noChangeAspect="1"/>
          </p:cNvGraphicFramePr>
          <p:nvPr>
            <p:extLst/>
          </p:nvPr>
        </p:nvGraphicFramePr>
        <p:xfrm>
          <a:off x="2824795" y="5129099"/>
          <a:ext cx="1946200" cy="6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91" name="Equation" r:id="rId3" imgW="990360" imgH="355320" progId="Equation.DSMT4">
                  <p:embed/>
                </p:oleObj>
              </mc:Choice>
              <mc:Fallback>
                <p:oleObj name="Equation" r:id="rId3" imgW="9903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795" y="5129099"/>
                        <a:ext cx="1946200" cy="6543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5904129" y="3491190"/>
            <a:ext cx="2659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抗磁质：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感应磁化</a:t>
            </a:r>
            <a:endParaRPr kumimoji="1" lang="en-US" altLang="zh-CN" sz="2400" b="1" dirty="0" smtClean="0">
              <a:solidFill>
                <a:srgbClr val="FFFF00"/>
              </a:solidFill>
              <a:latin typeface="+mn-lt"/>
              <a:ea typeface="+mn-ea"/>
            </a:endParaRPr>
          </a:p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顺磁质：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取向磁化</a:t>
            </a:r>
            <a:endParaRPr kumimoji="1" lang="zh-CN" altLang="en-US" sz="2400" b="1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5863541" y="4745146"/>
            <a:ext cx="2659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抗磁质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减弱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外磁场</a:t>
            </a:r>
            <a:endParaRPr kumimoji="1" lang="en-US" altLang="zh-CN" sz="2400" b="1" dirty="0" smtClean="0">
              <a:solidFill>
                <a:srgbClr val="FFFF00"/>
              </a:solidFill>
              <a:latin typeface="+mn-lt"/>
              <a:ea typeface="+mn-ea"/>
            </a:endParaRPr>
          </a:p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顺磁质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增强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外磁场</a:t>
            </a:r>
            <a:endParaRPr kumimoji="1" lang="en-US" altLang="zh-CN" sz="2400" b="1" dirty="0" smtClean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8447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6" name="Text Box 4"/>
          <p:cNvSpPr txBox="1">
            <a:spLocks noChangeArrowheads="1"/>
          </p:cNvSpPr>
          <p:nvPr/>
        </p:nvSpPr>
        <p:spPr bwMode="auto">
          <a:xfrm>
            <a:off x="179512" y="338934"/>
            <a:ext cx="4953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600" dirty="0">
                <a:solidFill>
                  <a:srgbClr val="FFFF00"/>
                </a:solidFill>
                <a:ea typeface="楷体_GB2312" pitchFamily="49" charset="-122"/>
              </a:rPr>
              <a:t>三、 含</a:t>
            </a:r>
            <a:r>
              <a:rPr lang="zh-CN" altLang="en-US" sz="2600" dirty="0" smtClean="0">
                <a:solidFill>
                  <a:srgbClr val="FFFF00"/>
                </a:solidFill>
                <a:ea typeface="楷体_GB2312" pitchFamily="49" charset="-122"/>
              </a:rPr>
              <a:t>磁</a:t>
            </a:r>
            <a:r>
              <a:rPr lang="zh-CN" altLang="en-US" sz="2600" dirty="0">
                <a:solidFill>
                  <a:srgbClr val="FFFF00"/>
                </a:solidFill>
                <a:ea typeface="楷体_GB2312" pitchFamily="49" charset="-122"/>
              </a:rPr>
              <a:t>介质的磁高斯定理</a:t>
            </a:r>
          </a:p>
        </p:txBody>
      </p:sp>
      <p:graphicFrame>
        <p:nvGraphicFramePr>
          <p:cNvPr id="463877" name="Object 2"/>
          <p:cNvGraphicFramePr>
            <a:graphicFrameLocks noChangeAspect="1"/>
          </p:cNvGraphicFramePr>
          <p:nvPr>
            <p:extLst/>
          </p:nvPr>
        </p:nvGraphicFramePr>
        <p:xfrm>
          <a:off x="2849687" y="1017371"/>
          <a:ext cx="228282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19" name="公式" r:id="rId3" imgW="723600" imgH="253800" progId="Equation.3">
                  <p:embed/>
                </p:oleObj>
              </mc:Choice>
              <mc:Fallback>
                <p:oleObj name="公式" r:id="rId3" imgW="7236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687" y="1017371"/>
                        <a:ext cx="2282825" cy="61118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878" name="Text Box 6"/>
          <p:cNvSpPr txBox="1">
            <a:spLocks noChangeArrowheads="1"/>
          </p:cNvSpPr>
          <p:nvPr/>
        </p:nvSpPr>
        <p:spPr bwMode="auto">
          <a:xfrm>
            <a:off x="179512" y="1836829"/>
            <a:ext cx="8497466" cy="100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en-US" altLang="zh-CN" sz="2200" dirty="0">
                <a:solidFill>
                  <a:srgbClr val="FFFF00"/>
                </a:solidFill>
                <a:ea typeface="楷体_GB2312" pitchFamily="49" charset="-122"/>
              </a:rPr>
              <a:t>    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理论与实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验表明：</a:t>
            </a:r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磁介质存在时，磁感应线仍然是一系列无头无尾的闭合曲线</a:t>
            </a:r>
          </a:p>
        </p:txBody>
      </p:sp>
      <p:sp>
        <p:nvSpPr>
          <p:cNvPr id="463879" name="Text Box 7"/>
          <p:cNvSpPr txBox="1">
            <a:spLocks noChangeArrowheads="1"/>
          </p:cNvSpPr>
          <p:nvPr/>
        </p:nvSpPr>
        <p:spPr bwMode="auto">
          <a:xfrm>
            <a:off x="368485" y="3052670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对于任意闭合曲面</a:t>
            </a:r>
          </a:p>
        </p:txBody>
      </p:sp>
      <p:graphicFrame>
        <p:nvGraphicFramePr>
          <p:cNvPr id="463880" name="Object 3"/>
          <p:cNvGraphicFramePr>
            <a:graphicFrameLocks noChangeAspect="1"/>
          </p:cNvGraphicFramePr>
          <p:nvPr>
            <p:extLst/>
          </p:nvPr>
        </p:nvGraphicFramePr>
        <p:xfrm>
          <a:off x="1430523" y="3803017"/>
          <a:ext cx="13985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20" name="公式" r:id="rId5" imgW="482400" imgH="291960" progId="Equation.3">
                  <p:embed/>
                </p:oleObj>
              </mc:Choice>
              <mc:Fallback>
                <p:oleObj name="公式" r:id="rId5" imgW="4824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523" y="3803017"/>
                        <a:ext cx="1398587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1" name="Object 4"/>
          <p:cNvGraphicFramePr>
            <a:graphicFrameLocks noChangeAspect="1"/>
          </p:cNvGraphicFramePr>
          <p:nvPr>
            <p:extLst/>
          </p:nvPr>
        </p:nvGraphicFramePr>
        <p:xfrm>
          <a:off x="2730685" y="3779860"/>
          <a:ext cx="36226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21" name="公式" r:id="rId7" imgW="1244520" imgH="291960" progId="Equation.3">
                  <p:embed/>
                </p:oleObj>
              </mc:Choice>
              <mc:Fallback>
                <p:oleObj name="公式" r:id="rId7" imgW="12445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685" y="3779860"/>
                        <a:ext cx="362267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2" name="Object 5"/>
          <p:cNvGraphicFramePr>
            <a:graphicFrameLocks noChangeAspect="1"/>
          </p:cNvGraphicFramePr>
          <p:nvPr>
            <p:extLst/>
          </p:nvPr>
        </p:nvGraphicFramePr>
        <p:xfrm>
          <a:off x="6254935" y="3879217"/>
          <a:ext cx="723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22" name="Equation" r:id="rId9" imgW="241200" imgH="177480" progId="Equation.3">
                  <p:embed/>
                </p:oleObj>
              </mc:Choice>
              <mc:Fallback>
                <p:oleObj name="Equation" r:id="rId9" imgW="2412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935" y="3879217"/>
                        <a:ext cx="7239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3" name="Object 6"/>
          <p:cNvGraphicFramePr>
            <a:graphicFrameLocks noChangeAspect="1"/>
          </p:cNvGraphicFramePr>
          <p:nvPr>
            <p:extLst/>
          </p:nvPr>
        </p:nvGraphicFramePr>
        <p:xfrm>
          <a:off x="1539999" y="4774574"/>
          <a:ext cx="223202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23" name="公式" r:id="rId11" imgW="711000" imgH="291960" progId="Equation.3">
                  <p:embed/>
                </p:oleObj>
              </mc:Choice>
              <mc:Fallback>
                <p:oleObj name="公式" r:id="rId11" imgW="71100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99" y="4774574"/>
                        <a:ext cx="2232025" cy="77946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4" name="Object 7"/>
          <p:cNvGraphicFramePr>
            <a:graphicFrameLocks noChangeAspect="1"/>
          </p:cNvGraphicFramePr>
          <p:nvPr>
            <p:extLst/>
          </p:nvPr>
        </p:nvGraphicFramePr>
        <p:xfrm>
          <a:off x="2960415" y="3024028"/>
          <a:ext cx="385762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24" name="Equation" r:id="rId13" imgW="139680" imgH="177480" progId="Equation.3">
                  <p:embed/>
                </p:oleObj>
              </mc:Choice>
              <mc:Fallback>
                <p:oleObj name="Equation" r:id="rId13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415" y="3024028"/>
                        <a:ext cx="385762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885" name="Text Box 13"/>
          <p:cNvSpPr txBox="1">
            <a:spLocks noChangeArrowheads="1"/>
          </p:cNvSpPr>
          <p:nvPr/>
        </p:nvSpPr>
        <p:spPr bwMode="auto">
          <a:xfrm>
            <a:off x="3991099" y="4918083"/>
            <a:ext cx="16764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600" dirty="0">
                <a:solidFill>
                  <a:srgbClr val="FF6600"/>
                </a:solidFill>
                <a:ea typeface="楷体_GB2312" pitchFamily="49" charset="-122"/>
              </a:rPr>
              <a:t>无源场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494963" y="4410768"/>
            <a:ext cx="3568700" cy="2281238"/>
            <a:chOff x="5494963" y="4410768"/>
            <a:chExt cx="3568700" cy="2281238"/>
          </a:xfrm>
        </p:grpSpPr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6396663" y="6195118"/>
              <a:ext cx="4556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400" b="1" baseline="-25000">
                  <a:solidFill>
                    <a:srgbClr val="FFFF66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5" name="Group 27"/>
            <p:cNvGrpSpPr>
              <a:grpSpLocks/>
            </p:cNvGrpSpPr>
            <p:nvPr/>
          </p:nvGrpSpPr>
          <p:grpSpPr bwMode="auto">
            <a:xfrm>
              <a:off x="5710863" y="4436168"/>
              <a:ext cx="3352800" cy="1941513"/>
              <a:chOff x="1968" y="864"/>
              <a:chExt cx="2487" cy="1463"/>
            </a:xfrm>
          </p:grpSpPr>
          <p:pic>
            <p:nvPicPr>
              <p:cNvPr id="76" name="Picture 28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864"/>
                <a:ext cx="2075" cy="1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77" name="Object 29"/>
              <p:cNvGraphicFramePr>
                <a:graphicFrameLocks noChangeAspect="1"/>
              </p:cNvGraphicFramePr>
              <p:nvPr/>
            </p:nvGraphicFramePr>
            <p:xfrm>
              <a:off x="4176" y="1441"/>
              <a:ext cx="279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1725" name="公式" r:id="rId16" imgW="152280" imgH="190440" progId="Equation.3">
                      <p:embed/>
                    </p:oleObj>
                  </mc:Choice>
                  <mc:Fallback>
                    <p:oleObj name="公式" r:id="rId16" imgW="1522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1441"/>
                            <a:ext cx="279" cy="34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8" name="Object 30"/>
            <p:cNvGraphicFramePr>
              <a:graphicFrameLocks noChangeAspect="1"/>
            </p:cNvGraphicFramePr>
            <p:nvPr>
              <p:extLst/>
            </p:nvPr>
          </p:nvGraphicFramePr>
          <p:xfrm>
            <a:off x="8435013" y="4410768"/>
            <a:ext cx="431800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726" name="Equation" r:id="rId18" imgW="164880" imgH="215640" progId="Equation.3">
                    <p:embed/>
                  </p:oleObj>
                </mc:Choice>
                <mc:Fallback>
                  <p:oleObj name="Equation" r:id="rId18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5013" y="4410768"/>
                          <a:ext cx="431800" cy="565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" name="Line 31"/>
            <p:cNvSpPr>
              <a:spLocks noChangeShapeType="1"/>
            </p:cNvSpPr>
            <p:nvPr/>
          </p:nvSpPr>
          <p:spPr bwMode="auto">
            <a:xfrm flipV="1">
              <a:off x="7844463" y="4723506"/>
              <a:ext cx="533400" cy="381000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80" name="Object 32"/>
            <p:cNvGraphicFramePr>
              <a:graphicFrameLocks noChangeAspect="1"/>
            </p:cNvGraphicFramePr>
            <p:nvPr>
              <p:extLst/>
            </p:nvPr>
          </p:nvGraphicFramePr>
          <p:xfrm>
            <a:off x="5494963" y="5020368"/>
            <a:ext cx="431800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727" name="Equation" r:id="rId20" imgW="164880" imgH="215640" progId="Equation.3">
                    <p:embed/>
                  </p:oleObj>
                </mc:Choice>
                <mc:Fallback>
                  <p:oleObj name="Equation" r:id="rId20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4963" y="5020368"/>
                          <a:ext cx="431800" cy="565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Line 33"/>
            <p:cNvSpPr>
              <a:spLocks noChangeShapeType="1"/>
            </p:cNvSpPr>
            <p:nvPr/>
          </p:nvSpPr>
          <p:spPr bwMode="auto">
            <a:xfrm flipH="1" flipV="1">
              <a:off x="5745788" y="5637906"/>
              <a:ext cx="644525" cy="0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2" name="Group 34"/>
            <p:cNvGrpSpPr>
              <a:grpSpLocks/>
            </p:cNvGrpSpPr>
            <p:nvPr/>
          </p:nvGrpSpPr>
          <p:grpSpPr bwMode="auto">
            <a:xfrm>
              <a:off x="6379201" y="4952106"/>
              <a:ext cx="1820862" cy="1739900"/>
              <a:chOff x="3781" y="3216"/>
              <a:chExt cx="1147" cy="1096"/>
            </a:xfrm>
          </p:grpSpPr>
          <p:sp>
            <p:nvSpPr>
              <p:cNvPr id="83" name="Oval 35"/>
              <p:cNvSpPr>
                <a:spLocks noChangeArrowheads="1"/>
              </p:cNvSpPr>
              <p:nvPr/>
            </p:nvSpPr>
            <p:spPr bwMode="auto">
              <a:xfrm>
                <a:off x="3781" y="3216"/>
                <a:ext cx="1099" cy="747"/>
              </a:xfrm>
              <a:prstGeom prst="ellipse">
                <a:avLst/>
              </a:prstGeom>
              <a:gradFill rotWithShape="0">
                <a:gsLst>
                  <a:gs pos="0">
                    <a:srgbClr val="FF66CC"/>
                  </a:gs>
                  <a:gs pos="100000">
                    <a:srgbClr val="461C38"/>
                  </a:gs>
                </a:gsLst>
                <a:lin ang="5400000" scaled="1"/>
              </a:gradFill>
              <a:ln w="19050">
                <a:solidFill>
                  <a:srgbClr val="FF99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pic>
            <p:nvPicPr>
              <p:cNvPr id="84" name="Picture 36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3283"/>
                <a:ext cx="1141" cy="5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" name="Text Box 37"/>
              <p:cNvSpPr txBox="1">
                <a:spLocks noChangeArrowheads="1"/>
              </p:cNvSpPr>
              <p:nvPr/>
            </p:nvSpPr>
            <p:spPr bwMode="auto">
              <a:xfrm>
                <a:off x="4262" y="398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800" b="1" i="1">
                    <a:solidFill>
                      <a:srgbClr val="FFCCFF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</p:grpSp>
        <p:grpSp>
          <p:nvGrpSpPr>
            <p:cNvPr id="86" name="Group 38"/>
            <p:cNvGrpSpPr>
              <a:grpSpLocks/>
            </p:cNvGrpSpPr>
            <p:nvPr/>
          </p:nvGrpSpPr>
          <p:grpSpPr bwMode="auto">
            <a:xfrm rot="19862455">
              <a:off x="6864976" y="5025131"/>
              <a:ext cx="211137" cy="1220787"/>
              <a:chOff x="4128" y="1093"/>
              <a:chExt cx="187" cy="789"/>
            </a:xfrm>
          </p:grpSpPr>
          <p:sp>
            <p:nvSpPr>
              <p:cNvPr id="87" name="Freeform 39"/>
              <p:cNvSpPr>
                <a:spLocks/>
              </p:cNvSpPr>
              <p:nvPr/>
            </p:nvSpPr>
            <p:spPr bwMode="auto">
              <a:xfrm>
                <a:off x="4212" y="1824"/>
                <a:ext cx="60" cy="58"/>
              </a:xfrm>
              <a:custGeom>
                <a:avLst/>
                <a:gdLst>
                  <a:gd name="T0" fmla="*/ 0 w 68"/>
                  <a:gd name="T1" fmla="*/ 16 h 67"/>
                  <a:gd name="T2" fmla="*/ 6 w 68"/>
                  <a:gd name="T3" fmla="*/ 15 h 67"/>
                  <a:gd name="T4" fmla="*/ 10 w 68"/>
                  <a:gd name="T5" fmla="*/ 12 h 67"/>
                  <a:gd name="T6" fmla="*/ 15 w 68"/>
                  <a:gd name="T7" fmla="*/ 9 h 67"/>
                  <a:gd name="T8" fmla="*/ 19 w 68"/>
                  <a:gd name="T9" fmla="*/ 3 h 67"/>
                  <a:gd name="T10" fmla="*/ 16 w 68"/>
                  <a:gd name="T11" fmla="*/ 0 h 67"/>
                  <a:gd name="T12" fmla="*/ 12 w 68"/>
                  <a:gd name="T13" fmla="*/ 7 h 67"/>
                  <a:gd name="T14" fmla="*/ 8 w 68"/>
                  <a:gd name="T15" fmla="*/ 10 h 67"/>
                  <a:gd name="T16" fmla="*/ 4 w 68"/>
                  <a:gd name="T17" fmla="*/ 11 h 67"/>
                  <a:gd name="T18" fmla="*/ 0 w 68"/>
                  <a:gd name="T19" fmla="*/ 12 h 67"/>
                  <a:gd name="T20" fmla="*/ 0 w 68"/>
                  <a:gd name="T21" fmla="*/ 16 h 6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8"/>
                  <a:gd name="T34" fmla="*/ 0 h 67"/>
                  <a:gd name="T35" fmla="*/ 68 w 68"/>
                  <a:gd name="T36" fmla="*/ 67 h 6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8" h="67">
                    <a:moveTo>
                      <a:pt x="0" y="67"/>
                    </a:moveTo>
                    <a:lnTo>
                      <a:pt x="21" y="62"/>
                    </a:lnTo>
                    <a:lnTo>
                      <a:pt x="36" y="51"/>
                    </a:lnTo>
                    <a:lnTo>
                      <a:pt x="52" y="36"/>
                    </a:lnTo>
                    <a:lnTo>
                      <a:pt x="68" y="10"/>
                    </a:lnTo>
                    <a:lnTo>
                      <a:pt x="57" y="0"/>
                    </a:lnTo>
                    <a:lnTo>
                      <a:pt x="42" y="26"/>
                    </a:lnTo>
                    <a:lnTo>
                      <a:pt x="26" y="41"/>
                    </a:lnTo>
                    <a:lnTo>
                      <a:pt x="10" y="46"/>
                    </a:lnTo>
                    <a:lnTo>
                      <a:pt x="0" y="51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66FFFF"/>
              </a:solidFill>
              <a:ln w="28575" cmpd="sng">
                <a:solidFill>
                  <a:srgbClr val="66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8" name="Group 40"/>
              <p:cNvGrpSpPr>
                <a:grpSpLocks/>
              </p:cNvGrpSpPr>
              <p:nvPr/>
            </p:nvGrpSpPr>
            <p:grpSpPr bwMode="auto">
              <a:xfrm>
                <a:off x="4128" y="1093"/>
                <a:ext cx="187" cy="779"/>
                <a:chOff x="4436" y="1018"/>
                <a:chExt cx="263" cy="955"/>
              </a:xfrm>
            </p:grpSpPr>
            <p:sp>
              <p:nvSpPr>
                <p:cNvPr id="89" name="Freeform 41"/>
                <p:cNvSpPr>
                  <a:spLocks noEditPoints="1"/>
                </p:cNvSpPr>
                <p:nvPr/>
              </p:nvSpPr>
              <p:spPr bwMode="auto">
                <a:xfrm>
                  <a:off x="4639" y="1664"/>
                  <a:ext cx="50" cy="215"/>
                </a:xfrm>
                <a:custGeom>
                  <a:avLst/>
                  <a:gdLst>
                    <a:gd name="T0" fmla="*/ 4 w 57"/>
                    <a:gd name="T1" fmla="*/ 58 h 249"/>
                    <a:gd name="T2" fmla="*/ 8 w 57"/>
                    <a:gd name="T3" fmla="*/ 47 h 249"/>
                    <a:gd name="T4" fmla="*/ 10 w 57"/>
                    <a:gd name="T5" fmla="*/ 38 h 249"/>
                    <a:gd name="T6" fmla="*/ 6 w 57"/>
                    <a:gd name="T7" fmla="*/ 37 h 249"/>
                    <a:gd name="T8" fmla="*/ 4 w 57"/>
                    <a:gd name="T9" fmla="*/ 47 h 249"/>
                    <a:gd name="T10" fmla="*/ 0 w 57"/>
                    <a:gd name="T11" fmla="*/ 56 h 249"/>
                    <a:gd name="T12" fmla="*/ 4 w 57"/>
                    <a:gd name="T13" fmla="*/ 58 h 249"/>
                    <a:gd name="T14" fmla="*/ 14 w 57"/>
                    <a:gd name="T15" fmla="*/ 19 h 249"/>
                    <a:gd name="T16" fmla="*/ 16 w 57"/>
                    <a:gd name="T17" fmla="*/ 9 h 249"/>
                    <a:gd name="T18" fmla="*/ 16 w 57"/>
                    <a:gd name="T19" fmla="*/ 0 h 249"/>
                    <a:gd name="T20" fmla="*/ 11 w 57"/>
                    <a:gd name="T21" fmla="*/ 0 h 249"/>
                    <a:gd name="T22" fmla="*/ 11 w 57"/>
                    <a:gd name="T23" fmla="*/ 9 h 249"/>
                    <a:gd name="T24" fmla="*/ 10 w 57"/>
                    <a:gd name="T25" fmla="*/ 18 h 249"/>
                    <a:gd name="T26" fmla="*/ 14 w 57"/>
                    <a:gd name="T27" fmla="*/ 19 h 24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7"/>
                    <a:gd name="T43" fmla="*/ 0 h 249"/>
                    <a:gd name="T44" fmla="*/ 57 w 57"/>
                    <a:gd name="T45" fmla="*/ 249 h 24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7" h="249">
                      <a:moveTo>
                        <a:pt x="16" y="249"/>
                      </a:moveTo>
                      <a:lnTo>
                        <a:pt x="26" y="208"/>
                      </a:lnTo>
                      <a:lnTo>
                        <a:pt x="37" y="166"/>
                      </a:lnTo>
                      <a:lnTo>
                        <a:pt x="21" y="161"/>
                      </a:lnTo>
                      <a:lnTo>
                        <a:pt x="11" y="202"/>
                      </a:lnTo>
                      <a:lnTo>
                        <a:pt x="0" y="244"/>
                      </a:lnTo>
                      <a:lnTo>
                        <a:pt x="16" y="249"/>
                      </a:lnTo>
                      <a:close/>
                      <a:moveTo>
                        <a:pt x="52" y="83"/>
                      </a:moveTo>
                      <a:lnTo>
                        <a:pt x="57" y="42"/>
                      </a:lnTo>
                      <a:lnTo>
                        <a:pt x="57" y="0"/>
                      </a:lnTo>
                      <a:lnTo>
                        <a:pt x="42" y="0"/>
                      </a:lnTo>
                      <a:lnTo>
                        <a:pt x="42" y="42"/>
                      </a:lnTo>
                      <a:lnTo>
                        <a:pt x="37" y="78"/>
                      </a:lnTo>
                      <a:lnTo>
                        <a:pt x="52" y="83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0" name="Freeform 42"/>
                <p:cNvSpPr>
                  <a:spLocks noEditPoints="1"/>
                </p:cNvSpPr>
                <p:nvPr/>
              </p:nvSpPr>
              <p:spPr bwMode="auto">
                <a:xfrm>
                  <a:off x="4680" y="1377"/>
                  <a:ext cx="19" cy="215"/>
                </a:xfrm>
                <a:custGeom>
                  <a:avLst/>
                  <a:gdLst>
                    <a:gd name="T0" fmla="*/ 5 w 21"/>
                    <a:gd name="T1" fmla="*/ 58 h 249"/>
                    <a:gd name="T2" fmla="*/ 8 w 21"/>
                    <a:gd name="T3" fmla="*/ 47 h 249"/>
                    <a:gd name="T4" fmla="*/ 8 w 21"/>
                    <a:gd name="T5" fmla="*/ 38 h 249"/>
                    <a:gd name="T6" fmla="*/ 5 w 21"/>
                    <a:gd name="T7" fmla="*/ 38 h 249"/>
                    <a:gd name="T8" fmla="*/ 5 w 21"/>
                    <a:gd name="T9" fmla="*/ 47 h 249"/>
                    <a:gd name="T10" fmla="*/ 0 w 21"/>
                    <a:gd name="T11" fmla="*/ 58 h 249"/>
                    <a:gd name="T12" fmla="*/ 5 w 21"/>
                    <a:gd name="T13" fmla="*/ 58 h 249"/>
                    <a:gd name="T14" fmla="*/ 8 w 21"/>
                    <a:gd name="T15" fmla="*/ 19 h 249"/>
                    <a:gd name="T16" fmla="*/ 5 w 21"/>
                    <a:gd name="T17" fmla="*/ 9 h 249"/>
                    <a:gd name="T18" fmla="*/ 5 w 21"/>
                    <a:gd name="T19" fmla="*/ 0 h 249"/>
                    <a:gd name="T20" fmla="*/ 0 w 21"/>
                    <a:gd name="T21" fmla="*/ 0 h 249"/>
                    <a:gd name="T22" fmla="*/ 5 w 21"/>
                    <a:gd name="T23" fmla="*/ 9 h 249"/>
                    <a:gd name="T24" fmla="*/ 5 w 21"/>
                    <a:gd name="T25" fmla="*/ 19 h 249"/>
                    <a:gd name="T26" fmla="*/ 8 w 21"/>
                    <a:gd name="T27" fmla="*/ 19 h 24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1"/>
                    <a:gd name="T43" fmla="*/ 0 h 249"/>
                    <a:gd name="T44" fmla="*/ 21 w 21"/>
                    <a:gd name="T45" fmla="*/ 249 h 24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1" h="249">
                      <a:moveTo>
                        <a:pt x="16" y="249"/>
                      </a:moveTo>
                      <a:lnTo>
                        <a:pt x="21" y="208"/>
                      </a:lnTo>
                      <a:lnTo>
                        <a:pt x="21" y="166"/>
                      </a:lnTo>
                      <a:lnTo>
                        <a:pt x="5" y="166"/>
                      </a:lnTo>
                      <a:lnTo>
                        <a:pt x="5" y="208"/>
                      </a:lnTo>
                      <a:lnTo>
                        <a:pt x="0" y="249"/>
                      </a:lnTo>
                      <a:lnTo>
                        <a:pt x="16" y="249"/>
                      </a:lnTo>
                      <a:close/>
                      <a:moveTo>
                        <a:pt x="21" y="83"/>
                      </a:moveTo>
                      <a:lnTo>
                        <a:pt x="16" y="42"/>
                      </a:ln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5" y="42"/>
                      </a:lnTo>
                      <a:lnTo>
                        <a:pt x="5" y="83"/>
                      </a:lnTo>
                      <a:lnTo>
                        <a:pt x="21" y="83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" name="Freeform 43"/>
                <p:cNvSpPr>
                  <a:spLocks noEditPoints="1"/>
                </p:cNvSpPr>
                <p:nvPr/>
              </p:nvSpPr>
              <p:spPr bwMode="auto">
                <a:xfrm>
                  <a:off x="4625" y="1094"/>
                  <a:ext cx="60" cy="211"/>
                </a:xfrm>
                <a:custGeom>
                  <a:avLst/>
                  <a:gdLst>
                    <a:gd name="T0" fmla="*/ 22 w 67"/>
                    <a:gd name="T1" fmla="*/ 57 h 244"/>
                    <a:gd name="T2" fmla="*/ 21 w 67"/>
                    <a:gd name="T3" fmla="*/ 48 h 244"/>
                    <a:gd name="T4" fmla="*/ 19 w 67"/>
                    <a:gd name="T5" fmla="*/ 37 h 244"/>
                    <a:gd name="T6" fmla="*/ 13 w 67"/>
                    <a:gd name="T7" fmla="*/ 37 h 244"/>
                    <a:gd name="T8" fmla="*/ 15 w 67"/>
                    <a:gd name="T9" fmla="*/ 48 h 244"/>
                    <a:gd name="T10" fmla="*/ 17 w 67"/>
                    <a:gd name="T11" fmla="*/ 57 h 244"/>
                    <a:gd name="T12" fmla="*/ 22 w 67"/>
                    <a:gd name="T13" fmla="*/ 57 h 244"/>
                    <a:gd name="T14" fmla="*/ 13 w 67"/>
                    <a:gd name="T15" fmla="*/ 18 h 244"/>
                    <a:gd name="T16" fmla="*/ 11 w 67"/>
                    <a:gd name="T17" fmla="*/ 9 h 244"/>
                    <a:gd name="T18" fmla="*/ 4 w 67"/>
                    <a:gd name="T19" fmla="*/ 0 h 244"/>
                    <a:gd name="T20" fmla="*/ 0 w 67"/>
                    <a:gd name="T21" fmla="*/ 3 h 244"/>
                    <a:gd name="T22" fmla="*/ 4 w 67"/>
                    <a:gd name="T23" fmla="*/ 10 h 244"/>
                    <a:gd name="T24" fmla="*/ 9 w 67"/>
                    <a:gd name="T25" fmla="*/ 19 h 244"/>
                    <a:gd name="T26" fmla="*/ 13 w 67"/>
                    <a:gd name="T27" fmla="*/ 18 h 24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7"/>
                    <a:gd name="T43" fmla="*/ 0 h 244"/>
                    <a:gd name="T44" fmla="*/ 67 w 67"/>
                    <a:gd name="T45" fmla="*/ 244 h 24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7" h="244">
                      <a:moveTo>
                        <a:pt x="67" y="244"/>
                      </a:moveTo>
                      <a:lnTo>
                        <a:pt x="62" y="203"/>
                      </a:lnTo>
                      <a:lnTo>
                        <a:pt x="57" y="161"/>
                      </a:lnTo>
                      <a:lnTo>
                        <a:pt x="41" y="161"/>
                      </a:lnTo>
                      <a:lnTo>
                        <a:pt x="46" y="203"/>
                      </a:lnTo>
                      <a:lnTo>
                        <a:pt x="52" y="244"/>
                      </a:lnTo>
                      <a:lnTo>
                        <a:pt x="67" y="244"/>
                      </a:lnTo>
                      <a:close/>
                      <a:moveTo>
                        <a:pt x="41" y="78"/>
                      </a:moveTo>
                      <a:lnTo>
                        <a:pt x="31" y="37"/>
                      </a:lnTo>
                      <a:lnTo>
                        <a:pt x="15" y="0"/>
                      </a:lnTo>
                      <a:lnTo>
                        <a:pt x="0" y="5"/>
                      </a:lnTo>
                      <a:lnTo>
                        <a:pt x="15" y="42"/>
                      </a:lnTo>
                      <a:lnTo>
                        <a:pt x="26" y="83"/>
                      </a:lnTo>
                      <a:lnTo>
                        <a:pt x="41" y="78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" name="Freeform 44"/>
                <p:cNvSpPr>
                  <a:spLocks/>
                </p:cNvSpPr>
                <p:nvPr/>
              </p:nvSpPr>
              <p:spPr bwMode="auto">
                <a:xfrm>
                  <a:off x="4436" y="1018"/>
                  <a:ext cx="129" cy="489"/>
                </a:xfrm>
                <a:custGeom>
                  <a:avLst/>
                  <a:gdLst>
                    <a:gd name="T0" fmla="*/ 45 w 145"/>
                    <a:gd name="T1" fmla="*/ 0 h 566"/>
                    <a:gd name="T2" fmla="*/ 41 w 145"/>
                    <a:gd name="T3" fmla="*/ 3 h 566"/>
                    <a:gd name="T4" fmla="*/ 35 w 145"/>
                    <a:gd name="T5" fmla="*/ 3 h 566"/>
                    <a:gd name="T6" fmla="*/ 25 w 145"/>
                    <a:gd name="T7" fmla="*/ 10 h 566"/>
                    <a:gd name="T8" fmla="*/ 20 w 145"/>
                    <a:gd name="T9" fmla="*/ 22 h 566"/>
                    <a:gd name="T10" fmla="*/ 12 w 145"/>
                    <a:gd name="T11" fmla="*/ 38 h 566"/>
                    <a:gd name="T12" fmla="*/ 6 w 145"/>
                    <a:gd name="T13" fmla="*/ 58 h 566"/>
                    <a:gd name="T14" fmla="*/ 4 w 145"/>
                    <a:gd name="T15" fmla="*/ 80 h 566"/>
                    <a:gd name="T16" fmla="*/ 4 w 145"/>
                    <a:gd name="T17" fmla="*/ 105 h 566"/>
                    <a:gd name="T18" fmla="*/ 0 w 145"/>
                    <a:gd name="T19" fmla="*/ 130 h 566"/>
                    <a:gd name="T20" fmla="*/ 4 w 145"/>
                    <a:gd name="T21" fmla="*/ 130 h 566"/>
                    <a:gd name="T22" fmla="*/ 4 w 145"/>
                    <a:gd name="T23" fmla="*/ 105 h 566"/>
                    <a:gd name="T24" fmla="*/ 8 w 145"/>
                    <a:gd name="T25" fmla="*/ 80 h 566"/>
                    <a:gd name="T26" fmla="*/ 11 w 145"/>
                    <a:gd name="T27" fmla="*/ 59 h 566"/>
                    <a:gd name="T28" fmla="*/ 18 w 145"/>
                    <a:gd name="T29" fmla="*/ 41 h 566"/>
                    <a:gd name="T30" fmla="*/ 24 w 145"/>
                    <a:gd name="T31" fmla="*/ 25 h 566"/>
                    <a:gd name="T32" fmla="*/ 30 w 145"/>
                    <a:gd name="T33" fmla="*/ 13 h 566"/>
                    <a:gd name="T34" fmla="*/ 34 w 145"/>
                    <a:gd name="T35" fmla="*/ 9 h 566"/>
                    <a:gd name="T36" fmla="*/ 37 w 145"/>
                    <a:gd name="T37" fmla="*/ 6 h 566"/>
                    <a:gd name="T38" fmla="*/ 42 w 145"/>
                    <a:gd name="T39" fmla="*/ 3 h 566"/>
                    <a:gd name="T40" fmla="*/ 45 w 145"/>
                    <a:gd name="T41" fmla="*/ 3 h 566"/>
                    <a:gd name="T42" fmla="*/ 45 w 145"/>
                    <a:gd name="T43" fmla="*/ 0 h 56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45"/>
                    <a:gd name="T67" fmla="*/ 0 h 566"/>
                    <a:gd name="T68" fmla="*/ 145 w 145"/>
                    <a:gd name="T69" fmla="*/ 566 h 56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45" h="566">
                      <a:moveTo>
                        <a:pt x="145" y="0"/>
                      </a:moveTo>
                      <a:lnTo>
                        <a:pt x="130" y="5"/>
                      </a:lnTo>
                      <a:lnTo>
                        <a:pt x="114" y="16"/>
                      </a:lnTo>
                      <a:lnTo>
                        <a:pt x="83" y="47"/>
                      </a:lnTo>
                      <a:lnTo>
                        <a:pt x="62" y="99"/>
                      </a:lnTo>
                      <a:lnTo>
                        <a:pt x="41" y="166"/>
                      </a:lnTo>
                      <a:lnTo>
                        <a:pt x="20" y="249"/>
                      </a:lnTo>
                      <a:lnTo>
                        <a:pt x="10" y="348"/>
                      </a:lnTo>
                      <a:lnTo>
                        <a:pt x="5" y="451"/>
                      </a:lnTo>
                      <a:lnTo>
                        <a:pt x="0" y="566"/>
                      </a:lnTo>
                      <a:lnTo>
                        <a:pt x="15" y="566"/>
                      </a:lnTo>
                      <a:lnTo>
                        <a:pt x="15" y="451"/>
                      </a:lnTo>
                      <a:lnTo>
                        <a:pt x="26" y="348"/>
                      </a:lnTo>
                      <a:lnTo>
                        <a:pt x="36" y="254"/>
                      </a:lnTo>
                      <a:lnTo>
                        <a:pt x="57" y="176"/>
                      </a:lnTo>
                      <a:lnTo>
                        <a:pt x="78" y="109"/>
                      </a:lnTo>
                      <a:lnTo>
                        <a:pt x="98" y="57"/>
                      </a:lnTo>
                      <a:lnTo>
                        <a:pt x="109" y="36"/>
                      </a:lnTo>
                      <a:lnTo>
                        <a:pt x="119" y="26"/>
                      </a:lnTo>
                      <a:lnTo>
                        <a:pt x="135" y="16"/>
                      </a:lnTo>
                      <a:lnTo>
                        <a:pt x="145" y="16"/>
                      </a:ln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" name="Freeform 45"/>
                <p:cNvSpPr>
                  <a:spLocks noEditPoints="1"/>
                </p:cNvSpPr>
                <p:nvPr/>
              </p:nvSpPr>
              <p:spPr bwMode="auto">
                <a:xfrm>
                  <a:off x="4438" y="1485"/>
                  <a:ext cx="129" cy="488"/>
                </a:xfrm>
                <a:custGeom>
                  <a:avLst/>
                  <a:gdLst>
                    <a:gd name="T0" fmla="*/ 0 w 145"/>
                    <a:gd name="T1" fmla="*/ 0 h 565"/>
                    <a:gd name="T2" fmla="*/ 4 w 145"/>
                    <a:gd name="T3" fmla="*/ 26 h 565"/>
                    <a:gd name="T4" fmla="*/ 4 w 145"/>
                    <a:gd name="T5" fmla="*/ 51 h 565"/>
                    <a:gd name="T6" fmla="*/ 6 w 145"/>
                    <a:gd name="T7" fmla="*/ 73 h 565"/>
                    <a:gd name="T8" fmla="*/ 12 w 145"/>
                    <a:gd name="T9" fmla="*/ 92 h 565"/>
                    <a:gd name="T10" fmla="*/ 20 w 145"/>
                    <a:gd name="T11" fmla="*/ 107 h 565"/>
                    <a:gd name="T12" fmla="*/ 25 w 145"/>
                    <a:gd name="T13" fmla="*/ 120 h 565"/>
                    <a:gd name="T14" fmla="*/ 35 w 145"/>
                    <a:gd name="T15" fmla="*/ 129 h 565"/>
                    <a:gd name="T16" fmla="*/ 41 w 145"/>
                    <a:gd name="T17" fmla="*/ 129 h 565"/>
                    <a:gd name="T18" fmla="*/ 45 w 145"/>
                    <a:gd name="T19" fmla="*/ 130 h 565"/>
                    <a:gd name="T20" fmla="*/ 45 w 145"/>
                    <a:gd name="T21" fmla="*/ 126 h 565"/>
                    <a:gd name="T22" fmla="*/ 42 w 145"/>
                    <a:gd name="T23" fmla="*/ 126 h 565"/>
                    <a:gd name="T24" fmla="*/ 37 w 145"/>
                    <a:gd name="T25" fmla="*/ 124 h 565"/>
                    <a:gd name="T26" fmla="*/ 34 w 145"/>
                    <a:gd name="T27" fmla="*/ 123 h 565"/>
                    <a:gd name="T28" fmla="*/ 30 w 145"/>
                    <a:gd name="T29" fmla="*/ 117 h 565"/>
                    <a:gd name="T30" fmla="*/ 24 w 145"/>
                    <a:gd name="T31" fmla="*/ 105 h 565"/>
                    <a:gd name="T32" fmla="*/ 18 w 145"/>
                    <a:gd name="T33" fmla="*/ 91 h 565"/>
                    <a:gd name="T34" fmla="*/ 11 w 145"/>
                    <a:gd name="T35" fmla="*/ 72 h 565"/>
                    <a:gd name="T36" fmla="*/ 8 w 145"/>
                    <a:gd name="T37" fmla="*/ 51 h 565"/>
                    <a:gd name="T38" fmla="*/ 4 w 145"/>
                    <a:gd name="T39" fmla="*/ 26 h 565"/>
                    <a:gd name="T40" fmla="*/ 4 w 145"/>
                    <a:gd name="T41" fmla="*/ 0 h 565"/>
                    <a:gd name="T42" fmla="*/ 0 w 145"/>
                    <a:gd name="T43" fmla="*/ 0 h 565"/>
                    <a:gd name="T44" fmla="*/ 4 w 145"/>
                    <a:gd name="T45" fmla="*/ 0 h 565"/>
                    <a:gd name="T46" fmla="*/ 4 w 145"/>
                    <a:gd name="T47" fmla="*/ 0 h 565"/>
                    <a:gd name="T48" fmla="*/ 4 w 145"/>
                    <a:gd name="T49" fmla="*/ 0 h 565"/>
                    <a:gd name="T50" fmla="*/ 4 w 145"/>
                    <a:gd name="T51" fmla="*/ 0 h 565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565"/>
                    <a:gd name="T80" fmla="*/ 145 w 145"/>
                    <a:gd name="T81" fmla="*/ 565 h 565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565">
                      <a:moveTo>
                        <a:pt x="0" y="0"/>
                      </a:moveTo>
                      <a:lnTo>
                        <a:pt x="5" y="114"/>
                      </a:lnTo>
                      <a:lnTo>
                        <a:pt x="10" y="217"/>
                      </a:lnTo>
                      <a:lnTo>
                        <a:pt x="20" y="316"/>
                      </a:lnTo>
                      <a:lnTo>
                        <a:pt x="41" y="399"/>
                      </a:lnTo>
                      <a:lnTo>
                        <a:pt x="62" y="466"/>
                      </a:lnTo>
                      <a:lnTo>
                        <a:pt x="83" y="518"/>
                      </a:lnTo>
                      <a:lnTo>
                        <a:pt x="114" y="555"/>
                      </a:lnTo>
                      <a:lnTo>
                        <a:pt x="130" y="560"/>
                      </a:lnTo>
                      <a:lnTo>
                        <a:pt x="145" y="565"/>
                      </a:lnTo>
                      <a:lnTo>
                        <a:pt x="145" y="549"/>
                      </a:lnTo>
                      <a:lnTo>
                        <a:pt x="135" y="549"/>
                      </a:lnTo>
                      <a:lnTo>
                        <a:pt x="119" y="539"/>
                      </a:lnTo>
                      <a:lnTo>
                        <a:pt x="109" y="529"/>
                      </a:lnTo>
                      <a:lnTo>
                        <a:pt x="98" y="508"/>
                      </a:lnTo>
                      <a:lnTo>
                        <a:pt x="78" y="456"/>
                      </a:lnTo>
                      <a:lnTo>
                        <a:pt x="57" y="394"/>
                      </a:lnTo>
                      <a:lnTo>
                        <a:pt x="36" y="311"/>
                      </a:lnTo>
                      <a:lnTo>
                        <a:pt x="26" y="217"/>
                      </a:lnTo>
                      <a:lnTo>
                        <a:pt x="15" y="114"/>
                      </a:lnTo>
                      <a:lnTo>
                        <a:pt x="15" y="0"/>
                      </a:lnTo>
                      <a:lnTo>
                        <a:pt x="0" y="0"/>
                      </a:lnTo>
                      <a:close/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5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94" name="Text Box 56"/>
            <p:cNvSpPr txBox="1">
              <a:spLocks noChangeArrowheads="1"/>
            </p:cNvSpPr>
            <p:nvPr/>
          </p:nvSpPr>
          <p:spPr bwMode="auto">
            <a:xfrm>
              <a:off x="8149263" y="5807768"/>
              <a:ext cx="4556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400" b="1" baseline="-25000">
                  <a:solidFill>
                    <a:srgbClr val="FFFF66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6056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300"/>
                                        <p:tgtEl>
                                          <p:spTgt spid="463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300"/>
                                        <p:tgtEl>
                                          <p:spTgt spid="463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0" fill="hold"/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3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3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300"/>
                                        <p:tgtEl>
                                          <p:spTgt spid="463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6" grpId="0" autoUpdateAnimBg="0"/>
      <p:bldP spid="463878" grpId="0" autoUpdateAnimBg="0"/>
      <p:bldP spid="463879" grpId="0" autoUpdateAnimBg="0"/>
      <p:bldP spid="46388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86" name="Text Box 14"/>
          <p:cNvSpPr txBox="1">
            <a:spLocks noChangeArrowheads="1"/>
          </p:cNvSpPr>
          <p:nvPr/>
        </p:nvSpPr>
        <p:spPr bwMode="auto">
          <a:xfrm>
            <a:off x="330789" y="260648"/>
            <a:ext cx="4953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600" dirty="0">
                <a:solidFill>
                  <a:srgbClr val="FFFF00"/>
                </a:solidFill>
                <a:ea typeface="楷体_GB2312" pitchFamily="49" charset="-122"/>
              </a:rPr>
              <a:t>四、 含磁介质的安培环路定理</a:t>
            </a:r>
          </a:p>
        </p:txBody>
      </p:sp>
      <p:sp>
        <p:nvSpPr>
          <p:cNvPr id="463887" name="Text Box 15"/>
          <p:cNvSpPr txBox="1">
            <a:spLocks noChangeArrowheads="1"/>
          </p:cNvSpPr>
          <p:nvPr/>
        </p:nvSpPr>
        <p:spPr bwMode="auto">
          <a:xfrm>
            <a:off x="304800" y="2148681"/>
            <a:ext cx="32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• 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束缚电流</a:t>
            </a:r>
          </a:p>
        </p:txBody>
      </p:sp>
      <p:sp>
        <p:nvSpPr>
          <p:cNvPr id="463888" name="Line 16"/>
          <p:cNvSpPr>
            <a:spLocks noChangeShapeType="1"/>
          </p:cNvSpPr>
          <p:nvPr/>
        </p:nvSpPr>
        <p:spPr bwMode="auto">
          <a:xfrm flipH="1">
            <a:off x="4533030" y="5111080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63889" name="Object 8"/>
          <p:cNvGraphicFramePr>
            <a:graphicFrameLocks noChangeAspect="1"/>
          </p:cNvGraphicFramePr>
          <p:nvPr>
            <p:extLst/>
          </p:nvPr>
        </p:nvGraphicFramePr>
        <p:xfrm>
          <a:off x="4533030" y="4433218"/>
          <a:ext cx="5715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91" name="公式" r:id="rId3" imgW="190440" imgH="253800" progId="Equation.3">
                  <p:embed/>
                </p:oleObj>
              </mc:Choice>
              <mc:Fallback>
                <p:oleObj name="公式" r:id="rId3" imgW="1904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030" y="4433218"/>
                        <a:ext cx="571500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890" name="AutoShape 18"/>
          <p:cNvSpPr>
            <a:spLocks noChangeArrowheads="1"/>
          </p:cNvSpPr>
          <p:nvPr/>
        </p:nvSpPr>
        <p:spPr bwMode="auto">
          <a:xfrm rot="5400000">
            <a:off x="6304680" y="3339430"/>
            <a:ext cx="1600200" cy="3619500"/>
          </a:xfrm>
          <a:prstGeom prst="can">
            <a:avLst>
              <a:gd name="adj" fmla="val 56548"/>
            </a:avLst>
          </a:prstGeom>
          <a:gradFill rotWithShape="0">
            <a:gsLst>
              <a:gs pos="0">
                <a:srgbClr val="454545"/>
              </a:gs>
              <a:gs pos="5000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3891" name="AutoShape 19"/>
          <p:cNvSpPr>
            <a:spLocks noChangeArrowheads="1"/>
          </p:cNvSpPr>
          <p:nvPr/>
        </p:nvSpPr>
        <p:spPr bwMode="auto">
          <a:xfrm rot="5400000">
            <a:off x="6304680" y="3339430"/>
            <a:ext cx="1600200" cy="3619500"/>
          </a:xfrm>
          <a:prstGeom prst="can">
            <a:avLst>
              <a:gd name="adj" fmla="val 56548"/>
            </a:avLst>
          </a:prstGeom>
          <a:gradFill rotWithShape="0">
            <a:gsLst>
              <a:gs pos="0">
                <a:srgbClr val="182F76"/>
              </a:gs>
              <a:gs pos="50000">
                <a:srgbClr val="3366FF"/>
              </a:gs>
              <a:gs pos="100000">
                <a:srgbClr val="182F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3892" name="Text Box 20"/>
          <p:cNvSpPr txBox="1">
            <a:spLocks noChangeArrowheads="1"/>
          </p:cNvSpPr>
          <p:nvPr/>
        </p:nvSpPr>
        <p:spPr bwMode="auto">
          <a:xfrm>
            <a:off x="8190630" y="4577680"/>
            <a:ext cx="6096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200">
                <a:solidFill>
                  <a:schemeClr val="bg1"/>
                </a:solidFill>
                <a:ea typeface="楷体_GB2312" pitchFamily="49" charset="-122"/>
              </a:rPr>
              <a:t>顺</a:t>
            </a:r>
          </a:p>
          <a:p>
            <a:pPr algn="l" eaLnBrk="1" hangingPunct="1"/>
            <a:r>
              <a:rPr lang="zh-CN" altLang="en-US" sz="2200">
                <a:solidFill>
                  <a:schemeClr val="bg1"/>
                </a:solidFill>
                <a:ea typeface="楷体_GB2312" pitchFamily="49" charset="-122"/>
              </a:rPr>
              <a:t>磁</a:t>
            </a:r>
          </a:p>
          <a:p>
            <a:pPr algn="l" eaLnBrk="1" hangingPunct="1"/>
            <a:r>
              <a:rPr lang="zh-CN" altLang="en-US" sz="2200">
                <a:solidFill>
                  <a:schemeClr val="bg1"/>
                </a:solidFill>
                <a:ea typeface="楷体_GB2312" pitchFamily="49" charset="-122"/>
              </a:rPr>
              <a:t>质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523630" y="4349080"/>
            <a:ext cx="2667000" cy="1600200"/>
            <a:chOff x="3120" y="2016"/>
            <a:chExt cx="1680" cy="1008"/>
          </a:xfrm>
        </p:grpSpPr>
        <p:grpSp>
          <p:nvGrpSpPr>
            <p:cNvPr id="2080" name="Group 22"/>
            <p:cNvGrpSpPr>
              <a:grpSpLocks/>
            </p:cNvGrpSpPr>
            <p:nvPr/>
          </p:nvGrpSpPr>
          <p:grpSpPr bwMode="auto">
            <a:xfrm>
              <a:off x="3696" y="2016"/>
              <a:ext cx="240" cy="1008"/>
              <a:chOff x="4080" y="2064"/>
              <a:chExt cx="240" cy="1008"/>
            </a:xfrm>
          </p:grpSpPr>
          <p:sp>
            <p:nvSpPr>
              <p:cNvPr id="2122" name="Arc 23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23" name="Arc 24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1" name="Group 25"/>
            <p:cNvGrpSpPr>
              <a:grpSpLocks/>
            </p:cNvGrpSpPr>
            <p:nvPr/>
          </p:nvGrpSpPr>
          <p:grpSpPr bwMode="auto">
            <a:xfrm>
              <a:off x="3552" y="2016"/>
              <a:ext cx="240" cy="1008"/>
              <a:chOff x="4080" y="2064"/>
              <a:chExt cx="240" cy="1008"/>
            </a:xfrm>
          </p:grpSpPr>
          <p:sp>
            <p:nvSpPr>
              <p:cNvPr id="2120" name="Arc 26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21" name="Arc 27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2" name="Group 28"/>
            <p:cNvGrpSpPr>
              <a:grpSpLocks/>
            </p:cNvGrpSpPr>
            <p:nvPr/>
          </p:nvGrpSpPr>
          <p:grpSpPr bwMode="auto">
            <a:xfrm>
              <a:off x="3840" y="2016"/>
              <a:ext cx="240" cy="1008"/>
              <a:chOff x="4080" y="2064"/>
              <a:chExt cx="240" cy="1008"/>
            </a:xfrm>
          </p:grpSpPr>
          <p:sp>
            <p:nvSpPr>
              <p:cNvPr id="2118" name="Arc 29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9" name="Arc 30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3" name="Group 31"/>
            <p:cNvGrpSpPr>
              <a:grpSpLocks/>
            </p:cNvGrpSpPr>
            <p:nvPr/>
          </p:nvGrpSpPr>
          <p:grpSpPr bwMode="auto">
            <a:xfrm>
              <a:off x="3408" y="2016"/>
              <a:ext cx="240" cy="1008"/>
              <a:chOff x="4080" y="2064"/>
              <a:chExt cx="240" cy="1008"/>
            </a:xfrm>
          </p:grpSpPr>
          <p:sp>
            <p:nvSpPr>
              <p:cNvPr id="2116" name="Arc 32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7" name="Arc 33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4" name="Group 34"/>
            <p:cNvGrpSpPr>
              <a:grpSpLocks/>
            </p:cNvGrpSpPr>
            <p:nvPr/>
          </p:nvGrpSpPr>
          <p:grpSpPr bwMode="auto">
            <a:xfrm>
              <a:off x="3264" y="2016"/>
              <a:ext cx="240" cy="1008"/>
              <a:chOff x="4080" y="2064"/>
              <a:chExt cx="240" cy="1008"/>
            </a:xfrm>
          </p:grpSpPr>
          <p:sp>
            <p:nvSpPr>
              <p:cNvPr id="2114" name="Arc 35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5" name="Arc 36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5" name="Group 37"/>
            <p:cNvGrpSpPr>
              <a:grpSpLocks/>
            </p:cNvGrpSpPr>
            <p:nvPr/>
          </p:nvGrpSpPr>
          <p:grpSpPr bwMode="auto">
            <a:xfrm>
              <a:off x="3120" y="2016"/>
              <a:ext cx="240" cy="1008"/>
              <a:chOff x="4080" y="2064"/>
              <a:chExt cx="240" cy="1008"/>
            </a:xfrm>
          </p:grpSpPr>
          <p:sp>
            <p:nvSpPr>
              <p:cNvPr id="2112" name="Arc 38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3" name="Arc 39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6" name="Group 40"/>
            <p:cNvGrpSpPr>
              <a:grpSpLocks/>
            </p:cNvGrpSpPr>
            <p:nvPr/>
          </p:nvGrpSpPr>
          <p:grpSpPr bwMode="auto">
            <a:xfrm>
              <a:off x="3984" y="2016"/>
              <a:ext cx="240" cy="1008"/>
              <a:chOff x="4080" y="2064"/>
              <a:chExt cx="240" cy="1008"/>
            </a:xfrm>
          </p:grpSpPr>
          <p:sp>
            <p:nvSpPr>
              <p:cNvPr id="2110" name="Arc 41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1" name="Arc 42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7" name="Group 43"/>
            <p:cNvGrpSpPr>
              <a:grpSpLocks/>
            </p:cNvGrpSpPr>
            <p:nvPr/>
          </p:nvGrpSpPr>
          <p:grpSpPr bwMode="auto">
            <a:xfrm>
              <a:off x="4128" y="2016"/>
              <a:ext cx="240" cy="1008"/>
              <a:chOff x="4080" y="2064"/>
              <a:chExt cx="240" cy="1008"/>
            </a:xfrm>
          </p:grpSpPr>
          <p:sp>
            <p:nvSpPr>
              <p:cNvPr id="2108" name="Arc 44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09" name="Arc 45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8" name="Group 46"/>
            <p:cNvGrpSpPr>
              <a:grpSpLocks/>
            </p:cNvGrpSpPr>
            <p:nvPr/>
          </p:nvGrpSpPr>
          <p:grpSpPr bwMode="auto">
            <a:xfrm>
              <a:off x="4272" y="2016"/>
              <a:ext cx="240" cy="1008"/>
              <a:chOff x="4080" y="2064"/>
              <a:chExt cx="240" cy="1008"/>
            </a:xfrm>
          </p:grpSpPr>
          <p:sp>
            <p:nvSpPr>
              <p:cNvPr id="2106" name="Arc 47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07" name="Arc 48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9" name="Group 49"/>
            <p:cNvGrpSpPr>
              <a:grpSpLocks/>
            </p:cNvGrpSpPr>
            <p:nvPr/>
          </p:nvGrpSpPr>
          <p:grpSpPr bwMode="auto">
            <a:xfrm>
              <a:off x="4416" y="2016"/>
              <a:ext cx="240" cy="1008"/>
              <a:chOff x="4080" y="2064"/>
              <a:chExt cx="240" cy="1008"/>
            </a:xfrm>
          </p:grpSpPr>
          <p:sp>
            <p:nvSpPr>
              <p:cNvPr id="2104" name="Arc 50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05" name="Arc 51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90" name="Group 52"/>
            <p:cNvGrpSpPr>
              <a:grpSpLocks/>
            </p:cNvGrpSpPr>
            <p:nvPr/>
          </p:nvGrpSpPr>
          <p:grpSpPr bwMode="auto">
            <a:xfrm>
              <a:off x="4560" y="2016"/>
              <a:ext cx="240" cy="1008"/>
              <a:chOff x="4080" y="2064"/>
              <a:chExt cx="240" cy="1008"/>
            </a:xfrm>
          </p:grpSpPr>
          <p:sp>
            <p:nvSpPr>
              <p:cNvPr id="2102" name="Arc 53"/>
              <p:cNvSpPr>
                <a:spLocks/>
              </p:cNvSpPr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03" name="Arc 54"/>
              <p:cNvSpPr>
                <a:spLocks/>
              </p:cNvSpPr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91" name="Line 55"/>
            <p:cNvSpPr>
              <a:spLocks noChangeShapeType="1"/>
            </p:cNvSpPr>
            <p:nvPr/>
          </p:nvSpPr>
          <p:spPr bwMode="auto">
            <a:xfrm flipV="1">
              <a:off x="3120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2" name="Line 56"/>
            <p:cNvSpPr>
              <a:spLocks noChangeShapeType="1"/>
            </p:cNvSpPr>
            <p:nvPr/>
          </p:nvSpPr>
          <p:spPr bwMode="auto">
            <a:xfrm flipV="1">
              <a:off x="3264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3" name="Line 57"/>
            <p:cNvSpPr>
              <a:spLocks noChangeShapeType="1"/>
            </p:cNvSpPr>
            <p:nvPr/>
          </p:nvSpPr>
          <p:spPr bwMode="auto">
            <a:xfrm flipV="1">
              <a:off x="4128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4" name="Line 58"/>
            <p:cNvSpPr>
              <a:spLocks noChangeShapeType="1"/>
            </p:cNvSpPr>
            <p:nvPr/>
          </p:nvSpPr>
          <p:spPr bwMode="auto">
            <a:xfrm flipV="1">
              <a:off x="3408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5" name="Line 59"/>
            <p:cNvSpPr>
              <a:spLocks noChangeShapeType="1"/>
            </p:cNvSpPr>
            <p:nvPr/>
          </p:nvSpPr>
          <p:spPr bwMode="auto">
            <a:xfrm flipV="1">
              <a:off x="3552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6" name="Line 60"/>
            <p:cNvSpPr>
              <a:spLocks noChangeShapeType="1"/>
            </p:cNvSpPr>
            <p:nvPr/>
          </p:nvSpPr>
          <p:spPr bwMode="auto">
            <a:xfrm flipV="1">
              <a:off x="3696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7" name="Line 61"/>
            <p:cNvSpPr>
              <a:spLocks noChangeShapeType="1"/>
            </p:cNvSpPr>
            <p:nvPr/>
          </p:nvSpPr>
          <p:spPr bwMode="auto">
            <a:xfrm flipV="1">
              <a:off x="3840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8" name="Line 62"/>
            <p:cNvSpPr>
              <a:spLocks noChangeShapeType="1"/>
            </p:cNvSpPr>
            <p:nvPr/>
          </p:nvSpPr>
          <p:spPr bwMode="auto">
            <a:xfrm flipV="1">
              <a:off x="3984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" name="Line 63"/>
            <p:cNvSpPr>
              <a:spLocks noChangeShapeType="1"/>
            </p:cNvSpPr>
            <p:nvPr/>
          </p:nvSpPr>
          <p:spPr bwMode="auto">
            <a:xfrm flipV="1">
              <a:off x="4272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0" name="Line 64"/>
            <p:cNvSpPr>
              <a:spLocks noChangeShapeType="1"/>
            </p:cNvSpPr>
            <p:nvPr/>
          </p:nvSpPr>
          <p:spPr bwMode="auto">
            <a:xfrm flipV="1">
              <a:off x="4416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1" name="Line 65"/>
            <p:cNvSpPr>
              <a:spLocks noChangeShapeType="1"/>
            </p:cNvSpPr>
            <p:nvPr/>
          </p:nvSpPr>
          <p:spPr bwMode="auto">
            <a:xfrm flipV="1">
              <a:off x="4560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3938" name="Text Box 66"/>
          <p:cNvSpPr txBox="1">
            <a:spLocks noChangeArrowheads="1"/>
          </p:cNvSpPr>
          <p:nvPr/>
        </p:nvSpPr>
        <p:spPr bwMode="auto">
          <a:xfrm>
            <a:off x="2227980" y="2148681"/>
            <a:ext cx="487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以无限长螺线管为例</a:t>
            </a:r>
          </a:p>
        </p:txBody>
      </p:sp>
      <p:graphicFrame>
        <p:nvGraphicFramePr>
          <p:cNvPr id="463939" name="Object 9"/>
          <p:cNvGraphicFramePr>
            <a:graphicFrameLocks noChangeAspect="1"/>
          </p:cNvGraphicFramePr>
          <p:nvPr>
            <p:extLst/>
          </p:nvPr>
        </p:nvGraphicFramePr>
        <p:xfrm>
          <a:off x="2573517" y="998959"/>
          <a:ext cx="29368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92" name="公式" r:id="rId5" imgW="1066680" imgH="291960" progId="Equation.3">
                  <p:embed/>
                </p:oleObj>
              </mc:Choice>
              <mc:Fallback>
                <p:oleObj name="公式" r:id="rId5" imgW="10666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517" y="998959"/>
                        <a:ext cx="2936875" cy="83502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940" name="Text Box 68"/>
          <p:cNvSpPr txBox="1">
            <a:spLocks noChangeArrowheads="1"/>
          </p:cNvSpPr>
          <p:nvPr/>
        </p:nvSpPr>
        <p:spPr bwMode="auto">
          <a:xfrm>
            <a:off x="330789" y="3080865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定义：磁化强度 </a:t>
            </a:r>
          </a:p>
        </p:txBody>
      </p:sp>
      <p:graphicFrame>
        <p:nvGraphicFramePr>
          <p:cNvPr id="463941" name="Object 10"/>
          <p:cNvGraphicFramePr>
            <a:graphicFrameLocks noChangeAspect="1"/>
          </p:cNvGraphicFramePr>
          <p:nvPr>
            <p:extLst/>
          </p:nvPr>
        </p:nvGraphicFramePr>
        <p:xfrm>
          <a:off x="3089531" y="2815513"/>
          <a:ext cx="2322513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93" name="公式" r:id="rId7" imgW="723600" imgH="444240" progId="Equation.3">
                  <p:embed/>
                </p:oleObj>
              </mc:Choice>
              <mc:Fallback>
                <p:oleObj name="公式" r:id="rId7" imgW="723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531" y="2815513"/>
                        <a:ext cx="2322513" cy="111918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942" name="Text Box 70"/>
          <p:cNvSpPr txBox="1">
            <a:spLocks noChangeArrowheads="1"/>
          </p:cNvSpPr>
          <p:nvPr/>
        </p:nvSpPr>
        <p:spPr bwMode="auto">
          <a:xfrm>
            <a:off x="5510392" y="2870264"/>
            <a:ext cx="3581400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磁化强度越强，反映磁介质磁化程度越强</a:t>
            </a:r>
          </a:p>
        </p:txBody>
      </p:sp>
      <p:sp>
        <p:nvSpPr>
          <p:cNvPr id="463943" name="Rectangle 71"/>
          <p:cNvSpPr>
            <a:spLocks noChangeArrowheads="1"/>
          </p:cNvSpPr>
          <p:nvPr/>
        </p:nvSpPr>
        <p:spPr bwMode="auto">
          <a:xfrm>
            <a:off x="363717" y="3853268"/>
            <a:ext cx="26274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ea typeface="楷体_GB2312" pitchFamily="49" charset="-122"/>
              </a:rPr>
              <a:t>—— </a:t>
            </a:r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宏观描述介质磁化的</a:t>
            </a:r>
            <a:r>
              <a:rPr lang="zh-CN" altLang="en-US" dirty="0" smtClean="0">
                <a:solidFill>
                  <a:schemeClr val="hlink"/>
                </a:solidFill>
                <a:ea typeface="楷体_GB2312" pitchFamily="49" charset="-122"/>
              </a:rPr>
              <a:t>程度</a:t>
            </a:r>
            <a:endParaRPr lang="zh-CN" altLang="en-US" dirty="0">
              <a:solidFill>
                <a:schemeClr val="hlink"/>
              </a:solidFill>
              <a:ea typeface="楷体_GB2312" pitchFamily="49" charset="-122"/>
            </a:endParaRPr>
          </a:p>
        </p:txBody>
      </p:sp>
      <p:graphicFrame>
        <p:nvGraphicFramePr>
          <p:cNvPr id="463945" name="Object 11"/>
          <p:cNvGraphicFramePr>
            <a:graphicFrameLocks noChangeAspect="1"/>
          </p:cNvGraphicFramePr>
          <p:nvPr>
            <p:extLst/>
          </p:nvPr>
        </p:nvGraphicFramePr>
        <p:xfrm>
          <a:off x="735158" y="5364509"/>
          <a:ext cx="130333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94" name="公式" r:id="rId9" imgW="457200" imgH="215640" progId="Equation.3">
                  <p:embed/>
                </p:oleObj>
              </mc:Choice>
              <mc:Fallback>
                <p:oleObj name="公式" r:id="rId9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58" y="5364509"/>
                        <a:ext cx="1303338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946" name="Rectangle 74"/>
          <p:cNvSpPr>
            <a:spLocks noChangeArrowheads="1"/>
          </p:cNvSpPr>
          <p:nvPr/>
        </p:nvSpPr>
        <p:spPr bwMode="auto">
          <a:xfrm>
            <a:off x="287517" y="5410290"/>
            <a:ext cx="6081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 smtClean="0">
                <a:solidFill>
                  <a:schemeClr val="hlink"/>
                </a:solidFill>
                <a:ea typeface="楷体_GB2312" pitchFamily="49" charset="-122"/>
              </a:rPr>
              <a:t>若                 ，介</a:t>
            </a:r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质被均匀磁化</a:t>
            </a:r>
          </a:p>
        </p:txBody>
      </p:sp>
      <p:graphicFrame>
        <p:nvGraphicFramePr>
          <p:cNvPr id="463949" name="Object 12"/>
          <p:cNvGraphicFramePr>
            <a:graphicFrameLocks noChangeAspect="1"/>
          </p:cNvGraphicFramePr>
          <p:nvPr>
            <p:extLst/>
          </p:nvPr>
        </p:nvGraphicFramePr>
        <p:xfrm>
          <a:off x="5828430" y="4349080"/>
          <a:ext cx="495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95" name="Equation" r:id="rId11" imgW="164880" imgH="228600" progId="Equation.3">
                  <p:embed/>
                </p:oleObj>
              </mc:Choice>
              <mc:Fallback>
                <p:oleObj name="Equation" r:id="rId11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8430" y="4349080"/>
                        <a:ext cx="495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7413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63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6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63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63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300"/>
                                        <p:tgtEl>
                                          <p:spTgt spid="46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0" fill="hold"/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463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463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46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300"/>
                                        <p:tgtEl>
                                          <p:spTgt spid="46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3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3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300"/>
                                        <p:tgtEl>
                                          <p:spTgt spid="46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"/>
                                        <p:tgtEl>
                                          <p:spTgt spid="463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3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3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86" grpId="0" autoUpdateAnimBg="0"/>
      <p:bldP spid="463887" grpId="0" autoUpdateAnimBg="0"/>
      <p:bldP spid="463888" grpId="0" animBg="1"/>
      <p:bldP spid="463890" grpId="0" animBg="1"/>
      <p:bldP spid="463891" grpId="0" animBg="1"/>
      <p:bldP spid="463892" grpId="0" autoUpdateAnimBg="0"/>
      <p:bldP spid="463938" grpId="0" autoUpdateAnimBg="0"/>
      <p:bldP spid="463940" grpId="0" autoUpdateAnimBg="0"/>
      <p:bldP spid="463942" grpId="0" autoUpdateAnimBg="0"/>
      <p:bldP spid="463943" grpId="0" autoUpdateAnimBg="0"/>
      <p:bldP spid="46394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Oval 4"/>
          <p:cNvSpPr>
            <a:spLocks noChangeArrowheads="1"/>
          </p:cNvSpPr>
          <p:nvPr/>
        </p:nvSpPr>
        <p:spPr bwMode="auto">
          <a:xfrm>
            <a:off x="5715000" y="304800"/>
            <a:ext cx="2819400" cy="2743200"/>
          </a:xfrm>
          <a:prstGeom prst="ellipse">
            <a:avLst/>
          </a:prstGeom>
          <a:noFill/>
          <a:ln w="222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91200" y="304800"/>
            <a:ext cx="2743200" cy="2743200"/>
            <a:chOff x="2160" y="816"/>
            <a:chExt cx="1728" cy="1728"/>
          </a:xfrm>
        </p:grpSpPr>
        <p:sp>
          <p:nvSpPr>
            <p:cNvPr id="3157" name="Oval 6"/>
            <p:cNvSpPr>
              <a:spLocks noChangeArrowheads="1"/>
            </p:cNvSpPr>
            <p:nvPr/>
          </p:nvSpPr>
          <p:spPr bwMode="auto">
            <a:xfrm>
              <a:off x="2304" y="1056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58" name="Oval 7"/>
            <p:cNvSpPr>
              <a:spLocks noChangeArrowheads="1"/>
            </p:cNvSpPr>
            <p:nvPr/>
          </p:nvSpPr>
          <p:spPr bwMode="auto">
            <a:xfrm>
              <a:off x="2544" y="1728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59" name="Oval 8"/>
            <p:cNvSpPr>
              <a:spLocks noChangeArrowheads="1"/>
            </p:cNvSpPr>
            <p:nvPr/>
          </p:nvSpPr>
          <p:spPr bwMode="auto">
            <a:xfrm>
              <a:off x="2880" y="1872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0" name="Oval 9"/>
            <p:cNvSpPr>
              <a:spLocks noChangeArrowheads="1"/>
            </p:cNvSpPr>
            <p:nvPr/>
          </p:nvSpPr>
          <p:spPr bwMode="auto">
            <a:xfrm>
              <a:off x="3168" y="1632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1" name="Oval 10"/>
            <p:cNvSpPr>
              <a:spLocks noChangeArrowheads="1"/>
            </p:cNvSpPr>
            <p:nvPr/>
          </p:nvSpPr>
          <p:spPr bwMode="auto">
            <a:xfrm>
              <a:off x="2784" y="1152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2" name="Oval 11"/>
            <p:cNvSpPr>
              <a:spLocks noChangeArrowheads="1"/>
            </p:cNvSpPr>
            <p:nvPr/>
          </p:nvSpPr>
          <p:spPr bwMode="auto">
            <a:xfrm>
              <a:off x="2160" y="1344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3" name="Oval 12"/>
            <p:cNvSpPr>
              <a:spLocks noChangeArrowheads="1"/>
            </p:cNvSpPr>
            <p:nvPr/>
          </p:nvSpPr>
          <p:spPr bwMode="auto">
            <a:xfrm>
              <a:off x="3552" y="1536"/>
              <a:ext cx="336" cy="288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4" name="Oval 13"/>
            <p:cNvSpPr>
              <a:spLocks noChangeArrowheads="1"/>
            </p:cNvSpPr>
            <p:nvPr/>
          </p:nvSpPr>
          <p:spPr bwMode="auto">
            <a:xfrm>
              <a:off x="3456" y="1824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5" name="Oval 14"/>
            <p:cNvSpPr>
              <a:spLocks noChangeArrowheads="1"/>
            </p:cNvSpPr>
            <p:nvPr/>
          </p:nvSpPr>
          <p:spPr bwMode="auto">
            <a:xfrm>
              <a:off x="2928" y="2208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6" name="Oval 15"/>
            <p:cNvSpPr>
              <a:spLocks noChangeArrowheads="1"/>
            </p:cNvSpPr>
            <p:nvPr/>
          </p:nvSpPr>
          <p:spPr bwMode="auto">
            <a:xfrm>
              <a:off x="2592" y="2160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7" name="Oval 16"/>
            <p:cNvSpPr>
              <a:spLocks noChangeArrowheads="1"/>
            </p:cNvSpPr>
            <p:nvPr/>
          </p:nvSpPr>
          <p:spPr bwMode="auto">
            <a:xfrm>
              <a:off x="2160" y="1680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8" name="Oval 17"/>
            <p:cNvSpPr>
              <a:spLocks noChangeArrowheads="1"/>
            </p:cNvSpPr>
            <p:nvPr/>
          </p:nvSpPr>
          <p:spPr bwMode="auto">
            <a:xfrm>
              <a:off x="2304" y="1968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9" name="Oval 18"/>
            <p:cNvSpPr>
              <a:spLocks noChangeArrowheads="1"/>
            </p:cNvSpPr>
            <p:nvPr/>
          </p:nvSpPr>
          <p:spPr bwMode="auto">
            <a:xfrm>
              <a:off x="3456" y="1200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0" name="Oval 19"/>
            <p:cNvSpPr>
              <a:spLocks noChangeArrowheads="1"/>
            </p:cNvSpPr>
            <p:nvPr/>
          </p:nvSpPr>
          <p:spPr bwMode="auto">
            <a:xfrm>
              <a:off x="3216" y="960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1" name="Oval 20"/>
            <p:cNvSpPr>
              <a:spLocks noChangeArrowheads="1"/>
            </p:cNvSpPr>
            <p:nvPr/>
          </p:nvSpPr>
          <p:spPr bwMode="auto">
            <a:xfrm>
              <a:off x="2928" y="816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2" name="Oval 21"/>
            <p:cNvSpPr>
              <a:spLocks noChangeArrowheads="1"/>
            </p:cNvSpPr>
            <p:nvPr/>
          </p:nvSpPr>
          <p:spPr bwMode="auto">
            <a:xfrm>
              <a:off x="2592" y="864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3" name="Oval 22"/>
            <p:cNvSpPr>
              <a:spLocks noChangeArrowheads="1"/>
            </p:cNvSpPr>
            <p:nvPr/>
          </p:nvSpPr>
          <p:spPr bwMode="auto">
            <a:xfrm>
              <a:off x="2496" y="1392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4" name="Oval 23"/>
            <p:cNvSpPr>
              <a:spLocks noChangeArrowheads="1"/>
            </p:cNvSpPr>
            <p:nvPr/>
          </p:nvSpPr>
          <p:spPr bwMode="auto">
            <a:xfrm>
              <a:off x="3216" y="2064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5" name="Oval 24"/>
            <p:cNvSpPr>
              <a:spLocks noChangeArrowheads="1"/>
            </p:cNvSpPr>
            <p:nvPr/>
          </p:nvSpPr>
          <p:spPr bwMode="auto">
            <a:xfrm>
              <a:off x="3120" y="1296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6" name="Oval 25"/>
            <p:cNvSpPr>
              <a:spLocks noChangeArrowheads="1"/>
            </p:cNvSpPr>
            <p:nvPr/>
          </p:nvSpPr>
          <p:spPr bwMode="auto">
            <a:xfrm>
              <a:off x="2832" y="1488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8460432" y="1124744"/>
            <a:ext cx="292100" cy="1371600"/>
            <a:chOff x="5280" y="816"/>
            <a:chExt cx="184" cy="864"/>
          </a:xfrm>
        </p:grpSpPr>
        <p:sp>
          <p:nvSpPr>
            <p:cNvPr id="3155" name="Freeform 27"/>
            <p:cNvSpPr>
              <a:spLocks/>
            </p:cNvSpPr>
            <p:nvPr/>
          </p:nvSpPr>
          <p:spPr bwMode="auto">
            <a:xfrm>
              <a:off x="5328" y="816"/>
              <a:ext cx="136" cy="763"/>
            </a:xfrm>
            <a:custGeom>
              <a:avLst/>
              <a:gdLst>
                <a:gd name="T0" fmla="*/ 49 w 136"/>
                <a:gd name="T1" fmla="*/ 0 h 763"/>
                <a:gd name="T2" fmla="*/ 114 w 136"/>
                <a:gd name="T3" fmla="*/ 211 h 763"/>
                <a:gd name="T4" fmla="*/ 81 w 136"/>
                <a:gd name="T5" fmla="*/ 617 h 763"/>
                <a:gd name="T6" fmla="*/ 57 w 136"/>
                <a:gd name="T7" fmla="*/ 706 h 763"/>
                <a:gd name="T8" fmla="*/ 0 w 136"/>
                <a:gd name="T9" fmla="*/ 763 h 7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763"/>
                <a:gd name="T17" fmla="*/ 136 w 136"/>
                <a:gd name="T18" fmla="*/ 763 h 7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763">
                  <a:moveTo>
                    <a:pt x="49" y="0"/>
                  </a:moveTo>
                  <a:cubicBezTo>
                    <a:pt x="66" y="71"/>
                    <a:pt x="91" y="142"/>
                    <a:pt x="114" y="211"/>
                  </a:cubicBezTo>
                  <a:cubicBezTo>
                    <a:pt x="136" y="346"/>
                    <a:pt x="113" y="486"/>
                    <a:pt x="81" y="617"/>
                  </a:cubicBezTo>
                  <a:cubicBezTo>
                    <a:pt x="75" y="640"/>
                    <a:pt x="70" y="686"/>
                    <a:pt x="57" y="706"/>
                  </a:cubicBezTo>
                  <a:cubicBezTo>
                    <a:pt x="40" y="731"/>
                    <a:pt x="21" y="742"/>
                    <a:pt x="0" y="763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6" name="Line 28"/>
            <p:cNvSpPr>
              <a:spLocks noChangeShapeType="1"/>
            </p:cNvSpPr>
            <p:nvPr/>
          </p:nvSpPr>
          <p:spPr bwMode="auto">
            <a:xfrm flipH="1">
              <a:off x="5280" y="1536"/>
              <a:ext cx="96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64925" name="Object 2"/>
          <p:cNvGraphicFramePr>
            <a:graphicFrameLocks noChangeAspect="1"/>
          </p:cNvGraphicFramePr>
          <p:nvPr>
            <p:extLst/>
          </p:nvPr>
        </p:nvGraphicFramePr>
        <p:xfrm>
          <a:off x="8597900" y="169238"/>
          <a:ext cx="495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1" name="Equation" r:id="rId3" imgW="164880" imgH="228600" progId="Equation.3">
                  <p:embed/>
                </p:oleObj>
              </mc:Choice>
              <mc:Fallback>
                <p:oleObj name="Equation" r:id="rId3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7900" y="169238"/>
                        <a:ext cx="495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0"/>
          <p:cNvGrpSpPr>
            <a:grpSpLocks/>
          </p:cNvGrpSpPr>
          <p:nvPr/>
        </p:nvGrpSpPr>
        <p:grpSpPr bwMode="auto">
          <a:xfrm flipH="1" flipV="1">
            <a:off x="5410200" y="981075"/>
            <a:ext cx="241300" cy="1304925"/>
            <a:chOff x="5280" y="816"/>
            <a:chExt cx="184" cy="864"/>
          </a:xfrm>
        </p:grpSpPr>
        <p:sp>
          <p:nvSpPr>
            <p:cNvPr id="3153" name="Freeform 31"/>
            <p:cNvSpPr>
              <a:spLocks/>
            </p:cNvSpPr>
            <p:nvPr/>
          </p:nvSpPr>
          <p:spPr bwMode="auto">
            <a:xfrm>
              <a:off x="5328" y="816"/>
              <a:ext cx="136" cy="763"/>
            </a:xfrm>
            <a:custGeom>
              <a:avLst/>
              <a:gdLst>
                <a:gd name="T0" fmla="*/ 49 w 136"/>
                <a:gd name="T1" fmla="*/ 0 h 763"/>
                <a:gd name="T2" fmla="*/ 114 w 136"/>
                <a:gd name="T3" fmla="*/ 211 h 763"/>
                <a:gd name="T4" fmla="*/ 81 w 136"/>
                <a:gd name="T5" fmla="*/ 617 h 763"/>
                <a:gd name="T6" fmla="*/ 57 w 136"/>
                <a:gd name="T7" fmla="*/ 706 h 763"/>
                <a:gd name="T8" fmla="*/ 0 w 136"/>
                <a:gd name="T9" fmla="*/ 763 h 7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763"/>
                <a:gd name="T17" fmla="*/ 136 w 136"/>
                <a:gd name="T18" fmla="*/ 763 h 7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763">
                  <a:moveTo>
                    <a:pt x="49" y="0"/>
                  </a:moveTo>
                  <a:cubicBezTo>
                    <a:pt x="66" y="71"/>
                    <a:pt x="91" y="142"/>
                    <a:pt x="114" y="211"/>
                  </a:cubicBezTo>
                  <a:cubicBezTo>
                    <a:pt x="136" y="346"/>
                    <a:pt x="113" y="486"/>
                    <a:pt x="81" y="617"/>
                  </a:cubicBezTo>
                  <a:cubicBezTo>
                    <a:pt x="75" y="640"/>
                    <a:pt x="70" y="686"/>
                    <a:pt x="57" y="706"/>
                  </a:cubicBezTo>
                  <a:cubicBezTo>
                    <a:pt x="40" y="731"/>
                    <a:pt x="21" y="742"/>
                    <a:pt x="0" y="763"/>
                  </a:cubicBezTo>
                </a:path>
              </a:pathLst>
            </a:custGeom>
            <a:noFill/>
            <a:ln w="222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Line 32"/>
            <p:cNvSpPr>
              <a:spLocks noChangeShapeType="1"/>
            </p:cNvSpPr>
            <p:nvPr/>
          </p:nvSpPr>
          <p:spPr bwMode="auto">
            <a:xfrm flipH="1">
              <a:off x="5280" y="1536"/>
              <a:ext cx="96" cy="14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64929" name="Object 3"/>
          <p:cNvGraphicFramePr>
            <a:graphicFrameLocks noChangeAspect="1"/>
          </p:cNvGraphicFramePr>
          <p:nvPr/>
        </p:nvGraphicFramePr>
        <p:xfrm>
          <a:off x="5435600" y="333375"/>
          <a:ext cx="495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2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33375"/>
                        <a:ext cx="495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30" name="Text Box 34"/>
          <p:cNvSpPr txBox="1">
            <a:spLocks noChangeArrowheads="1"/>
          </p:cNvSpPr>
          <p:nvPr/>
        </p:nvSpPr>
        <p:spPr bwMode="auto">
          <a:xfrm>
            <a:off x="228600" y="228600"/>
            <a:ext cx="5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在磁介质内部的任一小区域，注意到：</a:t>
            </a:r>
          </a:p>
        </p:txBody>
      </p:sp>
      <p:sp>
        <p:nvSpPr>
          <p:cNvPr id="464931" name="Text Box 35"/>
          <p:cNvSpPr txBox="1">
            <a:spLocks noChangeArrowheads="1"/>
          </p:cNvSpPr>
          <p:nvPr/>
        </p:nvSpPr>
        <p:spPr bwMode="auto">
          <a:xfrm>
            <a:off x="208081" y="788187"/>
            <a:ext cx="541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相邻的分子环流的方向相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反，相互抵消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64932" name="Text Box 36"/>
          <p:cNvSpPr txBox="1">
            <a:spLocks noChangeArrowheads="1"/>
          </p:cNvSpPr>
          <p:nvPr/>
        </p:nvSpPr>
        <p:spPr bwMode="auto">
          <a:xfrm>
            <a:off x="228600" y="1365501"/>
            <a:ext cx="3505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在磁介质表面处各点：</a:t>
            </a:r>
          </a:p>
        </p:txBody>
      </p:sp>
      <p:sp>
        <p:nvSpPr>
          <p:cNvPr id="464933" name="Text Box 37"/>
          <p:cNvSpPr txBox="1">
            <a:spLocks noChangeArrowheads="1"/>
          </p:cNvSpPr>
          <p:nvPr/>
        </p:nvSpPr>
        <p:spPr bwMode="auto">
          <a:xfrm>
            <a:off x="390945" y="1907387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分子环流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未被抵消</a:t>
            </a:r>
          </a:p>
        </p:txBody>
      </p:sp>
      <p:sp>
        <p:nvSpPr>
          <p:cNvPr id="464934" name="AutoShape 38"/>
          <p:cNvSpPr>
            <a:spLocks noChangeArrowheads="1"/>
          </p:cNvSpPr>
          <p:nvPr/>
        </p:nvSpPr>
        <p:spPr bwMode="auto">
          <a:xfrm>
            <a:off x="304800" y="2688186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4935" name="Text Box 39"/>
          <p:cNvSpPr txBox="1">
            <a:spLocks noChangeArrowheads="1"/>
          </p:cNvSpPr>
          <p:nvPr/>
        </p:nvSpPr>
        <p:spPr bwMode="auto">
          <a:xfrm>
            <a:off x="1066800" y="2688186"/>
            <a:ext cx="396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形成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沿表面流动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的面电流</a:t>
            </a:r>
          </a:p>
        </p:txBody>
      </p:sp>
      <p:sp>
        <p:nvSpPr>
          <p:cNvPr id="464936" name="AutoShape 40"/>
          <p:cNvSpPr>
            <a:spLocks noChangeArrowheads="1"/>
          </p:cNvSpPr>
          <p:nvPr/>
        </p:nvSpPr>
        <p:spPr bwMode="auto">
          <a:xfrm>
            <a:off x="3651729" y="1844824"/>
            <a:ext cx="1524000" cy="445293"/>
          </a:xfrm>
          <a:prstGeom prst="wedgeRectCallout">
            <a:avLst>
              <a:gd name="adj1" fmla="val 19724"/>
              <a:gd name="adj2" fmla="val 1410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i="1" dirty="0">
                <a:ea typeface="楷体_GB2312" pitchFamily="49" charset="-122"/>
              </a:rPr>
              <a:t>束缚电</a:t>
            </a:r>
            <a:r>
              <a:rPr lang="zh-CN" altLang="en-US" i="1" dirty="0" smtClean="0">
                <a:ea typeface="楷体_GB2312" pitchFamily="49" charset="-122"/>
              </a:rPr>
              <a:t>流</a:t>
            </a:r>
            <a:endParaRPr lang="zh-CN" altLang="en-US" i="1" dirty="0">
              <a:ea typeface="楷体_GB2312" pitchFamily="49" charset="-122"/>
            </a:endParaRPr>
          </a:p>
        </p:txBody>
      </p:sp>
      <p:graphicFrame>
        <p:nvGraphicFramePr>
          <p:cNvPr id="464937" name="Object 4"/>
          <p:cNvGraphicFramePr>
            <a:graphicFrameLocks noChangeAspect="1"/>
          </p:cNvGraphicFramePr>
          <p:nvPr>
            <p:extLst/>
          </p:nvPr>
        </p:nvGraphicFramePr>
        <p:xfrm>
          <a:off x="1116013" y="3471217"/>
          <a:ext cx="1989137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3" name="Equation" r:id="rId7" imgW="723600" imgH="431640" progId="Equation.3">
                  <p:embed/>
                </p:oleObj>
              </mc:Choice>
              <mc:Fallback>
                <p:oleObj name="Equation" r:id="rId7" imgW="723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471217"/>
                        <a:ext cx="1989137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38" name="Object 5"/>
          <p:cNvGraphicFramePr>
            <a:graphicFrameLocks noChangeAspect="1"/>
          </p:cNvGraphicFramePr>
          <p:nvPr>
            <p:extLst/>
          </p:nvPr>
        </p:nvGraphicFramePr>
        <p:xfrm>
          <a:off x="3132138" y="3547417"/>
          <a:ext cx="127158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4" name="Equation" r:id="rId9" imgW="419040" imgH="393480" progId="Equation.3">
                  <p:embed/>
                </p:oleObj>
              </mc:Choice>
              <mc:Fallback>
                <p:oleObj name="Equation" r:id="rId9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547417"/>
                        <a:ext cx="1271587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39" name="Object 6"/>
          <p:cNvGraphicFramePr>
            <a:graphicFrameLocks noChangeAspect="1"/>
          </p:cNvGraphicFramePr>
          <p:nvPr>
            <p:extLst/>
          </p:nvPr>
        </p:nvGraphicFramePr>
        <p:xfrm>
          <a:off x="4356100" y="3588692"/>
          <a:ext cx="1677988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5" name="Equation" r:id="rId11" imgW="545760" imgH="393480" progId="Equation.3">
                  <p:embed/>
                </p:oleObj>
              </mc:Choice>
              <mc:Fallback>
                <p:oleObj name="Equation" r:id="rId11" imgW="545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588692"/>
                        <a:ext cx="1677988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40" name="Text Box 44"/>
          <p:cNvSpPr txBox="1">
            <a:spLocks noChangeArrowheads="1"/>
          </p:cNvSpPr>
          <p:nvPr/>
        </p:nvSpPr>
        <p:spPr bwMode="auto">
          <a:xfrm>
            <a:off x="228600" y="3623617"/>
            <a:ext cx="914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磁化</a:t>
            </a:r>
          </a:p>
          <a:p>
            <a:pPr algn="l" eaLnBrk="1" hangingPunct="1"/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强度</a:t>
            </a:r>
          </a:p>
        </p:txBody>
      </p:sp>
      <p:graphicFrame>
        <p:nvGraphicFramePr>
          <p:cNvPr id="464941" name="Object 7"/>
          <p:cNvGraphicFramePr>
            <a:graphicFrameLocks noChangeAspect="1"/>
          </p:cNvGraphicFramePr>
          <p:nvPr>
            <p:extLst/>
          </p:nvPr>
        </p:nvGraphicFramePr>
        <p:xfrm>
          <a:off x="4514850" y="2611986"/>
          <a:ext cx="495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6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611986"/>
                        <a:ext cx="495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42" name="AutoShape 46"/>
          <p:cNvSpPr>
            <a:spLocks noChangeArrowheads="1"/>
          </p:cNvSpPr>
          <p:nvPr/>
        </p:nvSpPr>
        <p:spPr bwMode="auto">
          <a:xfrm>
            <a:off x="6565929" y="3551495"/>
            <a:ext cx="2205038" cy="452530"/>
          </a:xfrm>
          <a:prstGeom prst="wedgeRectCallout">
            <a:avLst>
              <a:gd name="adj1" fmla="val -79301"/>
              <a:gd name="adj2" fmla="val 67224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dirty="0">
                <a:ea typeface="楷体_GB2312" pitchFamily="49" charset="-122"/>
              </a:rPr>
              <a:t>束缚电流密度</a:t>
            </a:r>
          </a:p>
        </p:txBody>
      </p:sp>
      <p:sp>
        <p:nvSpPr>
          <p:cNvPr id="464943" name="Text Box 47"/>
          <p:cNvSpPr txBox="1">
            <a:spLocks noChangeArrowheads="1"/>
          </p:cNvSpPr>
          <p:nvPr/>
        </p:nvSpPr>
        <p:spPr bwMode="auto">
          <a:xfrm>
            <a:off x="528638" y="5843637"/>
            <a:ext cx="6938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结论：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介质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中的磁场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由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传导和束缚电流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共同产生</a:t>
            </a:r>
          </a:p>
        </p:txBody>
      </p:sp>
      <p:sp>
        <p:nvSpPr>
          <p:cNvPr id="465003" name="Rectangle 107"/>
          <p:cNvSpPr>
            <a:spLocks noChangeArrowheads="1"/>
          </p:cNvSpPr>
          <p:nvPr/>
        </p:nvSpPr>
        <p:spPr bwMode="auto">
          <a:xfrm>
            <a:off x="572012" y="5752331"/>
            <a:ext cx="6664284" cy="63182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" name="Line 86"/>
          <p:cNvSpPr>
            <a:spLocks noChangeShapeType="1"/>
          </p:cNvSpPr>
          <p:nvPr/>
        </p:nvSpPr>
        <p:spPr bwMode="auto">
          <a:xfrm flipH="1">
            <a:off x="7236296" y="1822599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6" name="Line 86"/>
          <p:cNvSpPr>
            <a:spLocks noChangeShapeType="1"/>
          </p:cNvSpPr>
          <p:nvPr/>
        </p:nvSpPr>
        <p:spPr bwMode="auto">
          <a:xfrm flipH="1">
            <a:off x="6732240" y="1678583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7" name="Line 86"/>
          <p:cNvSpPr>
            <a:spLocks noChangeShapeType="1"/>
          </p:cNvSpPr>
          <p:nvPr/>
        </p:nvSpPr>
        <p:spPr bwMode="auto">
          <a:xfrm flipH="1">
            <a:off x="6695326" y="2254647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8" name="Line 86"/>
          <p:cNvSpPr>
            <a:spLocks noChangeShapeType="1"/>
          </p:cNvSpPr>
          <p:nvPr/>
        </p:nvSpPr>
        <p:spPr bwMode="auto">
          <a:xfrm flipH="1">
            <a:off x="7388696" y="2974727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9" name="Line 86"/>
          <p:cNvSpPr>
            <a:spLocks noChangeShapeType="1"/>
          </p:cNvSpPr>
          <p:nvPr/>
        </p:nvSpPr>
        <p:spPr bwMode="auto">
          <a:xfrm rot="1380000" flipH="1">
            <a:off x="6695326" y="2974727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10" name="Line 86"/>
          <p:cNvSpPr>
            <a:spLocks noChangeShapeType="1"/>
          </p:cNvSpPr>
          <p:nvPr/>
        </p:nvSpPr>
        <p:spPr bwMode="auto">
          <a:xfrm rot="2160000" flipH="1">
            <a:off x="6084168" y="2614687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11" name="Text Box 44"/>
          <p:cNvSpPr txBox="1">
            <a:spLocks noChangeArrowheads="1"/>
          </p:cNvSpPr>
          <p:nvPr/>
        </p:nvSpPr>
        <p:spPr bwMode="auto">
          <a:xfrm>
            <a:off x="543352" y="4858199"/>
            <a:ext cx="57812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注意：</a:t>
            </a:r>
            <a:r>
              <a:rPr lang="en-US" altLang="zh-CN" dirty="0" smtClean="0">
                <a:solidFill>
                  <a:schemeClr val="bg1"/>
                </a:solidFill>
                <a:ea typeface="楷体_GB2312" pitchFamily="49" charset="-122"/>
              </a:rPr>
              <a:t>M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  <a:ea typeface="楷体_GB2312" pitchFamily="49" charset="-122"/>
              </a:rPr>
              <a:t>P</a:t>
            </a:r>
            <a:r>
              <a:rPr lang="en-US" altLang="zh-CN" baseline="-25000" dirty="0" smtClean="0">
                <a:solidFill>
                  <a:schemeClr val="bg1"/>
                </a:solidFill>
                <a:ea typeface="楷体_GB2312" pitchFamily="49" charset="-122"/>
              </a:rPr>
              <a:t>m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方向相同，而</a:t>
            </a:r>
            <a:r>
              <a:rPr lang="en-US" altLang="zh-CN" dirty="0" smtClean="0">
                <a:solidFill>
                  <a:schemeClr val="bg1"/>
                </a:solidFill>
                <a:ea typeface="楷体_GB2312" pitchFamily="49" charset="-122"/>
              </a:rPr>
              <a:t>P</a:t>
            </a:r>
            <a:r>
              <a:rPr lang="en-US" altLang="zh-CN" baseline="-25000" dirty="0" smtClean="0">
                <a:solidFill>
                  <a:schemeClr val="bg1"/>
                </a:solidFill>
                <a:ea typeface="楷体_GB2312" pitchFamily="49" charset="-122"/>
              </a:rPr>
              <a:t>m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与束缚电 </a:t>
            </a:r>
            <a:endParaRPr lang="en-US" altLang="zh-CN" dirty="0" smtClean="0">
              <a:solidFill>
                <a:schemeClr val="bg1"/>
              </a:solidFill>
              <a:ea typeface="楷体_GB2312" pitchFamily="49" charset="-122"/>
            </a:endParaRPr>
          </a:p>
          <a:p>
            <a:pPr algn="l"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楷体_GB2312" pitchFamily="49" charset="-122"/>
              </a:rPr>
              <a:t>           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流</a:t>
            </a:r>
            <a:r>
              <a:rPr lang="en-US" altLang="zh-CN" dirty="0" smtClean="0">
                <a:solidFill>
                  <a:schemeClr val="bg1"/>
                </a:solidFill>
                <a:ea typeface="楷体_GB2312" pitchFamily="49" charset="-122"/>
              </a:rPr>
              <a:t>I</a:t>
            </a:r>
            <a:r>
              <a:rPr lang="en-US" altLang="zh-CN" baseline="-25000" dirty="0" smtClean="0">
                <a:solidFill>
                  <a:schemeClr val="bg1"/>
                </a:solidFill>
                <a:ea typeface="楷体_GB2312" pitchFamily="49" charset="-122"/>
              </a:rPr>
              <a:t>S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方向呈右手螺旋关系</a:t>
            </a:r>
            <a:endParaRPr lang="zh-CN" altLang="en-US" dirty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112" name="Text Box 44"/>
          <p:cNvSpPr txBox="1">
            <a:spLocks noChangeArrowheads="1"/>
          </p:cNvSpPr>
          <p:nvPr/>
        </p:nvSpPr>
        <p:spPr bwMode="auto">
          <a:xfrm>
            <a:off x="8005881" y="78284"/>
            <a:ext cx="914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200" dirty="0" smtClean="0">
                <a:solidFill>
                  <a:srgbClr val="FFFF00"/>
                </a:solidFill>
                <a:ea typeface="楷体_GB2312" pitchFamily="49" charset="-122"/>
              </a:rPr>
              <a:t>传导电流</a:t>
            </a:r>
            <a:endParaRPr lang="zh-CN" altLang="en-US" sz="22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113" name="Object 10"/>
          <p:cNvGraphicFramePr>
            <a:graphicFrameLocks noChangeAspect="1"/>
          </p:cNvGraphicFramePr>
          <p:nvPr>
            <p:extLst/>
          </p:nvPr>
        </p:nvGraphicFramePr>
        <p:xfrm>
          <a:off x="6524382" y="4498226"/>
          <a:ext cx="2322513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47" name="公式" r:id="rId15" imgW="723600" imgH="444240" progId="Equation.3">
                  <p:embed/>
                </p:oleObj>
              </mc:Choice>
              <mc:Fallback>
                <p:oleObj name="公式" r:id="rId15" imgW="723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382" y="4498226"/>
                        <a:ext cx="2322513" cy="111918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38877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300"/>
                                        <p:tgtEl>
                                          <p:spTgt spid="46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64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64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300"/>
                                        <p:tgtEl>
                                          <p:spTgt spid="46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6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6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1" dur="500"/>
                                        <p:tgtEl>
                                          <p:spTgt spid="46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6" dur="300"/>
                                        <p:tgtEl>
                                          <p:spTgt spid="46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300"/>
                                        <p:tgtEl>
                                          <p:spTgt spid="46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" fill="hold"/>
                                        <p:tgtEl>
                                          <p:spTgt spid="464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" fill="hold"/>
                                        <p:tgtEl>
                                          <p:spTgt spid="464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4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4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9" dur="500"/>
                                        <p:tgtEl>
                                          <p:spTgt spid="46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46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300"/>
                                        <p:tgtEl>
                                          <p:spTgt spid="46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4" dur="300"/>
                                        <p:tgtEl>
                                          <p:spTgt spid="46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5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65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0" grpId="0" animBg="1"/>
      <p:bldP spid="464930" grpId="0" autoUpdateAnimBg="0"/>
      <p:bldP spid="464931" grpId="0" autoUpdateAnimBg="0"/>
      <p:bldP spid="464932" grpId="0" autoUpdateAnimBg="0"/>
      <p:bldP spid="464933" grpId="0" autoUpdateAnimBg="0"/>
      <p:bldP spid="464934" grpId="0" animBg="1"/>
      <p:bldP spid="464935" grpId="0" autoUpdateAnimBg="0"/>
      <p:bldP spid="464936" grpId="0" animBg="1" autoUpdateAnimBg="0"/>
      <p:bldP spid="464940" grpId="0" autoUpdateAnimBg="0"/>
      <p:bldP spid="464942" grpId="0" animBg="1" autoUpdateAnimBg="0"/>
      <p:bldP spid="464943" grpId="0" autoUpdateAnimBg="0"/>
      <p:bldP spid="4650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utoUpdateAnimBg="0"/>
      <p:bldP spid="11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5056956" y="1052934"/>
            <a:ext cx="3619500" cy="1295400"/>
            <a:chOff x="3216" y="3216"/>
            <a:chExt cx="2280" cy="816"/>
          </a:xfrm>
        </p:grpSpPr>
        <p:sp>
          <p:nvSpPr>
            <p:cNvPr id="3106" name="AutoShape 49"/>
            <p:cNvSpPr>
              <a:spLocks noChangeArrowheads="1"/>
            </p:cNvSpPr>
            <p:nvPr/>
          </p:nvSpPr>
          <p:spPr bwMode="auto">
            <a:xfrm rot="5400000">
              <a:off x="3948" y="2484"/>
              <a:ext cx="816" cy="2280"/>
            </a:xfrm>
            <a:prstGeom prst="can">
              <a:avLst>
                <a:gd name="adj" fmla="val 69853"/>
              </a:avLst>
            </a:prstGeom>
            <a:gradFill rotWithShape="0">
              <a:gsLst>
                <a:gs pos="0">
                  <a:srgbClr val="182F76"/>
                </a:gs>
                <a:gs pos="50000">
                  <a:srgbClr val="3366FF"/>
                </a:gs>
                <a:gs pos="100000">
                  <a:srgbClr val="182F76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07" name="Text Box 50"/>
            <p:cNvSpPr txBox="1">
              <a:spLocks noChangeArrowheads="1"/>
            </p:cNvSpPr>
            <p:nvPr/>
          </p:nvSpPr>
          <p:spPr bwMode="auto">
            <a:xfrm>
              <a:off x="5040" y="3264"/>
              <a:ext cx="384" cy="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itchFamily="49" charset="-122"/>
                </a:rPr>
                <a:t>顺</a:t>
              </a:r>
            </a:p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itchFamily="49" charset="-122"/>
                </a:rPr>
                <a:t>磁</a:t>
              </a:r>
            </a:p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itchFamily="49" charset="-122"/>
                </a:rPr>
                <a:t>质</a:t>
              </a:r>
            </a:p>
          </p:txBody>
        </p:sp>
        <p:grpSp>
          <p:nvGrpSpPr>
            <p:cNvPr id="3108" name="Group 51"/>
            <p:cNvGrpSpPr>
              <a:grpSpLocks/>
            </p:cNvGrpSpPr>
            <p:nvPr/>
          </p:nvGrpSpPr>
          <p:grpSpPr bwMode="auto">
            <a:xfrm>
              <a:off x="3312" y="3216"/>
              <a:ext cx="1680" cy="816"/>
              <a:chOff x="3120" y="2016"/>
              <a:chExt cx="1680" cy="1008"/>
            </a:xfrm>
          </p:grpSpPr>
          <p:grpSp>
            <p:nvGrpSpPr>
              <p:cNvPr id="3109" name="Group 52"/>
              <p:cNvGrpSpPr>
                <a:grpSpLocks/>
              </p:cNvGrpSpPr>
              <p:nvPr/>
            </p:nvGrpSpPr>
            <p:grpSpPr bwMode="auto">
              <a:xfrm>
                <a:off x="3696" y="2016"/>
                <a:ext cx="240" cy="1008"/>
                <a:chOff x="4080" y="2064"/>
                <a:chExt cx="240" cy="1008"/>
              </a:xfrm>
            </p:grpSpPr>
            <p:sp>
              <p:nvSpPr>
                <p:cNvPr id="3151" name="Arc 53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52" name="Arc 54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0" name="Group 55"/>
              <p:cNvGrpSpPr>
                <a:grpSpLocks/>
              </p:cNvGrpSpPr>
              <p:nvPr/>
            </p:nvGrpSpPr>
            <p:grpSpPr bwMode="auto">
              <a:xfrm>
                <a:off x="3552" y="2016"/>
                <a:ext cx="240" cy="1008"/>
                <a:chOff x="4080" y="2064"/>
                <a:chExt cx="240" cy="1008"/>
              </a:xfrm>
            </p:grpSpPr>
            <p:sp>
              <p:nvSpPr>
                <p:cNvPr id="3149" name="Arc 56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50" name="Arc 57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1" name="Group 58"/>
              <p:cNvGrpSpPr>
                <a:grpSpLocks/>
              </p:cNvGrpSpPr>
              <p:nvPr/>
            </p:nvGrpSpPr>
            <p:grpSpPr bwMode="auto">
              <a:xfrm>
                <a:off x="3840" y="2016"/>
                <a:ext cx="240" cy="1008"/>
                <a:chOff x="4080" y="2064"/>
                <a:chExt cx="240" cy="1008"/>
              </a:xfrm>
            </p:grpSpPr>
            <p:sp>
              <p:nvSpPr>
                <p:cNvPr id="3147" name="Arc 59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8" name="Arc 60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2" name="Group 61"/>
              <p:cNvGrpSpPr>
                <a:grpSpLocks/>
              </p:cNvGrpSpPr>
              <p:nvPr/>
            </p:nvGrpSpPr>
            <p:grpSpPr bwMode="auto">
              <a:xfrm>
                <a:off x="3408" y="2016"/>
                <a:ext cx="240" cy="1008"/>
                <a:chOff x="4080" y="2064"/>
                <a:chExt cx="240" cy="1008"/>
              </a:xfrm>
            </p:grpSpPr>
            <p:sp>
              <p:nvSpPr>
                <p:cNvPr id="3145" name="Arc 62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6" name="Arc 63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3" name="Group 64"/>
              <p:cNvGrpSpPr>
                <a:grpSpLocks/>
              </p:cNvGrpSpPr>
              <p:nvPr/>
            </p:nvGrpSpPr>
            <p:grpSpPr bwMode="auto">
              <a:xfrm>
                <a:off x="3264" y="2016"/>
                <a:ext cx="240" cy="1008"/>
                <a:chOff x="4080" y="2064"/>
                <a:chExt cx="240" cy="1008"/>
              </a:xfrm>
            </p:grpSpPr>
            <p:sp>
              <p:nvSpPr>
                <p:cNvPr id="3143" name="Arc 65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4" name="Arc 66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4" name="Group 67"/>
              <p:cNvGrpSpPr>
                <a:grpSpLocks/>
              </p:cNvGrpSpPr>
              <p:nvPr/>
            </p:nvGrpSpPr>
            <p:grpSpPr bwMode="auto">
              <a:xfrm>
                <a:off x="3120" y="2016"/>
                <a:ext cx="240" cy="1008"/>
                <a:chOff x="4080" y="2064"/>
                <a:chExt cx="240" cy="1008"/>
              </a:xfrm>
            </p:grpSpPr>
            <p:sp>
              <p:nvSpPr>
                <p:cNvPr id="3141" name="Arc 68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2" name="Arc 69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5" name="Group 70"/>
              <p:cNvGrpSpPr>
                <a:grpSpLocks/>
              </p:cNvGrpSpPr>
              <p:nvPr/>
            </p:nvGrpSpPr>
            <p:grpSpPr bwMode="auto">
              <a:xfrm>
                <a:off x="3984" y="2016"/>
                <a:ext cx="240" cy="1008"/>
                <a:chOff x="4080" y="2064"/>
                <a:chExt cx="240" cy="1008"/>
              </a:xfrm>
            </p:grpSpPr>
            <p:sp>
              <p:nvSpPr>
                <p:cNvPr id="3139" name="Arc 71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0" name="Arc 72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6" name="Group 73"/>
              <p:cNvGrpSpPr>
                <a:grpSpLocks/>
              </p:cNvGrpSpPr>
              <p:nvPr/>
            </p:nvGrpSpPr>
            <p:grpSpPr bwMode="auto">
              <a:xfrm>
                <a:off x="4128" y="2016"/>
                <a:ext cx="240" cy="1008"/>
                <a:chOff x="4080" y="2064"/>
                <a:chExt cx="240" cy="1008"/>
              </a:xfrm>
            </p:grpSpPr>
            <p:sp>
              <p:nvSpPr>
                <p:cNvPr id="3137" name="Arc 74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8" name="Arc 75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7" name="Group 76"/>
              <p:cNvGrpSpPr>
                <a:grpSpLocks/>
              </p:cNvGrpSpPr>
              <p:nvPr/>
            </p:nvGrpSpPr>
            <p:grpSpPr bwMode="auto">
              <a:xfrm>
                <a:off x="4272" y="2016"/>
                <a:ext cx="240" cy="1008"/>
                <a:chOff x="4080" y="2064"/>
                <a:chExt cx="240" cy="1008"/>
              </a:xfrm>
            </p:grpSpPr>
            <p:sp>
              <p:nvSpPr>
                <p:cNvPr id="3135" name="Arc 77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6" name="Arc 78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8" name="Group 79"/>
              <p:cNvGrpSpPr>
                <a:grpSpLocks/>
              </p:cNvGrpSpPr>
              <p:nvPr/>
            </p:nvGrpSpPr>
            <p:grpSpPr bwMode="auto">
              <a:xfrm>
                <a:off x="4416" y="2016"/>
                <a:ext cx="240" cy="1008"/>
                <a:chOff x="4080" y="2064"/>
                <a:chExt cx="240" cy="1008"/>
              </a:xfrm>
            </p:grpSpPr>
            <p:sp>
              <p:nvSpPr>
                <p:cNvPr id="3133" name="Arc 80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4" name="Arc 81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9" name="Group 82"/>
              <p:cNvGrpSpPr>
                <a:grpSpLocks/>
              </p:cNvGrpSpPr>
              <p:nvPr/>
            </p:nvGrpSpPr>
            <p:grpSpPr bwMode="auto">
              <a:xfrm>
                <a:off x="4560" y="2016"/>
                <a:ext cx="240" cy="1008"/>
                <a:chOff x="4080" y="2064"/>
                <a:chExt cx="240" cy="1008"/>
              </a:xfrm>
            </p:grpSpPr>
            <p:sp>
              <p:nvSpPr>
                <p:cNvPr id="3131" name="Arc 83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2" name="Arc 84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120" name="Line 85"/>
              <p:cNvSpPr>
                <a:spLocks noChangeShapeType="1"/>
              </p:cNvSpPr>
              <p:nvPr/>
            </p:nvSpPr>
            <p:spPr bwMode="auto">
              <a:xfrm flipV="1">
                <a:off x="312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1" name="Line 86"/>
              <p:cNvSpPr>
                <a:spLocks noChangeShapeType="1"/>
              </p:cNvSpPr>
              <p:nvPr/>
            </p:nvSpPr>
            <p:spPr bwMode="auto">
              <a:xfrm flipV="1">
                <a:off x="3264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2" name="Line 87"/>
              <p:cNvSpPr>
                <a:spLocks noChangeShapeType="1"/>
              </p:cNvSpPr>
              <p:nvPr/>
            </p:nvSpPr>
            <p:spPr bwMode="auto">
              <a:xfrm flipV="1">
                <a:off x="4128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3" name="Line 88"/>
              <p:cNvSpPr>
                <a:spLocks noChangeShapeType="1"/>
              </p:cNvSpPr>
              <p:nvPr/>
            </p:nvSpPr>
            <p:spPr bwMode="auto">
              <a:xfrm flipV="1">
                <a:off x="3408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4" name="Line 89"/>
              <p:cNvSpPr>
                <a:spLocks noChangeShapeType="1"/>
              </p:cNvSpPr>
              <p:nvPr/>
            </p:nvSpPr>
            <p:spPr bwMode="auto">
              <a:xfrm flipV="1">
                <a:off x="3552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5" name="Line 90"/>
              <p:cNvSpPr>
                <a:spLocks noChangeShapeType="1"/>
              </p:cNvSpPr>
              <p:nvPr/>
            </p:nvSpPr>
            <p:spPr bwMode="auto">
              <a:xfrm flipV="1">
                <a:off x="3696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6" name="Line 91"/>
              <p:cNvSpPr>
                <a:spLocks noChangeShapeType="1"/>
              </p:cNvSpPr>
              <p:nvPr/>
            </p:nvSpPr>
            <p:spPr bwMode="auto">
              <a:xfrm flipV="1">
                <a:off x="384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7" name="Line 92"/>
              <p:cNvSpPr>
                <a:spLocks noChangeShapeType="1"/>
              </p:cNvSpPr>
              <p:nvPr/>
            </p:nvSpPr>
            <p:spPr bwMode="auto">
              <a:xfrm flipV="1">
                <a:off x="3984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8" name="Line 93"/>
              <p:cNvSpPr>
                <a:spLocks noChangeShapeType="1"/>
              </p:cNvSpPr>
              <p:nvPr/>
            </p:nvSpPr>
            <p:spPr bwMode="auto">
              <a:xfrm flipV="1">
                <a:off x="4272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9" name="Line 94"/>
              <p:cNvSpPr>
                <a:spLocks noChangeShapeType="1"/>
              </p:cNvSpPr>
              <p:nvPr/>
            </p:nvSpPr>
            <p:spPr bwMode="auto">
              <a:xfrm flipV="1">
                <a:off x="4416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0" name="Line 95"/>
              <p:cNvSpPr>
                <a:spLocks noChangeShapeType="1"/>
              </p:cNvSpPr>
              <p:nvPr/>
            </p:nvSpPr>
            <p:spPr bwMode="auto">
              <a:xfrm flipV="1">
                <a:off x="456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088" name="Object 17"/>
            <p:cNvGraphicFramePr>
              <a:graphicFrameLocks noChangeAspect="1"/>
            </p:cNvGraphicFramePr>
            <p:nvPr/>
          </p:nvGraphicFramePr>
          <p:xfrm>
            <a:off x="3744" y="3604"/>
            <a:ext cx="31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4856" name="Equation" r:id="rId3" imgW="164880" imgH="228600" progId="Equation.3">
                    <p:embed/>
                  </p:oleObj>
                </mc:Choice>
                <mc:Fallback>
                  <p:oleObj name="Equation" r:id="rId3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604"/>
                          <a:ext cx="312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64993" name="Object 8"/>
          <p:cNvGraphicFramePr>
            <a:graphicFrameLocks noChangeAspect="1"/>
          </p:cNvGraphicFramePr>
          <p:nvPr>
            <p:extLst/>
          </p:nvPr>
        </p:nvGraphicFramePr>
        <p:xfrm>
          <a:off x="7800156" y="595734"/>
          <a:ext cx="495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57" name="Equation" r:id="rId5" imgW="164880" imgH="228600" progId="Equation.3">
                  <p:embed/>
                </p:oleObj>
              </mc:Choice>
              <mc:Fallback>
                <p:oleObj name="Equation" r:id="rId5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0156" y="595734"/>
                        <a:ext cx="4953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94" name="Rectangle 98"/>
          <p:cNvSpPr>
            <a:spLocks noChangeArrowheads="1"/>
          </p:cNvSpPr>
          <p:nvPr/>
        </p:nvSpPr>
        <p:spPr bwMode="auto">
          <a:xfrm>
            <a:off x="5590356" y="748134"/>
            <a:ext cx="1676400" cy="762000"/>
          </a:xfrm>
          <a:prstGeom prst="rect">
            <a:avLst/>
          </a:prstGeom>
          <a:noFill/>
          <a:ln w="254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4995" name="Object 9"/>
          <p:cNvGraphicFramePr>
            <a:graphicFrameLocks noChangeAspect="1"/>
          </p:cNvGraphicFramePr>
          <p:nvPr>
            <p:extLst/>
          </p:nvPr>
        </p:nvGraphicFramePr>
        <p:xfrm>
          <a:off x="5056956" y="519534"/>
          <a:ext cx="4079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58" name="Equation" r:id="rId7" imgW="126720" imgH="139680" progId="Equation.3">
                  <p:embed/>
                </p:oleObj>
              </mc:Choice>
              <mc:Fallback>
                <p:oleObj name="Equation" r:id="rId7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6956" y="519534"/>
                        <a:ext cx="40798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96" name="Object 10"/>
          <p:cNvGraphicFramePr>
            <a:graphicFrameLocks noChangeAspect="1"/>
          </p:cNvGraphicFramePr>
          <p:nvPr>
            <p:extLst/>
          </p:nvPr>
        </p:nvGraphicFramePr>
        <p:xfrm>
          <a:off x="7266756" y="443334"/>
          <a:ext cx="40798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59" name="Equation" r:id="rId9" imgW="126720" imgH="177480" progId="Equation.3">
                  <p:embed/>
                </p:oleObj>
              </mc:Choice>
              <mc:Fallback>
                <p:oleObj name="Equation" r:id="rId9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6756" y="443334"/>
                        <a:ext cx="40798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97" name="Object 11"/>
          <p:cNvGraphicFramePr>
            <a:graphicFrameLocks noChangeAspect="1"/>
          </p:cNvGraphicFramePr>
          <p:nvPr>
            <p:extLst/>
          </p:nvPr>
        </p:nvGraphicFramePr>
        <p:xfrm>
          <a:off x="7266756" y="1586334"/>
          <a:ext cx="3683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0" name="Equation" r:id="rId11" imgW="114120" imgH="139680" progId="Equation.3">
                  <p:embed/>
                </p:oleObj>
              </mc:Choice>
              <mc:Fallback>
                <p:oleObj name="Equation" r:id="rId11" imgW="1141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6756" y="1586334"/>
                        <a:ext cx="3683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98" name="Object 12"/>
          <p:cNvGraphicFramePr>
            <a:graphicFrameLocks noChangeAspect="1"/>
          </p:cNvGraphicFramePr>
          <p:nvPr>
            <p:extLst/>
          </p:nvPr>
        </p:nvGraphicFramePr>
        <p:xfrm>
          <a:off x="5133156" y="1433934"/>
          <a:ext cx="4476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1" name="Equation" r:id="rId13" imgW="139680" imgH="177480" progId="Equation.3">
                  <p:embed/>
                </p:oleObj>
              </mc:Choice>
              <mc:Fallback>
                <p:oleObj name="Equation" r:id="rId13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156" y="1433934"/>
                        <a:ext cx="44767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99" name="Object 13"/>
          <p:cNvGraphicFramePr>
            <a:graphicFrameLocks noChangeAspect="1"/>
          </p:cNvGraphicFramePr>
          <p:nvPr>
            <p:extLst/>
          </p:nvPr>
        </p:nvGraphicFramePr>
        <p:xfrm>
          <a:off x="395536" y="476672"/>
          <a:ext cx="30924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2" name="公式" r:id="rId15" imgW="1066680" imgH="291960" progId="Equation.3">
                  <p:embed/>
                </p:oleObj>
              </mc:Choice>
              <mc:Fallback>
                <p:oleObj name="公式" r:id="rId15" imgW="10666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6672"/>
                        <a:ext cx="30924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000" name="Object 14"/>
          <p:cNvGraphicFramePr>
            <a:graphicFrameLocks noChangeAspect="1"/>
          </p:cNvGraphicFramePr>
          <p:nvPr>
            <p:extLst/>
          </p:nvPr>
        </p:nvGraphicFramePr>
        <p:xfrm>
          <a:off x="909886" y="1203747"/>
          <a:ext cx="31400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3" name="Equation" r:id="rId17" imgW="977760" imgH="228600" progId="Equation.3">
                  <p:embed/>
                </p:oleObj>
              </mc:Choice>
              <mc:Fallback>
                <p:oleObj name="Equation" r:id="rId17" imgW="977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886" y="1203747"/>
                        <a:ext cx="314007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001" name="Object 15"/>
          <p:cNvGraphicFramePr>
            <a:graphicFrameLocks noChangeAspect="1"/>
          </p:cNvGraphicFramePr>
          <p:nvPr>
            <p:extLst/>
          </p:nvPr>
        </p:nvGraphicFramePr>
        <p:xfrm>
          <a:off x="909638" y="1889125"/>
          <a:ext cx="334327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4" name="公式" r:id="rId19" imgW="1041120" imgH="228600" progId="Equation.3">
                  <p:embed/>
                </p:oleObj>
              </mc:Choice>
              <mc:Fallback>
                <p:oleObj name="公式" r:id="rId19" imgW="1041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1889125"/>
                        <a:ext cx="3343275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2"/>
          <p:cNvGraphicFramePr>
            <a:graphicFrameLocks noChangeAspect="1"/>
          </p:cNvGraphicFramePr>
          <p:nvPr>
            <p:extLst/>
          </p:nvPr>
        </p:nvGraphicFramePr>
        <p:xfrm>
          <a:off x="2608102" y="4816388"/>
          <a:ext cx="3140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5" name="公式" r:id="rId21" imgW="977760" imgH="291960" progId="Equation.3">
                  <p:embed/>
                </p:oleObj>
              </mc:Choice>
              <mc:Fallback>
                <p:oleObj name="公式" r:id="rId21" imgW="9777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102" y="4816388"/>
                        <a:ext cx="31400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Text Box 7"/>
          <p:cNvSpPr txBox="1">
            <a:spLocks noChangeArrowheads="1"/>
          </p:cNvSpPr>
          <p:nvPr/>
        </p:nvSpPr>
        <p:spPr bwMode="auto">
          <a:xfrm>
            <a:off x="120696" y="4685004"/>
            <a:ext cx="2479107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  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用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磁化强度</a:t>
            </a:r>
            <a:r>
              <a:rPr lang="en-US" altLang="zh-CN" dirty="0" smtClean="0">
                <a:solidFill>
                  <a:schemeClr val="bg1"/>
                </a:solidFill>
                <a:ea typeface="楷体_GB2312" pitchFamily="49" charset="-122"/>
              </a:rPr>
              <a:t>M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描述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束缚电流项</a:t>
            </a:r>
          </a:p>
        </p:txBody>
      </p:sp>
      <p:graphicFrame>
        <p:nvGraphicFramePr>
          <p:cNvPr id="127" name="Object 9"/>
          <p:cNvGraphicFramePr>
            <a:graphicFrameLocks noChangeAspect="1"/>
          </p:cNvGraphicFramePr>
          <p:nvPr>
            <p:extLst/>
          </p:nvPr>
        </p:nvGraphicFramePr>
        <p:xfrm>
          <a:off x="5772918" y="4786719"/>
          <a:ext cx="25304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6" name="公式" r:id="rId23" imgW="787320" imgH="291960" progId="Equation.3">
                  <p:embed/>
                </p:oleObj>
              </mc:Choice>
              <mc:Fallback>
                <p:oleObj name="公式" r:id="rId23" imgW="7873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2918" y="4786719"/>
                        <a:ext cx="25304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" name="Line 16"/>
          <p:cNvSpPr>
            <a:spLocks noChangeShapeType="1"/>
          </p:cNvSpPr>
          <p:nvPr/>
        </p:nvSpPr>
        <p:spPr bwMode="auto">
          <a:xfrm flipH="1">
            <a:off x="4355281" y="1668884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0" name="Object 3"/>
          <p:cNvGraphicFramePr>
            <a:graphicFrameLocks noChangeAspect="1"/>
          </p:cNvGraphicFramePr>
          <p:nvPr>
            <p:extLst/>
          </p:nvPr>
        </p:nvGraphicFramePr>
        <p:xfrm>
          <a:off x="2599804" y="3579255"/>
          <a:ext cx="3378720" cy="983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7" name="Equation" r:id="rId25" imgW="1002960" imgH="291960" progId="Equation.DSMT4">
                  <p:embed/>
                </p:oleObj>
              </mc:Choice>
              <mc:Fallback>
                <p:oleObj name="Equation" r:id="rId25" imgW="10029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804" y="3579255"/>
                        <a:ext cx="3378720" cy="983678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3"/>
          <p:cNvGraphicFramePr>
            <a:graphicFrameLocks noChangeAspect="1"/>
          </p:cNvGraphicFramePr>
          <p:nvPr>
            <p:extLst/>
          </p:nvPr>
        </p:nvGraphicFramePr>
        <p:xfrm>
          <a:off x="4564396" y="115412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8" name="Equation" r:id="rId27" imgW="203040" imgH="203040" progId="Equation.DSMT4">
                  <p:embed/>
                </p:oleObj>
              </mc:Choice>
              <mc:Fallback>
                <p:oleObj name="Equation" r:id="rId27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396" y="1154120"/>
                        <a:ext cx="406400" cy="406400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3"/>
          <p:cNvGraphicFramePr>
            <a:graphicFrameLocks noChangeAspect="1"/>
          </p:cNvGraphicFramePr>
          <p:nvPr>
            <p:extLst/>
          </p:nvPr>
        </p:nvGraphicFramePr>
        <p:xfrm>
          <a:off x="1619672" y="2815250"/>
          <a:ext cx="1340594" cy="55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9" name="Equation" r:id="rId29" imgW="431640" imgH="177480" progId="Equation.DSMT4">
                  <p:embed/>
                </p:oleObj>
              </mc:Choice>
              <mc:Fallback>
                <p:oleObj name="Equation" r:id="rId29" imgW="4316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815250"/>
                        <a:ext cx="1340594" cy="551619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 Box 7"/>
          <p:cNvSpPr txBox="1">
            <a:spLocks noChangeArrowheads="1"/>
          </p:cNvSpPr>
          <p:nvPr/>
        </p:nvSpPr>
        <p:spPr bwMode="auto">
          <a:xfrm>
            <a:off x="778173" y="2806024"/>
            <a:ext cx="7021983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zh-CN" altLang="en-US" sz="2600" dirty="0" smtClean="0">
                <a:solidFill>
                  <a:schemeClr val="bg1"/>
                </a:solidFill>
                <a:ea typeface="楷体_GB2312" pitchFamily="49" charset="-122"/>
              </a:rPr>
              <a:t>由于                  ，且</a:t>
            </a:r>
            <a:r>
              <a:rPr lang="en-US" altLang="zh-CN" sz="2600" dirty="0" smtClean="0">
                <a:solidFill>
                  <a:schemeClr val="bg1"/>
                </a:solidFill>
                <a:latin typeface="+mn-lt"/>
                <a:ea typeface="楷体_GB2312" pitchFamily="49" charset="-122"/>
              </a:rPr>
              <a:t>M</a:t>
            </a:r>
            <a:r>
              <a:rPr lang="zh-CN" altLang="en-US" sz="2600" dirty="0" smtClean="0">
                <a:solidFill>
                  <a:schemeClr val="bg1"/>
                </a:solidFill>
                <a:latin typeface="+mn-lt"/>
                <a:ea typeface="楷体_GB2312" pitchFamily="49" charset="-122"/>
              </a:rPr>
              <a:t>与</a:t>
            </a:r>
            <a:r>
              <a:rPr lang="en-US" altLang="zh-CN" sz="2600" dirty="0" err="1" smtClean="0">
                <a:solidFill>
                  <a:schemeClr val="bg1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 smtClean="0">
                <a:solidFill>
                  <a:schemeClr val="bg1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’</a:t>
            </a:r>
            <a:r>
              <a:rPr lang="zh-CN" altLang="en-US" sz="2600" dirty="0" smtClean="0">
                <a:solidFill>
                  <a:schemeClr val="bg1"/>
                </a:solidFill>
                <a:ea typeface="楷体_GB2312" pitchFamily="49" charset="-122"/>
              </a:rPr>
              <a:t>呈右手螺旋关系</a:t>
            </a:r>
            <a:endParaRPr lang="en-US" altLang="zh-CN" sz="2600" dirty="0" smtClean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134" name="AutoShape 5"/>
          <p:cNvSpPr>
            <a:spLocks noChangeArrowheads="1"/>
          </p:cNvSpPr>
          <p:nvPr/>
        </p:nvSpPr>
        <p:spPr bwMode="auto">
          <a:xfrm>
            <a:off x="1569910" y="3769215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32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6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464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464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6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46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94" grpId="0" animBg="1"/>
      <p:bldP spid="116" grpId="0" autoUpdateAnimBg="0"/>
      <p:bldP spid="128" grpId="0" animBg="1"/>
      <p:bldP spid="133" grpId="0" autoUpdateAnimBg="0"/>
      <p:bldP spid="1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5924" name="Object 2"/>
          <p:cNvGraphicFramePr>
            <a:graphicFrameLocks noChangeAspect="1"/>
          </p:cNvGraphicFramePr>
          <p:nvPr>
            <p:extLst/>
          </p:nvPr>
        </p:nvGraphicFramePr>
        <p:xfrm>
          <a:off x="2411413" y="300186"/>
          <a:ext cx="3140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2" name="公式" r:id="rId3" imgW="977760" imgH="291960" progId="Equation.3">
                  <p:embed/>
                </p:oleObj>
              </mc:Choice>
              <mc:Fallback>
                <p:oleObj name="公式" r:id="rId3" imgW="9777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00186"/>
                        <a:ext cx="31400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25" name="AutoShape 5"/>
          <p:cNvSpPr>
            <a:spLocks noChangeArrowheads="1"/>
          </p:cNvSpPr>
          <p:nvPr/>
        </p:nvSpPr>
        <p:spPr bwMode="auto">
          <a:xfrm>
            <a:off x="539750" y="1413024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5926" name="Object 3"/>
          <p:cNvGraphicFramePr>
            <a:graphicFrameLocks noChangeAspect="1"/>
          </p:cNvGraphicFramePr>
          <p:nvPr>
            <p:extLst/>
          </p:nvPr>
        </p:nvGraphicFramePr>
        <p:xfrm>
          <a:off x="1374775" y="1128861"/>
          <a:ext cx="42767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3" name="公式" r:id="rId5" imgW="1434960" imgH="457200" progId="Equation.3">
                  <p:embed/>
                </p:oleObj>
              </mc:Choice>
              <mc:Fallback>
                <p:oleObj name="公式" r:id="rId5" imgW="14349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1128861"/>
                        <a:ext cx="427672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27" name="Text Box 7"/>
          <p:cNvSpPr txBox="1">
            <a:spLocks noChangeArrowheads="1"/>
          </p:cNvSpPr>
          <p:nvPr/>
        </p:nvSpPr>
        <p:spPr bwMode="auto">
          <a:xfrm>
            <a:off x="228600" y="223986"/>
            <a:ext cx="2327176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  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用磁化强度描述束缚电流项</a:t>
            </a:r>
          </a:p>
        </p:txBody>
      </p:sp>
      <p:graphicFrame>
        <p:nvGraphicFramePr>
          <p:cNvPr id="465928" name="Object 4"/>
          <p:cNvGraphicFramePr>
            <a:graphicFrameLocks noChangeAspect="1"/>
          </p:cNvGraphicFramePr>
          <p:nvPr>
            <p:extLst/>
          </p:nvPr>
        </p:nvGraphicFramePr>
        <p:xfrm>
          <a:off x="5638800" y="1366986"/>
          <a:ext cx="163036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4" name="Equation" r:id="rId7" imgW="507960" imgH="253800" progId="Equation.3">
                  <p:embed/>
                </p:oleObj>
              </mc:Choice>
              <mc:Fallback>
                <p:oleObj name="Equation" r:id="rId7" imgW="507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366986"/>
                        <a:ext cx="1630363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29" name="AutoShape 9"/>
          <p:cNvSpPr>
            <a:spLocks noChangeArrowheads="1"/>
          </p:cNvSpPr>
          <p:nvPr/>
        </p:nvSpPr>
        <p:spPr bwMode="auto">
          <a:xfrm rot="5400000">
            <a:off x="1102519" y="2621905"/>
            <a:ext cx="1223962" cy="533400"/>
          </a:xfrm>
          <a:prstGeom prst="rightArrow">
            <a:avLst>
              <a:gd name="adj1" fmla="val 50000"/>
              <a:gd name="adj2" fmla="val 5736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5930" name="Text Box 10"/>
          <p:cNvSpPr txBox="1">
            <a:spLocks noChangeArrowheads="1"/>
          </p:cNvSpPr>
          <p:nvPr/>
        </p:nvSpPr>
        <p:spPr bwMode="auto">
          <a:xfrm>
            <a:off x="5292725" y="2497286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定义：磁场强度</a:t>
            </a:r>
          </a:p>
        </p:txBody>
      </p:sp>
      <p:graphicFrame>
        <p:nvGraphicFramePr>
          <p:cNvPr id="465931" name="Object 5"/>
          <p:cNvGraphicFramePr>
            <a:graphicFrameLocks noChangeAspect="1"/>
          </p:cNvGraphicFramePr>
          <p:nvPr>
            <p:extLst/>
          </p:nvPr>
        </p:nvGraphicFramePr>
        <p:xfrm>
          <a:off x="2987675" y="2419499"/>
          <a:ext cx="20891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5" name="公式" r:id="rId9" imgW="799920" imgH="457200" progId="Equation.3">
                  <p:embed/>
                </p:oleObj>
              </mc:Choice>
              <mc:Fallback>
                <p:oleObj name="公式" r:id="rId9" imgW="799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419499"/>
                        <a:ext cx="2089150" cy="115252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133600" y="2357586"/>
            <a:ext cx="762000" cy="533400"/>
            <a:chOff x="1056" y="2976"/>
            <a:chExt cx="480" cy="432"/>
          </a:xfrm>
        </p:grpSpPr>
        <p:sp>
          <p:nvSpPr>
            <p:cNvPr id="4117" name="Line 13"/>
            <p:cNvSpPr>
              <a:spLocks noChangeShapeType="1"/>
            </p:cNvSpPr>
            <p:nvPr/>
          </p:nvSpPr>
          <p:spPr bwMode="auto">
            <a:xfrm>
              <a:off x="1056" y="2976"/>
              <a:ext cx="0" cy="432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Line 14"/>
            <p:cNvSpPr>
              <a:spLocks noChangeShapeType="1"/>
            </p:cNvSpPr>
            <p:nvPr/>
          </p:nvSpPr>
          <p:spPr bwMode="auto">
            <a:xfrm>
              <a:off x="1056" y="3408"/>
              <a:ext cx="480" cy="0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5935" name="Text Box 15"/>
          <p:cNvSpPr txBox="1">
            <a:spLocks noChangeArrowheads="1"/>
          </p:cNvSpPr>
          <p:nvPr/>
        </p:nvSpPr>
        <p:spPr bwMode="auto">
          <a:xfrm>
            <a:off x="6011863" y="3002111"/>
            <a:ext cx="2736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——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辅助矢量</a:t>
            </a:r>
          </a:p>
        </p:txBody>
      </p:sp>
      <p:graphicFrame>
        <p:nvGraphicFramePr>
          <p:cNvPr id="465936" name="Object 6"/>
          <p:cNvGraphicFramePr>
            <a:graphicFrameLocks noChangeAspect="1"/>
          </p:cNvGraphicFramePr>
          <p:nvPr>
            <p:extLst/>
          </p:nvPr>
        </p:nvGraphicFramePr>
        <p:xfrm>
          <a:off x="1017588" y="3735536"/>
          <a:ext cx="2833687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6" name="公式" r:id="rId11" imgW="965160" imgH="291960" progId="Equation.3">
                  <p:embed/>
                </p:oleObj>
              </mc:Choice>
              <mc:Fallback>
                <p:oleObj name="公式" r:id="rId11" imgW="9651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3735536"/>
                        <a:ext cx="2833687" cy="77311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37" name="Text Box 17"/>
          <p:cNvSpPr txBox="1">
            <a:spLocks noChangeArrowheads="1"/>
          </p:cNvSpPr>
          <p:nvPr/>
        </p:nvSpPr>
        <p:spPr bwMode="auto">
          <a:xfrm>
            <a:off x="4102100" y="3881586"/>
            <a:ext cx="4070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含磁介质的安培环路定理</a:t>
            </a:r>
          </a:p>
        </p:txBody>
      </p:sp>
      <p:sp>
        <p:nvSpPr>
          <p:cNvPr id="465938" name="Text Box 18"/>
          <p:cNvSpPr txBox="1">
            <a:spLocks noChangeArrowheads="1"/>
          </p:cNvSpPr>
          <p:nvPr/>
        </p:nvSpPr>
        <p:spPr bwMode="auto">
          <a:xfrm>
            <a:off x="755650" y="4653111"/>
            <a:ext cx="7848600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         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磁介质内磁场强度沿所选闭合路径的环流，等于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闭合积分路径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所包围的所有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传导电流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的代数和。</a:t>
            </a:r>
          </a:p>
        </p:txBody>
      </p:sp>
      <p:sp>
        <p:nvSpPr>
          <p:cNvPr id="465939" name="AutoShape 19"/>
          <p:cNvSpPr>
            <a:spLocks noChangeArrowheads="1"/>
          </p:cNvSpPr>
          <p:nvPr/>
        </p:nvSpPr>
        <p:spPr bwMode="auto">
          <a:xfrm rot="-5410414">
            <a:off x="7499350" y="4318149"/>
            <a:ext cx="1524000" cy="609600"/>
          </a:xfrm>
          <a:prstGeom prst="curvedUpArrow">
            <a:avLst>
              <a:gd name="adj1" fmla="val 50000"/>
              <a:gd name="adj2" fmla="val 100000"/>
              <a:gd name="adj3" fmla="val 33333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5940" name="Text Box 20"/>
          <p:cNvSpPr txBox="1">
            <a:spLocks noChangeArrowheads="1"/>
          </p:cNvSpPr>
          <p:nvPr/>
        </p:nvSpPr>
        <p:spPr bwMode="auto">
          <a:xfrm>
            <a:off x="228600" y="5862786"/>
            <a:ext cx="990600" cy="461665"/>
          </a:xfrm>
          <a:prstGeom prst="rect">
            <a:avLst/>
          </a:prstGeom>
          <a:solidFill>
            <a:srgbClr val="99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讨论：</a:t>
            </a:r>
          </a:p>
        </p:txBody>
      </p:sp>
      <p:graphicFrame>
        <p:nvGraphicFramePr>
          <p:cNvPr id="465941" name="Object 7"/>
          <p:cNvGraphicFramePr>
            <a:graphicFrameLocks noChangeAspect="1"/>
          </p:cNvGraphicFramePr>
          <p:nvPr>
            <p:extLst/>
          </p:nvPr>
        </p:nvGraphicFramePr>
        <p:xfrm>
          <a:off x="1547813" y="5786586"/>
          <a:ext cx="26638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7" name="公式" r:id="rId13" imgW="1028520" imgH="253800" progId="Equation.3">
                  <p:embed/>
                </p:oleObj>
              </mc:Choice>
              <mc:Fallback>
                <p:oleObj name="公式" r:id="rId13" imgW="10285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786586"/>
                        <a:ext cx="2663825" cy="65405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42" name="Text Box 22"/>
          <p:cNvSpPr txBox="1">
            <a:spLocks noChangeArrowheads="1"/>
          </p:cNvSpPr>
          <p:nvPr/>
        </p:nvSpPr>
        <p:spPr bwMode="auto">
          <a:xfrm>
            <a:off x="4356100" y="5913586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真空中</a:t>
            </a:r>
          </a:p>
        </p:txBody>
      </p:sp>
      <p:graphicFrame>
        <p:nvGraphicFramePr>
          <p:cNvPr id="465943" name="Object 8"/>
          <p:cNvGraphicFramePr>
            <a:graphicFrameLocks noChangeAspect="1"/>
          </p:cNvGraphicFramePr>
          <p:nvPr>
            <p:extLst/>
          </p:nvPr>
        </p:nvGraphicFramePr>
        <p:xfrm>
          <a:off x="5435798" y="5800874"/>
          <a:ext cx="316865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8" name="公式" r:id="rId15" imgW="1079280" imgH="253800" progId="Equation.3">
                  <p:embed/>
                </p:oleObj>
              </mc:Choice>
              <mc:Fallback>
                <p:oleObj name="公式" r:id="rId15" imgW="1079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798" y="5800874"/>
                        <a:ext cx="3168650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944" name="Object 9"/>
          <p:cNvGraphicFramePr>
            <a:graphicFrameLocks noChangeAspect="1"/>
          </p:cNvGraphicFramePr>
          <p:nvPr>
            <p:extLst/>
          </p:nvPr>
        </p:nvGraphicFramePr>
        <p:xfrm>
          <a:off x="5457825" y="300186"/>
          <a:ext cx="25304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09" name="公式" r:id="rId17" imgW="787320" imgH="291960" progId="Equation.3">
                  <p:embed/>
                </p:oleObj>
              </mc:Choice>
              <mc:Fallback>
                <p:oleObj name="公式" r:id="rId17" imgW="7873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25" y="300186"/>
                        <a:ext cx="25304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4153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"/>
                                        <p:tgtEl>
                                          <p:spTgt spid="46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5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5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5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5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46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46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465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465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5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5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300"/>
                                        <p:tgtEl>
                                          <p:spTgt spid="465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465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0" fill="hold"/>
                                        <p:tgtEl>
                                          <p:spTgt spid="465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46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5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5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6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46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65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65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300"/>
                                        <p:tgtEl>
                                          <p:spTgt spid="46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46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465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5" grpId="0" animBg="1"/>
      <p:bldP spid="465927" grpId="0" autoUpdateAnimBg="0"/>
      <p:bldP spid="465929" grpId="0" animBg="1"/>
      <p:bldP spid="465930" grpId="0" autoUpdateAnimBg="0"/>
      <p:bldP spid="465935" grpId="0" autoUpdateAnimBg="0"/>
      <p:bldP spid="465937" grpId="0" autoUpdateAnimBg="0"/>
      <p:bldP spid="465938" grpId="0" autoUpdateAnimBg="0"/>
      <p:bldP spid="465939" grpId="0" animBg="1"/>
      <p:bldP spid="465940" grpId="0" animBg="1" autoUpdateAnimBg="0"/>
      <p:bldP spid="46594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2" name="Text Box 4"/>
          <p:cNvSpPr txBox="1">
            <a:spLocks noChangeArrowheads="1"/>
          </p:cNvSpPr>
          <p:nvPr/>
        </p:nvSpPr>
        <p:spPr bwMode="auto">
          <a:xfrm>
            <a:off x="3132138" y="1889993"/>
            <a:ext cx="266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真空中</a:t>
            </a:r>
          </a:p>
        </p:txBody>
      </p:sp>
      <p:graphicFrame>
        <p:nvGraphicFramePr>
          <p:cNvPr id="467973" name="Object 2"/>
          <p:cNvGraphicFramePr>
            <a:graphicFrameLocks noChangeAspect="1"/>
          </p:cNvGraphicFramePr>
          <p:nvPr>
            <p:extLst/>
          </p:nvPr>
        </p:nvGraphicFramePr>
        <p:xfrm>
          <a:off x="4212555" y="1802680"/>
          <a:ext cx="2879725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8" name="公式" r:id="rId4" imgW="1079280" imgH="253800" progId="Equation.3">
                  <p:embed/>
                </p:oleObj>
              </mc:Choice>
              <mc:Fallback>
                <p:oleObj name="公式" r:id="rId4" imgW="1079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2555" y="1802680"/>
                        <a:ext cx="2879725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74" name="Text Box 6"/>
          <p:cNvSpPr txBox="1">
            <a:spLocks noChangeArrowheads="1"/>
          </p:cNvSpPr>
          <p:nvPr/>
        </p:nvSpPr>
        <p:spPr bwMode="auto">
          <a:xfrm>
            <a:off x="228600" y="408855"/>
            <a:ext cx="807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• 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对于各向同性介质，在外磁场不太强的情况下</a:t>
            </a:r>
          </a:p>
        </p:txBody>
      </p:sp>
      <p:graphicFrame>
        <p:nvGraphicFramePr>
          <p:cNvPr id="467975" name="Object 3"/>
          <p:cNvGraphicFramePr>
            <a:graphicFrameLocks noChangeAspect="1"/>
          </p:cNvGraphicFramePr>
          <p:nvPr>
            <p:extLst/>
          </p:nvPr>
        </p:nvGraphicFramePr>
        <p:xfrm>
          <a:off x="476250" y="948605"/>
          <a:ext cx="14906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9" name="公式" r:id="rId6" imgW="507960" imgH="203040" progId="Equation.3">
                  <p:embed/>
                </p:oleObj>
              </mc:Choice>
              <mc:Fallback>
                <p:oleObj name="公式" r:id="rId6" imgW="507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948605"/>
                        <a:ext cx="14906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76" name="AutoShape 8"/>
          <p:cNvSpPr>
            <a:spLocks noChangeArrowheads="1"/>
          </p:cNvSpPr>
          <p:nvPr/>
        </p:nvSpPr>
        <p:spPr bwMode="auto">
          <a:xfrm>
            <a:off x="2057400" y="1080368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7977" name="Object 4"/>
          <p:cNvGraphicFramePr>
            <a:graphicFrameLocks noChangeAspect="1"/>
          </p:cNvGraphicFramePr>
          <p:nvPr>
            <p:extLst/>
          </p:nvPr>
        </p:nvGraphicFramePr>
        <p:xfrm>
          <a:off x="3006725" y="943843"/>
          <a:ext cx="19399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0" name="公式" r:id="rId8" imgW="660240" imgH="253800" progId="Equation.3">
                  <p:embed/>
                </p:oleObj>
              </mc:Choice>
              <mc:Fallback>
                <p:oleObj name="公式" r:id="rId8" imgW="6602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943843"/>
                        <a:ext cx="1939925" cy="65405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8" name="Object 5"/>
          <p:cNvGraphicFramePr>
            <a:graphicFrameLocks noChangeAspect="1"/>
          </p:cNvGraphicFramePr>
          <p:nvPr>
            <p:extLst/>
          </p:nvPr>
        </p:nvGraphicFramePr>
        <p:xfrm>
          <a:off x="5410200" y="942255"/>
          <a:ext cx="63341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1" name="Equation" r:id="rId10" imgW="215640" imgH="228600" progId="Equation.3">
                  <p:embed/>
                </p:oleObj>
              </mc:Choice>
              <mc:Fallback>
                <p:oleObj name="Equation" r:id="rId10" imgW="215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942255"/>
                        <a:ext cx="63341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79" name="Text Box 11"/>
          <p:cNvSpPr txBox="1">
            <a:spLocks noChangeArrowheads="1"/>
          </p:cNvSpPr>
          <p:nvPr/>
        </p:nvSpPr>
        <p:spPr bwMode="auto">
          <a:xfrm>
            <a:off x="6019800" y="1058143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chemeClr val="hlink"/>
                </a:solidFill>
                <a:ea typeface="楷体_GB2312" pitchFamily="49" charset="-122"/>
              </a:rPr>
              <a:t>—— </a:t>
            </a:r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介质的磁化率</a:t>
            </a:r>
          </a:p>
        </p:txBody>
      </p:sp>
      <p:graphicFrame>
        <p:nvGraphicFramePr>
          <p:cNvPr id="467980" name="Object 6"/>
          <p:cNvGraphicFramePr>
            <a:graphicFrameLocks noChangeAspect="1"/>
          </p:cNvGraphicFramePr>
          <p:nvPr>
            <p:extLst/>
          </p:nvPr>
        </p:nvGraphicFramePr>
        <p:xfrm>
          <a:off x="492125" y="1780455"/>
          <a:ext cx="242411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2" name="公式" r:id="rId12" imgW="1028520" imgH="253800" progId="Equation.3">
                  <p:embed/>
                </p:oleObj>
              </mc:Choice>
              <mc:Fallback>
                <p:oleObj name="公式" r:id="rId12" imgW="10285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1780455"/>
                        <a:ext cx="2424113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1" name="Object 7"/>
          <p:cNvGraphicFramePr>
            <a:graphicFrameLocks noChangeAspect="1"/>
          </p:cNvGraphicFramePr>
          <p:nvPr>
            <p:extLst/>
          </p:nvPr>
        </p:nvGraphicFramePr>
        <p:xfrm>
          <a:off x="855663" y="2466975"/>
          <a:ext cx="2557462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3" name="公式" r:id="rId14" imgW="927000" imgH="253800" progId="Equation.3">
                  <p:embed/>
                </p:oleObj>
              </mc:Choice>
              <mc:Fallback>
                <p:oleObj name="公式" r:id="rId14" imgW="9270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2466975"/>
                        <a:ext cx="2557462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2" name="Object 8"/>
          <p:cNvGraphicFramePr>
            <a:graphicFrameLocks noChangeAspect="1"/>
          </p:cNvGraphicFramePr>
          <p:nvPr>
            <p:extLst/>
          </p:nvPr>
        </p:nvGraphicFramePr>
        <p:xfrm>
          <a:off x="2339752" y="3134990"/>
          <a:ext cx="135413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4" name="公式" r:id="rId16" imgW="457200" imgH="253800" progId="Equation.3">
                  <p:embed/>
                </p:oleObj>
              </mc:Choice>
              <mc:Fallback>
                <p:oleObj name="公式" r:id="rId16" imgW="457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134990"/>
                        <a:ext cx="1354138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83" name="AutoShape 15"/>
          <p:cNvSpPr>
            <a:spLocks noChangeArrowheads="1"/>
          </p:cNvSpPr>
          <p:nvPr/>
        </p:nvSpPr>
        <p:spPr bwMode="auto">
          <a:xfrm>
            <a:off x="755576" y="3864972"/>
            <a:ext cx="685800" cy="4572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7984" name="Object 9"/>
          <p:cNvGraphicFramePr>
            <a:graphicFrameLocks noChangeAspect="1"/>
          </p:cNvGraphicFramePr>
          <p:nvPr>
            <p:extLst/>
          </p:nvPr>
        </p:nvGraphicFramePr>
        <p:xfrm>
          <a:off x="1581150" y="3810130"/>
          <a:ext cx="366236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5" name="公式" r:id="rId18" imgW="1104840" imgH="253800" progId="Equation.3">
                  <p:embed/>
                </p:oleObj>
              </mc:Choice>
              <mc:Fallback>
                <p:oleObj name="公式" r:id="rId18" imgW="1104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3810130"/>
                        <a:ext cx="3662363" cy="65405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85" name="Text Box 17"/>
          <p:cNvSpPr txBox="1">
            <a:spLocks noChangeArrowheads="1"/>
          </p:cNvSpPr>
          <p:nvPr/>
        </p:nvSpPr>
        <p:spPr bwMode="auto">
          <a:xfrm>
            <a:off x="1431544" y="4630139"/>
            <a:ext cx="591976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200" dirty="0">
                <a:solidFill>
                  <a:schemeClr val="bg1"/>
                </a:solidFill>
                <a:ea typeface="楷体_GB2312" pitchFamily="49" charset="-122"/>
              </a:rPr>
              <a:t>    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一定条件下，可用安培环路定理求解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磁场强度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H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，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然后，再求解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磁感应强度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B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。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ea typeface="楷体_GB2312" pitchFamily="49" charset="-122"/>
            </a:endParaRPr>
          </a:p>
        </p:txBody>
      </p:sp>
      <p:sp>
        <p:nvSpPr>
          <p:cNvPr id="468005" name="AutoShape 37"/>
          <p:cNvSpPr>
            <a:spLocks noChangeArrowheads="1"/>
          </p:cNvSpPr>
          <p:nvPr/>
        </p:nvSpPr>
        <p:spPr bwMode="auto">
          <a:xfrm>
            <a:off x="5383287" y="3904656"/>
            <a:ext cx="381000" cy="381000"/>
          </a:xfrm>
          <a:prstGeom prst="star5">
            <a:avLst/>
          </a:prstGeom>
          <a:noFill/>
          <a:ln w="2222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6" name="Object 6"/>
          <p:cNvGraphicFramePr>
            <a:graphicFrameLocks noChangeAspect="1"/>
          </p:cNvGraphicFramePr>
          <p:nvPr>
            <p:extLst/>
          </p:nvPr>
        </p:nvGraphicFramePr>
        <p:xfrm>
          <a:off x="5243500" y="5759006"/>
          <a:ext cx="2833687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6" name="公式" r:id="rId20" imgW="965160" imgH="291960" progId="Equation.3">
                  <p:embed/>
                </p:oleObj>
              </mc:Choice>
              <mc:Fallback>
                <p:oleObj name="公式" r:id="rId20" imgW="9651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3500" y="5759006"/>
                        <a:ext cx="2833687" cy="77311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1"/>
          <p:cNvGraphicFramePr>
            <a:graphicFrameLocks noChangeAspect="1"/>
          </p:cNvGraphicFramePr>
          <p:nvPr>
            <p:extLst/>
          </p:nvPr>
        </p:nvGraphicFramePr>
        <p:xfrm>
          <a:off x="896938" y="5759006"/>
          <a:ext cx="24749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7" name="公式" r:id="rId22" imgW="2390648" imgH="723764" progId="Equation.3">
                  <p:embed/>
                </p:oleObj>
              </mc:Choice>
              <mc:Fallback>
                <p:oleObj name="公式" r:id="rId22" imgW="2390648" imgH="7237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896938" y="5759006"/>
                        <a:ext cx="2474912" cy="8128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854934" y="2494839"/>
            <a:ext cx="2555456" cy="585863"/>
            <a:chOff x="4854934" y="2494839"/>
            <a:chExt cx="2555456" cy="585863"/>
          </a:xfrm>
        </p:grpSpPr>
        <p:graphicFrame>
          <p:nvGraphicFramePr>
            <p:cNvPr id="19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5622043" y="2494839"/>
            <a:ext cx="1788347" cy="585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88" name="Equation" r:id="rId24" imgW="698400" imgH="228600" progId="Equation.DSMT4">
                    <p:embed/>
                  </p:oleObj>
                </mc:Choice>
                <mc:Fallback>
                  <p:oleObj name="Equation" r:id="rId24" imgW="6984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22043" y="2494839"/>
                          <a:ext cx="1788347" cy="585863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4854934" y="2536548"/>
              <a:ext cx="8936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dirty="0">
                  <a:solidFill>
                    <a:schemeClr val="hlink"/>
                  </a:solidFill>
                  <a:ea typeface="楷体_GB2312" pitchFamily="49" charset="-122"/>
                </a:rPr>
                <a:t>定义</a:t>
              </a:r>
            </a:p>
          </p:txBody>
        </p:sp>
      </p:grpSp>
      <p:graphicFrame>
        <p:nvGraphicFramePr>
          <p:cNvPr id="22" name="Object 3"/>
          <p:cNvGraphicFramePr>
            <a:graphicFrameLocks noChangeAspect="1"/>
          </p:cNvGraphicFramePr>
          <p:nvPr>
            <p:extLst/>
          </p:nvPr>
        </p:nvGraphicFramePr>
        <p:xfrm>
          <a:off x="855663" y="3115947"/>
          <a:ext cx="1484089" cy="673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9" name="Equation" r:id="rId26" imgW="558720" imgH="253800" progId="Equation.DSMT4">
                  <p:embed/>
                </p:oleObj>
              </mc:Choice>
              <mc:Fallback>
                <p:oleObj name="Equation" r:id="rId26" imgW="558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3115947"/>
                        <a:ext cx="1484089" cy="673093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95139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67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67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6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46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7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7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7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467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67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467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467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67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4" dur="500"/>
                                        <p:tgtEl>
                                          <p:spTgt spid="467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467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0" fill="hold"/>
                                        <p:tgtEl>
                                          <p:spTgt spid="468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0" fill="hold"/>
                                        <p:tgtEl>
                                          <p:spTgt spid="468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300"/>
                                        <p:tgtEl>
                                          <p:spTgt spid="467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2" grpId="0" autoUpdateAnimBg="0"/>
      <p:bldP spid="467974" grpId="0" autoUpdateAnimBg="0"/>
      <p:bldP spid="467976" grpId="0" animBg="1"/>
      <p:bldP spid="467979" grpId="0" autoUpdateAnimBg="0"/>
      <p:bldP spid="467983" grpId="0" animBg="1"/>
      <p:bldP spid="46798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274" name="Text Box 2"/>
          <p:cNvSpPr txBox="1">
            <a:spLocks noChangeArrowheads="1"/>
          </p:cNvSpPr>
          <p:nvPr/>
        </p:nvSpPr>
        <p:spPr bwMode="auto">
          <a:xfrm>
            <a:off x="611188" y="203200"/>
            <a:ext cx="8001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一无限长载流直导线半径为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，通电流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，其外部包围一层半径为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、相对磁导率为</a:t>
            </a:r>
            <a:r>
              <a:rPr kumimoji="1" lang="en-US" altLang="zh-CN" sz="2400" b="1" i="1" dirty="0" err="1">
                <a:solidFill>
                  <a:srgbClr val="66FFFF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zh-CN" sz="2400" b="1" i="1" baseline="-25000" dirty="0" err="1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CN" sz="2400" b="1" i="1" baseline="-25000" dirty="0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</a:rPr>
              <a:t>&gt;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</a:rPr>
              <a:t>（顺磁质）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的均匀磁介质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230275" name="Rectangle 3"/>
          <p:cNvSpPr>
            <a:spLocks noChangeArrowheads="1"/>
          </p:cNvSpPr>
          <p:nvPr/>
        </p:nvSpPr>
        <p:spPr bwMode="auto">
          <a:xfrm>
            <a:off x="179388" y="163513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0276" name="Text Box 4"/>
          <p:cNvSpPr txBox="1">
            <a:spLocks noChangeArrowheads="1"/>
          </p:cNvSpPr>
          <p:nvPr/>
        </p:nvSpPr>
        <p:spPr bwMode="auto">
          <a:xfrm>
            <a:off x="180749" y="1862094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2230277" name="Object 5"/>
          <p:cNvGraphicFramePr>
            <a:graphicFrameLocks/>
          </p:cNvGraphicFramePr>
          <p:nvPr>
            <p:extLst/>
          </p:nvPr>
        </p:nvGraphicFramePr>
        <p:xfrm>
          <a:off x="827088" y="2636912"/>
          <a:ext cx="281781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2" name="Equation" r:id="rId4" imgW="2819160" imgH="609480" progId="Equation.3">
                  <p:embed/>
                </p:oleObj>
              </mc:Choice>
              <mc:Fallback>
                <p:oleObj name="Equation" r:id="rId4" imgW="2819160" imgH="609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36912"/>
                        <a:ext cx="2817812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278" name="AutoShape 6"/>
          <p:cNvSpPr>
            <a:spLocks noChangeArrowheads="1"/>
          </p:cNvSpPr>
          <p:nvPr/>
        </p:nvSpPr>
        <p:spPr bwMode="auto">
          <a:xfrm>
            <a:off x="3811588" y="2765499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2230279" name="Object 7"/>
          <p:cNvGraphicFramePr>
            <a:graphicFrameLocks/>
          </p:cNvGraphicFramePr>
          <p:nvPr>
            <p:extLst/>
          </p:nvPr>
        </p:nvGraphicFramePr>
        <p:xfrm>
          <a:off x="4491038" y="2748037"/>
          <a:ext cx="160178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3" name="Equation" r:id="rId6" imgW="1600200" imgH="317160" progId="Equation.3">
                  <p:embed/>
                </p:oleObj>
              </mc:Choice>
              <mc:Fallback>
                <p:oleObj name="Equation" r:id="rId6" imgW="160020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8" y="2748037"/>
                        <a:ext cx="1601787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280" name="Text Box 8"/>
          <p:cNvSpPr txBox="1">
            <a:spLocks noChangeArrowheads="1"/>
          </p:cNvSpPr>
          <p:nvPr/>
        </p:nvSpPr>
        <p:spPr bwMode="auto">
          <a:xfrm>
            <a:off x="612775" y="1052513"/>
            <a:ext cx="6337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(1)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磁介质中的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磁场强度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和磁感应强度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；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介质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内外界面上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的束缚电流。</a:t>
            </a:r>
          </a:p>
        </p:txBody>
      </p:sp>
      <p:graphicFrame>
        <p:nvGraphicFramePr>
          <p:cNvPr id="2230281" name="Object 9"/>
          <p:cNvGraphicFramePr>
            <a:graphicFrameLocks noChangeAspect="1"/>
          </p:cNvGraphicFramePr>
          <p:nvPr/>
        </p:nvGraphicFramePr>
        <p:xfrm>
          <a:off x="6796088" y="3887788"/>
          <a:ext cx="47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4" name="Equation" r:id="rId8" imgW="190440" imgH="215640" progId="Equation.3">
                  <p:embed/>
                </p:oleObj>
              </mc:Choice>
              <mc:Fallback>
                <p:oleObj name="Equation" r:id="rId8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3887788"/>
                        <a:ext cx="4762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713538" y="1754188"/>
            <a:ext cx="1752600" cy="3114675"/>
            <a:chOff x="4176" y="1398"/>
            <a:chExt cx="1440" cy="2778"/>
          </a:xfrm>
        </p:grpSpPr>
        <p:sp>
          <p:nvSpPr>
            <p:cNvPr id="15404" name="Line 11"/>
            <p:cNvSpPr>
              <a:spLocks noChangeShapeType="1"/>
            </p:cNvSpPr>
            <p:nvPr/>
          </p:nvSpPr>
          <p:spPr bwMode="auto">
            <a:xfrm>
              <a:off x="4176" y="1684"/>
              <a:ext cx="0" cy="22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5" name="Line 12"/>
            <p:cNvSpPr>
              <a:spLocks noChangeShapeType="1"/>
            </p:cNvSpPr>
            <p:nvPr/>
          </p:nvSpPr>
          <p:spPr bwMode="auto">
            <a:xfrm>
              <a:off x="5616" y="1684"/>
              <a:ext cx="0" cy="224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6" name="Oval 13"/>
            <p:cNvSpPr>
              <a:spLocks noChangeArrowheads="1"/>
            </p:cNvSpPr>
            <p:nvPr/>
          </p:nvSpPr>
          <p:spPr bwMode="auto">
            <a:xfrm>
              <a:off x="4176" y="3737"/>
              <a:ext cx="1440" cy="39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5407" name="AutoShape 14"/>
            <p:cNvSpPr>
              <a:spLocks noChangeArrowheads="1"/>
            </p:cNvSpPr>
            <p:nvPr/>
          </p:nvSpPr>
          <p:spPr bwMode="auto">
            <a:xfrm>
              <a:off x="4656" y="1584"/>
              <a:ext cx="480" cy="2421"/>
            </a:xfrm>
            <a:prstGeom prst="can">
              <a:avLst>
                <a:gd name="adj" fmla="val 36264"/>
              </a:avLst>
            </a:prstGeom>
            <a:gradFill rotWithShape="0">
              <a:gsLst>
                <a:gs pos="0">
                  <a:srgbClr val="185E5E"/>
                </a:gs>
                <a:gs pos="50000">
                  <a:srgbClr val="33CCCC"/>
                </a:gs>
                <a:gs pos="100000">
                  <a:srgbClr val="185E5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5408" name="Line 15"/>
            <p:cNvSpPr>
              <a:spLocks noChangeShapeType="1"/>
            </p:cNvSpPr>
            <p:nvPr/>
          </p:nvSpPr>
          <p:spPr bwMode="auto">
            <a:xfrm>
              <a:off x="4896" y="1398"/>
              <a:ext cx="0" cy="277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9" name="Oval 16"/>
            <p:cNvSpPr>
              <a:spLocks noChangeArrowheads="1"/>
            </p:cNvSpPr>
            <p:nvPr/>
          </p:nvSpPr>
          <p:spPr bwMode="auto">
            <a:xfrm>
              <a:off x="4176" y="1488"/>
              <a:ext cx="1440" cy="39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6696075" y="2592388"/>
            <a:ext cx="914400" cy="533400"/>
            <a:chOff x="4309" y="2352"/>
            <a:chExt cx="576" cy="336"/>
          </a:xfrm>
        </p:grpSpPr>
        <p:graphicFrame>
          <p:nvGraphicFramePr>
            <p:cNvPr id="15379" name="Object 18"/>
            <p:cNvGraphicFramePr>
              <a:graphicFrameLocks noChangeAspect="1"/>
            </p:cNvGraphicFramePr>
            <p:nvPr/>
          </p:nvGraphicFramePr>
          <p:xfrm>
            <a:off x="4378" y="2352"/>
            <a:ext cx="27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65" name="Equation" r:id="rId10" imgW="190440" imgH="215640" progId="Equation.3">
                    <p:embed/>
                  </p:oleObj>
                </mc:Choice>
                <mc:Fallback>
                  <p:oleObj name="Equation" r:id="rId10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8" y="2352"/>
                          <a:ext cx="27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3" name="Line 19"/>
            <p:cNvSpPr>
              <a:spLocks noChangeShapeType="1"/>
            </p:cNvSpPr>
            <p:nvPr/>
          </p:nvSpPr>
          <p:spPr bwMode="auto">
            <a:xfrm>
              <a:off x="4309" y="2688"/>
              <a:ext cx="576" cy="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7593013" y="1812925"/>
            <a:ext cx="700087" cy="457200"/>
            <a:chOff x="4874" y="1861"/>
            <a:chExt cx="441" cy="288"/>
          </a:xfrm>
        </p:grpSpPr>
        <p:graphicFrame>
          <p:nvGraphicFramePr>
            <p:cNvPr id="15378" name="Object 21"/>
            <p:cNvGraphicFramePr>
              <a:graphicFrameLocks noChangeAspect="1"/>
            </p:cNvGraphicFramePr>
            <p:nvPr/>
          </p:nvGraphicFramePr>
          <p:xfrm>
            <a:off x="5055" y="1861"/>
            <a:ext cx="26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66" name="Equation" r:id="rId12" imgW="177480" imgH="215640" progId="Equation.3">
                    <p:embed/>
                  </p:oleObj>
                </mc:Choice>
                <mc:Fallback>
                  <p:oleObj name="Equation" r:id="rId12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5" y="1861"/>
                          <a:ext cx="26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2" name="Line 22"/>
            <p:cNvSpPr>
              <a:spLocks noChangeShapeType="1"/>
            </p:cNvSpPr>
            <p:nvPr/>
          </p:nvSpPr>
          <p:spPr bwMode="auto">
            <a:xfrm>
              <a:off x="4874" y="2016"/>
              <a:ext cx="192" cy="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7586663" y="1317625"/>
            <a:ext cx="319087" cy="762000"/>
            <a:chOff x="4870" y="1558"/>
            <a:chExt cx="201" cy="480"/>
          </a:xfrm>
        </p:grpSpPr>
        <p:graphicFrame>
          <p:nvGraphicFramePr>
            <p:cNvPr id="15377" name="Object 24"/>
            <p:cNvGraphicFramePr>
              <a:graphicFrameLocks/>
            </p:cNvGraphicFramePr>
            <p:nvPr/>
          </p:nvGraphicFramePr>
          <p:xfrm>
            <a:off x="4944" y="1584"/>
            <a:ext cx="127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67" name="Equation" r:id="rId14" imgW="203040" imgH="291960" progId="Equation.3">
                    <p:embed/>
                  </p:oleObj>
                </mc:Choice>
                <mc:Fallback>
                  <p:oleObj name="Equation" r:id="rId14" imgW="203040" imgH="291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584"/>
                          <a:ext cx="127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1" name="Line 25"/>
            <p:cNvSpPr>
              <a:spLocks noChangeShapeType="1"/>
            </p:cNvSpPr>
            <p:nvPr/>
          </p:nvSpPr>
          <p:spPr bwMode="auto">
            <a:xfrm flipV="1">
              <a:off x="4870" y="1558"/>
              <a:ext cx="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30298" name="Oval 26"/>
          <p:cNvSpPr>
            <a:spLocks noChangeArrowheads="1"/>
          </p:cNvSpPr>
          <p:nvPr/>
        </p:nvSpPr>
        <p:spPr bwMode="auto">
          <a:xfrm>
            <a:off x="6942138" y="3354388"/>
            <a:ext cx="1295400" cy="381000"/>
          </a:xfrm>
          <a:prstGeom prst="ellipse">
            <a:avLst/>
          </a:prstGeom>
          <a:noFill/>
          <a:ln w="28575">
            <a:solidFill>
              <a:srgbClr val="66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230299" name="Line 27"/>
          <p:cNvSpPr>
            <a:spLocks noChangeShapeType="1"/>
          </p:cNvSpPr>
          <p:nvPr/>
        </p:nvSpPr>
        <p:spPr bwMode="auto">
          <a:xfrm>
            <a:off x="7616825" y="3565525"/>
            <a:ext cx="62071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30300" name="Object 28"/>
          <p:cNvGraphicFramePr>
            <a:graphicFrameLocks/>
          </p:cNvGraphicFramePr>
          <p:nvPr/>
        </p:nvGraphicFramePr>
        <p:xfrm>
          <a:off x="8199438" y="3214688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8" name="Equation" r:id="rId16" imgW="190440" imgH="215640" progId="Equation.3">
                  <p:embed/>
                </p:oleObj>
              </mc:Choice>
              <mc:Fallback>
                <p:oleObj name="Equation" r:id="rId16" imgW="190440" imgH="21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9438" y="3214688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301" name="Line 29"/>
          <p:cNvSpPr>
            <a:spLocks noChangeShapeType="1"/>
          </p:cNvSpPr>
          <p:nvPr/>
        </p:nvSpPr>
        <p:spPr bwMode="auto">
          <a:xfrm flipV="1">
            <a:off x="7602538" y="3752850"/>
            <a:ext cx="558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30302" name="Object 30"/>
          <p:cNvGraphicFramePr>
            <a:graphicFrameLocks/>
          </p:cNvGraphicFramePr>
          <p:nvPr/>
        </p:nvGraphicFramePr>
        <p:xfrm>
          <a:off x="7950200" y="3887788"/>
          <a:ext cx="3556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9" name="Equation" r:id="rId18" imgW="355320" imgH="342720" progId="Equation.3">
                  <p:embed/>
                </p:oleObj>
              </mc:Choice>
              <mc:Fallback>
                <p:oleObj name="Equation" r:id="rId18" imgW="35532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0200" y="3887788"/>
                        <a:ext cx="3556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0303" name="Object 31"/>
          <p:cNvGraphicFramePr>
            <a:graphicFrameLocks/>
          </p:cNvGraphicFramePr>
          <p:nvPr>
            <p:extLst/>
          </p:nvPr>
        </p:nvGraphicFramePr>
        <p:xfrm>
          <a:off x="1403350" y="3078981"/>
          <a:ext cx="31686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0" name="公式" r:id="rId20" imgW="1460160" imgH="393480" progId="Equation.3">
                  <p:embed/>
                </p:oleObj>
              </mc:Choice>
              <mc:Fallback>
                <p:oleObj name="公式" r:id="rId20" imgW="1460160" imgH="393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078981"/>
                        <a:ext cx="316865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7883525" y="2546350"/>
            <a:ext cx="465138" cy="609600"/>
            <a:chOff x="4468" y="3022"/>
            <a:chExt cx="293" cy="384"/>
          </a:xfrm>
        </p:grpSpPr>
        <p:graphicFrame>
          <p:nvGraphicFramePr>
            <p:cNvPr id="15376" name="Object 33"/>
            <p:cNvGraphicFramePr>
              <a:graphicFrameLocks/>
            </p:cNvGraphicFramePr>
            <p:nvPr/>
          </p:nvGraphicFramePr>
          <p:xfrm>
            <a:off x="4535" y="3106"/>
            <a:ext cx="22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71" name="公式" r:id="rId22" imgW="177480" imgH="215640" progId="Equation.3">
                    <p:embed/>
                  </p:oleObj>
                </mc:Choice>
                <mc:Fallback>
                  <p:oleObj name="公式" r:id="rId22" imgW="177480" imgH="2156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5" y="3106"/>
                          <a:ext cx="22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0" name="Line 34"/>
            <p:cNvSpPr>
              <a:spLocks noChangeShapeType="1"/>
            </p:cNvSpPr>
            <p:nvPr/>
          </p:nvSpPr>
          <p:spPr bwMode="auto">
            <a:xfrm flipV="1">
              <a:off x="4468" y="3022"/>
              <a:ext cx="0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30307" name="Rectangle 35"/>
          <p:cNvSpPr>
            <a:spLocks noChangeArrowheads="1"/>
          </p:cNvSpPr>
          <p:nvPr/>
        </p:nvSpPr>
        <p:spPr bwMode="auto">
          <a:xfrm>
            <a:off x="179388" y="105251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求</a:t>
            </a:r>
          </a:p>
        </p:txBody>
      </p: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6227763" y="3255963"/>
            <a:ext cx="460375" cy="609600"/>
            <a:chOff x="4900" y="2976"/>
            <a:chExt cx="290" cy="384"/>
          </a:xfrm>
        </p:grpSpPr>
        <p:sp>
          <p:nvSpPr>
            <p:cNvPr id="15399" name="Line 37"/>
            <p:cNvSpPr>
              <a:spLocks noChangeShapeType="1"/>
            </p:cNvSpPr>
            <p:nvPr/>
          </p:nvSpPr>
          <p:spPr bwMode="auto">
            <a:xfrm>
              <a:off x="5190" y="2976"/>
              <a:ext cx="0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375" name="Object 38"/>
            <p:cNvGraphicFramePr>
              <a:graphicFrameLocks/>
            </p:cNvGraphicFramePr>
            <p:nvPr/>
          </p:nvGraphicFramePr>
          <p:xfrm>
            <a:off x="4900" y="3022"/>
            <a:ext cx="25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72" name="公式" r:id="rId24" imgW="203040" imgH="215640" progId="Equation.3">
                    <p:embed/>
                  </p:oleObj>
                </mc:Choice>
                <mc:Fallback>
                  <p:oleObj name="公式" r:id="rId24" imgW="203040" imgH="2156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0" y="3022"/>
                          <a:ext cx="25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30311" name="Text Box 39"/>
          <p:cNvSpPr txBox="1">
            <a:spLocks noChangeArrowheads="1"/>
          </p:cNvSpPr>
          <p:nvPr/>
        </p:nvSpPr>
        <p:spPr bwMode="auto">
          <a:xfrm>
            <a:off x="468313" y="3903439"/>
            <a:ext cx="58340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(2)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介质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内表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面，假设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束缚电流与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同方向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30312" name="Object 40"/>
          <p:cNvGraphicFramePr>
            <a:graphicFrameLocks/>
          </p:cNvGraphicFramePr>
          <p:nvPr>
            <p:extLst/>
          </p:nvPr>
        </p:nvGraphicFramePr>
        <p:xfrm>
          <a:off x="1811957" y="4390876"/>
          <a:ext cx="208756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3" name="公式" r:id="rId26" imgW="977760" imgH="291960" progId="Equation.3">
                  <p:embed/>
                </p:oleObj>
              </mc:Choice>
              <mc:Fallback>
                <p:oleObj name="公式" r:id="rId26" imgW="97776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957" y="4390876"/>
                        <a:ext cx="2087563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0313" name="Object 41"/>
          <p:cNvGraphicFramePr>
            <a:graphicFrameLocks/>
          </p:cNvGraphicFramePr>
          <p:nvPr>
            <p:extLst/>
          </p:nvPr>
        </p:nvGraphicFramePr>
        <p:xfrm>
          <a:off x="3901107" y="4441676"/>
          <a:ext cx="175101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4" name="公式" r:id="rId28" imgW="774360" imgH="228600" progId="Equation.3">
                  <p:embed/>
                </p:oleObj>
              </mc:Choice>
              <mc:Fallback>
                <p:oleObj name="公式" r:id="rId28" imgW="77436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1107" y="4441676"/>
                        <a:ext cx="1751013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314" name="AutoShape 42"/>
          <p:cNvSpPr>
            <a:spLocks noChangeArrowheads="1"/>
          </p:cNvSpPr>
          <p:nvPr/>
        </p:nvSpPr>
        <p:spPr bwMode="auto">
          <a:xfrm>
            <a:off x="1667495" y="5139407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2230315" name="Object 43"/>
          <p:cNvGraphicFramePr>
            <a:graphicFrameLocks/>
          </p:cNvGraphicFramePr>
          <p:nvPr>
            <p:extLst/>
          </p:nvPr>
        </p:nvGraphicFramePr>
        <p:xfrm>
          <a:off x="2321545" y="5029870"/>
          <a:ext cx="19224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5" name="公式" r:id="rId30" imgW="850680" imgH="215640" progId="Equation.3">
                  <p:embed/>
                </p:oleObj>
              </mc:Choice>
              <mc:Fallback>
                <p:oleObj name="公式" r:id="rId30" imgW="850680" imgH="21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545" y="5029870"/>
                        <a:ext cx="1922462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316" name="Text Box 44"/>
          <p:cNvSpPr txBox="1">
            <a:spLocks noChangeArrowheads="1"/>
          </p:cNvSpPr>
          <p:nvPr/>
        </p:nvSpPr>
        <p:spPr bwMode="auto">
          <a:xfrm>
            <a:off x="539749" y="5507435"/>
            <a:ext cx="6410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介质外表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面，由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(1)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可知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30317" name="Object 45"/>
          <p:cNvGraphicFramePr>
            <a:graphicFrameLocks/>
          </p:cNvGraphicFramePr>
          <p:nvPr>
            <p:extLst/>
          </p:nvPr>
        </p:nvGraphicFramePr>
        <p:xfrm>
          <a:off x="4364657" y="5309580"/>
          <a:ext cx="15970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6" name="公式" r:id="rId32" imgW="736560" imgH="393480" progId="Equation.3">
                  <p:embed/>
                </p:oleObj>
              </mc:Choice>
              <mc:Fallback>
                <p:oleObj name="公式" r:id="rId32" imgW="736560" imgH="393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657" y="5309580"/>
                        <a:ext cx="15970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0318" name="Object 46"/>
          <p:cNvGraphicFramePr>
            <a:graphicFrameLocks/>
          </p:cNvGraphicFramePr>
          <p:nvPr>
            <p:extLst/>
          </p:nvPr>
        </p:nvGraphicFramePr>
        <p:xfrm>
          <a:off x="971550" y="6047060"/>
          <a:ext cx="178911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7" name="公式" r:id="rId34" imgW="838080" imgH="291960" progId="Equation.3">
                  <p:embed/>
                </p:oleObj>
              </mc:Choice>
              <mc:Fallback>
                <p:oleObj name="公式" r:id="rId34" imgW="83808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047060"/>
                        <a:ext cx="1789113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0319" name="Object 47"/>
          <p:cNvGraphicFramePr>
            <a:graphicFrameLocks/>
          </p:cNvGraphicFramePr>
          <p:nvPr>
            <p:extLst/>
          </p:nvPr>
        </p:nvGraphicFramePr>
        <p:xfrm>
          <a:off x="2727325" y="6097860"/>
          <a:ext cx="2382838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8" name="公式" r:id="rId36" imgW="1054080" imgH="228600" progId="Equation.3">
                  <p:embed/>
                </p:oleObj>
              </mc:Choice>
              <mc:Fallback>
                <p:oleObj name="公式" r:id="rId36" imgW="105408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6097860"/>
                        <a:ext cx="2382838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320" name="AutoShape 48"/>
          <p:cNvSpPr>
            <a:spLocks noChangeArrowheads="1"/>
          </p:cNvSpPr>
          <p:nvPr/>
        </p:nvSpPr>
        <p:spPr bwMode="auto">
          <a:xfrm>
            <a:off x="5292725" y="6228035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2230321" name="Object 49"/>
          <p:cNvGraphicFramePr>
            <a:graphicFrameLocks/>
          </p:cNvGraphicFramePr>
          <p:nvPr>
            <p:extLst/>
          </p:nvPr>
        </p:nvGraphicFramePr>
        <p:xfrm>
          <a:off x="5908675" y="6118497"/>
          <a:ext cx="29845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9" name="公式" r:id="rId38" imgW="1320480" imgH="215640" progId="Equation.3">
                  <p:embed/>
                </p:oleObj>
              </mc:Choice>
              <mc:Fallback>
                <p:oleObj name="公式" r:id="rId38" imgW="1320480" imgH="21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675" y="6118497"/>
                        <a:ext cx="29845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Oval 26"/>
          <p:cNvSpPr>
            <a:spLocks noChangeArrowheads="1"/>
          </p:cNvSpPr>
          <p:nvPr/>
        </p:nvSpPr>
        <p:spPr bwMode="auto">
          <a:xfrm>
            <a:off x="6075624" y="2951421"/>
            <a:ext cx="3022078" cy="1085850"/>
          </a:xfrm>
          <a:prstGeom prst="ellipse">
            <a:avLst/>
          </a:prstGeom>
          <a:noFill/>
          <a:ln w="28575">
            <a:solidFill>
              <a:srgbClr val="66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1" name="Text Box 44"/>
          <p:cNvSpPr txBox="1">
            <a:spLocks noChangeArrowheads="1"/>
          </p:cNvSpPr>
          <p:nvPr/>
        </p:nvSpPr>
        <p:spPr bwMode="auto">
          <a:xfrm>
            <a:off x="531814" y="1844824"/>
            <a:ext cx="57864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H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分布满足轴对称性，由含磁介质的安培环路定理可知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6518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3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3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3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30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3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223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30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30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3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3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3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5" dur="500"/>
                                        <p:tgtEl>
                                          <p:spTgt spid="223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3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3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30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230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230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230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230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23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230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230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230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0274" grpId="0" autoUpdateAnimBg="0"/>
      <p:bldP spid="2230275" grpId="0" autoUpdateAnimBg="0"/>
      <p:bldP spid="2230276" grpId="0" autoUpdateAnimBg="0"/>
      <p:bldP spid="2230278" grpId="0" animBg="1"/>
      <p:bldP spid="2230280" grpId="0" autoUpdateAnimBg="0"/>
      <p:bldP spid="2230298" grpId="0" animBg="1"/>
      <p:bldP spid="2230299" grpId="0" animBg="1"/>
      <p:bldP spid="2230301" grpId="0" animBg="1"/>
      <p:bldP spid="2230307" grpId="0" autoUpdateAnimBg="0"/>
      <p:bldP spid="2230311" grpId="0" autoUpdateAnimBg="0"/>
      <p:bldP spid="2230314" grpId="0" animBg="1"/>
      <p:bldP spid="2230316" grpId="0" autoUpdateAnimBg="0"/>
      <p:bldP spid="2230320" grpId="0" animBg="1"/>
      <p:bldP spid="50" grpId="0" animBg="1"/>
      <p:bldP spid="51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468313" y="1203499"/>
            <a:ext cx="8458200" cy="100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２、选择一个合适的积分回路，或者使某一段积分线上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H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为常数，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或使某一段积分线路上 </a:t>
            </a:r>
            <a:r>
              <a:rPr lang="en-US" altLang="zh-CN" i="1" dirty="0">
                <a:solidFill>
                  <a:schemeClr val="bg1"/>
                </a:solidFill>
                <a:ea typeface="楷体_GB2312" pitchFamily="49" charset="-122"/>
              </a:rPr>
              <a:t>H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处处与</a:t>
            </a:r>
            <a:r>
              <a:rPr lang="en-US" altLang="zh-CN" b="0" i="1" dirty="0">
                <a:solidFill>
                  <a:schemeClr val="bg1"/>
                </a:solidFill>
                <a:ea typeface="楷体_GB2312" pitchFamily="49" charset="-122"/>
              </a:rPr>
              <a:t>d</a:t>
            </a:r>
            <a:r>
              <a:rPr lang="en-US" altLang="zh-CN" i="1" dirty="0">
                <a:solidFill>
                  <a:schemeClr val="bg1"/>
                </a:solidFill>
                <a:ea typeface="楷体_GB2312" pitchFamily="49" charset="-122"/>
              </a:rPr>
              <a:t>l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垂直；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21235" y="2324925"/>
            <a:ext cx="8305800" cy="815975"/>
            <a:chOff x="340" y="1298"/>
            <a:chExt cx="5232" cy="514"/>
          </a:xfrm>
        </p:grpSpPr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340" y="1360"/>
              <a:ext cx="523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dirty="0">
                  <a:solidFill>
                    <a:schemeClr val="bg1"/>
                  </a:solidFill>
                  <a:ea typeface="楷体_GB2312" pitchFamily="49" charset="-122"/>
                </a:rPr>
                <a:t>3</a:t>
              </a:r>
              <a:r>
                <a:rPr lang="zh-CN" altLang="en-US" dirty="0">
                  <a:solidFill>
                    <a:schemeClr val="bg1"/>
                  </a:solidFill>
                  <a:ea typeface="楷体_GB2312" pitchFamily="49" charset="-122"/>
                </a:rPr>
                <a:t>、先由	                        求</a:t>
              </a:r>
              <a:r>
                <a:rPr lang="en-US" altLang="zh-CN" i="1" dirty="0">
                  <a:solidFill>
                    <a:schemeClr val="bg1"/>
                  </a:solidFill>
                  <a:ea typeface="楷体_GB2312" pitchFamily="49" charset="-122"/>
                </a:rPr>
                <a:t>H</a:t>
              </a:r>
              <a:r>
                <a:rPr lang="en-US" altLang="zh-CN" dirty="0">
                  <a:solidFill>
                    <a:schemeClr val="bg1"/>
                  </a:solidFill>
                  <a:ea typeface="楷体_GB2312" pitchFamily="49" charset="-122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ea typeface="楷体_GB2312" pitchFamily="49" charset="-122"/>
                </a:rPr>
                <a:t>，再由                             求</a:t>
              </a:r>
              <a:r>
                <a:rPr lang="en-US" altLang="zh-CN" dirty="0">
                  <a:solidFill>
                    <a:schemeClr val="bg1"/>
                  </a:solidFill>
                  <a:ea typeface="楷体_GB2312" pitchFamily="49" charset="-122"/>
                </a:rPr>
                <a:t>B</a:t>
              </a:r>
              <a:r>
                <a:rPr lang="zh-CN" altLang="en-US" dirty="0" smtClean="0">
                  <a:solidFill>
                    <a:schemeClr val="bg1"/>
                  </a:solidFill>
                  <a:ea typeface="楷体_GB2312" pitchFamily="49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8202" name="Object 7"/>
            <p:cNvGraphicFramePr>
              <a:graphicFrameLocks noChangeAspect="1"/>
            </p:cNvGraphicFramePr>
            <p:nvPr/>
          </p:nvGraphicFramePr>
          <p:xfrm>
            <a:off x="1066" y="1298"/>
            <a:ext cx="1488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854" name="Equation" r:id="rId3" imgW="965160" imgH="355320" progId="Equation.3">
                    <p:embed/>
                  </p:oleObj>
                </mc:Choice>
                <mc:Fallback>
                  <p:oleObj name="Equation" r:id="rId3" imgW="965160" imgH="355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1298"/>
                          <a:ext cx="1488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325105" y="294468"/>
            <a:ext cx="8569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运用含介质的安培环路定律求解磁感应强度的基本步骤：</a:t>
            </a: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468313" y="771699"/>
            <a:ext cx="71993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１、首先分析磁场分布的对称性或均匀性；</a:t>
            </a:r>
          </a:p>
        </p:txBody>
      </p:sp>
      <p:sp>
        <p:nvSpPr>
          <p:cNvPr id="36881" name="Text Box 17"/>
          <p:cNvSpPr txBox="1">
            <a:spLocks noChangeArrowheads="1"/>
          </p:cNvSpPr>
          <p:nvPr/>
        </p:nvSpPr>
        <p:spPr bwMode="auto">
          <a:xfrm>
            <a:off x="395537" y="4653136"/>
            <a:ext cx="4633663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例一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密绕长直螺线管内充满介质的磁感应强度：</a:t>
            </a:r>
          </a:p>
        </p:txBody>
      </p:sp>
      <p:graphicFrame>
        <p:nvGraphicFramePr>
          <p:cNvPr id="36882" name="Object 18"/>
          <p:cNvGraphicFramePr>
            <a:graphicFrameLocks noChangeAspect="1"/>
          </p:cNvGraphicFramePr>
          <p:nvPr>
            <p:extLst/>
          </p:nvPr>
        </p:nvGraphicFramePr>
        <p:xfrm>
          <a:off x="2194719" y="5655355"/>
          <a:ext cx="22955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55" name="Equation" r:id="rId5" imgW="888840" imgH="228600" progId="Equation.3">
                  <p:embed/>
                </p:oleObj>
              </mc:Choice>
              <mc:Fallback>
                <p:oleObj name="Equation" r:id="rId5" imgW="888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719" y="5655355"/>
                        <a:ext cx="22955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3" name="Object 19"/>
          <p:cNvGraphicFramePr>
            <a:graphicFrameLocks noChangeAspect="1"/>
          </p:cNvGraphicFramePr>
          <p:nvPr>
            <p:extLst/>
          </p:nvPr>
        </p:nvGraphicFramePr>
        <p:xfrm>
          <a:off x="745332" y="5691867"/>
          <a:ext cx="12239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56" name="Equation" r:id="rId7" imgW="482400" imgH="177480" progId="Equation.3">
                  <p:embed/>
                </p:oleObj>
              </mc:Choice>
              <mc:Fallback>
                <p:oleObj name="Equation" r:id="rId7" imgW="482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332" y="5691867"/>
                        <a:ext cx="12239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21235" y="3034294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chemeClr val="bg1"/>
                </a:solidFill>
                <a:ea typeface="楷体_GB2312" pitchFamily="49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、若需要求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束缚电流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，采用普通安培环路定理，</a:t>
            </a:r>
            <a:endParaRPr lang="en-US" altLang="zh-CN" dirty="0" smtClean="0">
              <a:solidFill>
                <a:schemeClr val="bg1"/>
              </a:solidFill>
              <a:ea typeface="楷体_GB2312" pitchFamily="49" charset="-122"/>
            </a:endParaRPr>
          </a:p>
          <a:p>
            <a:pPr algn="l" eaLnBrk="1" hangingPunct="1"/>
            <a:endParaRPr lang="en-US" altLang="zh-CN" dirty="0">
              <a:solidFill>
                <a:schemeClr val="bg1"/>
              </a:solidFill>
              <a:ea typeface="楷体_GB2312" pitchFamily="49" charset="-122"/>
            </a:endParaRPr>
          </a:p>
          <a:p>
            <a:pPr algn="l" eaLnBrk="1" hangingPunct="1"/>
            <a:endParaRPr lang="en-US" altLang="zh-CN" dirty="0" smtClean="0">
              <a:solidFill>
                <a:schemeClr val="bg1"/>
              </a:solidFill>
              <a:ea typeface="楷体_GB2312" pitchFamily="49" charset="-122"/>
            </a:endParaRPr>
          </a:p>
          <a:p>
            <a:pPr algn="l" eaLnBrk="1" hangingPunct="1"/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以及步骤</a:t>
            </a:r>
            <a:r>
              <a:rPr lang="en-US" altLang="zh-CN" dirty="0" smtClean="0">
                <a:solidFill>
                  <a:schemeClr val="bg1"/>
                </a:solidFill>
                <a:ea typeface="楷体_GB2312" pitchFamily="49" charset="-122"/>
              </a:rPr>
              <a:t>(3)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中求出的</a:t>
            </a:r>
            <a:r>
              <a:rPr lang="en-US" altLang="zh-CN" dirty="0" smtClean="0">
                <a:solidFill>
                  <a:schemeClr val="bg1"/>
                </a:solidFill>
                <a:ea typeface="楷体_GB2312" pitchFamily="49" charset="-122"/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，联合求出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束缚电流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23" name="Object 40"/>
          <p:cNvGraphicFramePr>
            <a:graphicFrameLocks/>
          </p:cNvGraphicFramePr>
          <p:nvPr>
            <p:extLst/>
          </p:nvPr>
        </p:nvGraphicFramePr>
        <p:xfrm>
          <a:off x="2339975" y="3573016"/>
          <a:ext cx="27654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57" name="Equation" r:id="rId9" imgW="1295280" imgH="291960" progId="Equation.DSMT4">
                  <p:embed/>
                </p:oleObj>
              </mc:Choice>
              <mc:Fallback>
                <p:oleObj name="Equation" r:id="rId9" imgW="1295280" imgH="29196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73016"/>
                        <a:ext cx="27654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48"/>
          <p:cNvGrpSpPr>
            <a:grpSpLocks/>
          </p:cNvGrpSpPr>
          <p:nvPr/>
        </p:nvGrpSpPr>
        <p:grpSpPr bwMode="auto">
          <a:xfrm>
            <a:off x="5105400" y="5181600"/>
            <a:ext cx="3619500" cy="1295400"/>
            <a:chOff x="3216" y="3216"/>
            <a:chExt cx="2280" cy="816"/>
          </a:xfrm>
        </p:grpSpPr>
        <p:sp>
          <p:nvSpPr>
            <p:cNvPr id="26" name="AutoShape 49"/>
            <p:cNvSpPr>
              <a:spLocks noChangeArrowheads="1"/>
            </p:cNvSpPr>
            <p:nvPr/>
          </p:nvSpPr>
          <p:spPr bwMode="auto">
            <a:xfrm rot="5400000">
              <a:off x="3948" y="2484"/>
              <a:ext cx="816" cy="2280"/>
            </a:xfrm>
            <a:prstGeom prst="can">
              <a:avLst>
                <a:gd name="adj" fmla="val 69853"/>
              </a:avLst>
            </a:prstGeom>
            <a:gradFill rotWithShape="0">
              <a:gsLst>
                <a:gs pos="0">
                  <a:srgbClr val="182F76"/>
                </a:gs>
                <a:gs pos="50000">
                  <a:srgbClr val="3366FF"/>
                </a:gs>
                <a:gs pos="100000">
                  <a:srgbClr val="182F76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Text Box 50"/>
            <p:cNvSpPr txBox="1">
              <a:spLocks noChangeArrowheads="1"/>
            </p:cNvSpPr>
            <p:nvPr/>
          </p:nvSpPr>
          <p:spPr bwMode="auto">
            <a:xfrm>
              <a:off x="5040" y="3264"/>
              <a:ext cx="384" cy="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itchFamily="49" charset="-122"/>
                </a:rPr>
                <a:t>顺</a:t>
              </a:r>
            </a:p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itchFamily="49" charset="-122"/>
                </a:rPr>
                <a:t>磁</a:t>
              </a:r>
            </a:p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itchFamily="49" charset="-122"/>
                </a:rPr>
                <a:t>质</a:t>
              </a:r>
            </a:p>
          </p:txBody>
        </p:sp>
        <p:grpSp>
          <p:nvGrpSpPr>
            <p:cNvPr id="28" name="Group 51"/>
            <p:cNvGrpSpPr>
              <a:grpSpLocks/>
            </p:cNvGrpSpPr>
            <p:nvPr/>
          </p:nvGrpSpPr>
          <p:grpSpPr bwMode="auto">
            <a:xfrm>
              <a:off x="3312" y="3216"/>
              <a:ext cx="1680" cy="816"/>
              <a:chOff x="3120" y="2016"/>
              <a:chExt cx="1680" cy="1008"/>
            </a:xfrm>
          </p:grpSpPr>
          <p:grpSp>
            <p:nvGrpSpPr>
              <p:cNvPr id="30" name="Group 52"/>
              <p:cNvGrpSpPr>
                <a:grpSpLocks/>
              </p:cNvGrpSpPr>
              <p:nvPr/>
            </p:nvGrpSpPr>
            <p:grpSpPr bwMode="auto">
              <a:xfrm>
                <a:off x="3696" y="2016"/>
                <a:ext cx="240" cy="1008"/>
                <a:chOff x="4080" y="2064"/>
                <a:chExt cx="240" cy="1008"/>
              </a:xfrm>
            </p:grpSpPr>
            <p:sp>
              <p:nvSpPr>
                <p:cNvPr id="72" name="Arc 53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Arc 54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55"/>
              <p:cNvGrpSpPr>
                <a:grpSpLocks/>
              </p:cNvGrpSpPr>
              <p:nvPr/>
            </p:nvGrpSpPr>
            <p:grpSpPr bwMode="auto">
              <a:xfrm>
                <a:off x="3552" y="2016"/>
                <a:ext cx="240" cy="1008"/>
                <a:chOff x="4080" y="2064"/>
                <a:chExt cx="240" cy="1008"/>
              </a:xfrm>
            </p:grpSpPr>
            <p:sp>
              <p:nvSpPr>
                <p:cNvPr id="70" name="Arc 56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Arc 57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58"/>
              <p:cNvGrpSpPr>
                <a:grpSpLocks/>
              </p:cNvGrpSpPr>
              <p:nvPr/>
            </p:nvGrpSpPr>
            <p:grpSpPr bwMode="auto">
              <a:xfrm>
                <a:off x="3840" y="2016"/>
                <a:ext cx="240" cy="1008"/>
                <a:chOff x="4080" y="2064"/>
                <a:chExt cx="240" cy="1008"/>
              </a:xfrm>
            </p:grpSpPr>
            <p:sp>
              <p:nvSpPr>
                <p:cNvPr id="68" name="Arc 59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Arc 60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61"/>
              <p:cNvGrpSpPr>
                <a:grpSpLocks/>
              </p:cNvGrpSpPr>
              <p:nvPr/>
            </p:nvGrpSpPr>
            <p:grpSpPr bwMode="auto">
              <a:xfrm>
                <a:off x="3408" y="2016"/>
                <a:ext cx="240" cy="1008"/>
                <a:chOff x="4080" y="2064"/>
                <a:chExt cx="240" cy="1008"/>
              </a:xfrm>
            </p:grpSpPr>
            <p:sp>
              <p:nvSpPr>
                <p:cNvPr id="66" name="Arc 62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Arc 63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64"/>
              <p:cNvGrpSpPr>
                <a:grpSpLocks/>
              </p:cNvGrpSpPr>
              <p:nvPr/>
            </p:nvGrpSpPr>
            <p:grpSpPr bwMode="auto">
              <a:xfrm>
                <a:off x="3264" y="2016"/>
                <a:ext cx="240" cy="1008"/>
                <a:chOff x="4080" y="2064"/>
                <a:chExt cx="240" cy="1008"/>
              </a:xfrm>
            </p:grpSpPr>
            <p:sp>
              <p:nvSpPr>
                <p:cNvPr id="64" name="Arc 65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Arc 66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Group 67"/>
              <p:cNvGrpSpPr>
                <a:grpSpLocks/>
              </p:cNvGrpSpPr>
              <p:nvPr/>
            </p:nvGrpSpPr>
            <p:grpSpPr bwMode="auto">
              <a:xfrm>
                <a:off x="3120" y="2016"/>
                <a:ext cx="240" cy="1008"/>
                <a:chOff x="4080" y="2064"/>
                <a:chExt cx="240" cy="1008"/>
              </a:xfrm>
            </p:grpSpPr>
            <p:sp>
              <p:nvSpPr>
                <p:cNvPr id="62" name="Arc 68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Arc 69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Group 70"/>
              <p:cNvGrpSpPr>
                <a:grpSpLocks/>
              </p:cNvGrpSpPr>
              <p:nvPr/>
            </p:nvGrpSpPr>
            <p:grpSpPr bwMode="auto">
              <a:xfrm>
                <a:off x="3984" y="2016"/>
                <a:ext cx="240" cy="1008"/>
                <a:chOff x="4080" y="2064"/>
                <a:chExt cx="240" cy="1008"/>
              </a:xfrm>
            </p:grpSpPr>
            <p:sp>
              <p:nvSpPr>
                <p:cNvPr id="60" name="Arc 71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Arc 72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Group 73"/>
              <p:cNvGrpSpPr>
                <a:grpSpLocks/>
              </p:cNvGrpSpPr>
              <p:nvPr/>
            </p:nvGrpSpPr>
            <p:grpSpPr bwMode="auto">
              <a:xfrm>
                <a:off x="4128" y="2016"/>
                <a:ext cx="240" cy="1008"/>
                <a:chOff x="4080" y="2064"/>
                <a:chExt cx="240" cy="1008"/>
              </a:xfrm>
            </p:grpSpPr>
            <p:sp>
              <p:nvSpPr>
                <p:cNvPr id="58" name="Arc 74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Arc 75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Group 76"/>
              <p:cNvGrpSpPr>
                <a:grpSpLocks/>
              </p:cNvGrpSpPr>
              <p:nvPr/>
            </p:nvGrpSpPr>
            <p:grpSpPr bwMode="auto">
              <a:xfrm>
                <a:off x="4272" y="2016"/>
                <a:ext cx="240" cy="1008"/>
                <a:chOff x="4080" y="2064"/>
                <a:chExt cx="240" cy="1008"/>
              </a:xfrm>
            </p:grpSpPr>
            <p:sp>
              <p:nvSpPr>
                <p:cNvPr id="56" name="Arc 77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Arc 78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Group 79"/>
              <p:cNvGrpSpPr>
                <a:grpSpLocks/>
              </p:cNvGrpSpPr>
              <p:nvPr/>
            </p:nvGrpSpPr>
            <p:grpSpPr bwMode="auto">
              <a:xfrm>
                <a:off x="4416" y="2016"/>
                <a:ext cx="240" cy="1008"/>
                <a:chOff x="4080" y="2064"/>
                <a:chExt cx="240" cy="1008"/>
              </a:xfrm>
            </p:grpSpPr>
            <p:sp>
              <p:nvSpPr>
                <p:cNvPr id="54" name="Arc 80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Arc 81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Group 82"/>
              <p:cNvGrpSpPr>
                <a:grpSpLocks/>
              </p:cNvGrpSpPr>
              <p:nvPr/>
            </p:nvGrpSpPr>
            <p:grpSpPr bwMode="auto">
              <a:xfrm>
                <a:off x="4560" y="2016"/>
                <a:ext cx="240" cy="1008"/>
                <a:chOff x="4080" y="2064"/>
                <a:chExt cx="240" cy="1008"/>
              </a:xfrm>
            </p:grpSpPr>
            <p:sp>
              <p:nvSpPr>
                <p:cNvPr id="52" name="Arc 83"/>
                <p:cNvSpPr>
                  <a:spLocks/>
                </p:cNvSpPr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Arc 84"/>
                <p:cNvSpPr>
                  <a:spLocks/>
                </p:cNvSpPr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1" name="Line 85"/>
              <p:cNvSpPr>
                <a:spLocks noChangeShapeType="1"/>
              </p:cNvSpPr>
              <p:nvPr/>
            </p:nvSpPr>
            <p:spPr bwMode="auto">
              <a:xfrm flipV="1">
                <a:off x="312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86"/>
              <p:cNvSpPr>
                <a:spLocks noChangeShapeType="1"/>
              </p:cNvSpPr>
              <p:nvPr/>
            </p:nvSpPr>
            <p:spPr bwMode="auto">
              <a:xfrm flipV="1">
                <a:off x="3264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87"/>
              <p:cNvSpPr>
                <a:spLocks noChangeShapeType="1"/>
              </p:cNvSpPr>
              <p:nvPr/>
            </p:nvSpPr>
            <p:spPr bwMode="auto">
              <a:xfrm flipV="1">
                <a:off x="4128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88"/>
              <p:cNvSpPr>
                <a:spLocks noChangeShapeType="1"/>
              </p:cNvSpPr>
              <p:nvPr/>
            </p:nvSpPr>
            <p:spPr bwMode="auto">
              <a:xfrm flipV="1">
                <a:off x="3408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89"/>
              <p:cNvSpPr>
                <a:spLocks noChangeShapeType="1"/>
              </p:cNvSpPr>
              <p:nvPr/>
            </p:nvSpPr>
            <p:spPr bwMode="auto">
              <a:xfrm flipV="1">
                <a:off x="3552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90"/>
              <p:cNvSpPr>
                <a:spLocks noChangeShapeType="1"/>
              </p:cNvSpPr>
              <p:nvPr/>
            </p:nvSpPr>
            <p:spPr bwMode="auto">
              <a:xfrm flipV="1">
                <a:off x="3696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91"/>
              <p:cNvSpPr>
                <a:spLocks noChangeShapeType="1"/>
              </p:cNvSpPr>
              <p:nvPr/>
            </p:nvSpPr>
            <p:spPr bwMode="auto">
              <a:xfrm flipV="1">
                <a:off x="384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92"/>
              <p:cNvSpPr>
                <a:spLocks noChangeShapeType="1"/>
              </p:cNvSpPr>
              <p:nvPr/>
            </p:nvSpPr>
            <p:spPr bwMode="auto">
              <a:xfrm flipV="1">
                <a:off x="3984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93"/>
              <p:cNvSpPr>
                <a:spLocks noChangeShapeType="1"/>
              </p:cNvSpPr>
              <p:nvPr/>
            </p:nvSpPr>
            <p:spPr bwMode="auto">
              <a:xfrm flipV="1">
                <a:off x="4272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94"/>
              <p:cNvSpPr>
                <a:spLocks noChangeShapeType="1"/>
              </p:cNvSpPr>
              <p:nvPr/>
            </p:nvSpPr>
            <p:spPr bwMode="auto">
              <a:xfrm flipV="1">
                <a:off x="4416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95"/>
              <p:cNvSpPr>
                <a:spLocks noChangeShapeType="1"/>
              </p:cNvSpPr>
              <p:nvPr/>
            </p:nvSpPr>
            <p:spPr bwMode="auto">
              <a:xfrm flipV="1">
                <a:off x="456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9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3780" y="3650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858" name="Equation" r:id="rId11" imgW="126720" imgH="164880" progId="Equation.DSMT4">
                    <p:embed/>
                  </p:oleObj>
                </mc:Choice>
                <mc:Fallback>
                  <p:oleObj name="Equation" r:id="rId11" imgW="12672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0" y="3650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4" name="Object 8"/>
          <p:cNvGraphicFramePr>
            <a:graphicFrameLocks noChangeAspect="1"/>
          </p:cNvGraphicFramePr>
          <p:nvPr/>
        </p:nvGraphicFramePr>
        <p:xfrm>
          <a:off x="7848600" y="4724400"/>
          <a:ext cx="495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59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4724400"/>
                        <a:ext cx="4953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Rectangle 98"/>
          <p:cNvSpPr>
            <a:spLocks noChangeArrowheads="1"/>
          </p:cNvSpPr>
          <p:nvPr/>
        </p:nvSpPr>
        <p:spPr bwMode="auto">
          <a:xfrm>
            <a:off x="5638800" y="4876800"/>
            <a:ext cx="1676400" cy="762000"/>
          </a:xfrm>
          <a:prstGeom prst="rect">
            <a:avLst/>
          </a:prstGeom>
          <a:noFill/>
          <a:ln w="254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6" name="Object 3"/>
          <p:cNvGraphicFramePr>
            <a:graphicFrameLocks noChangeAspect="1"/>
          </p:cNvGraphicFramePr>
          <p:nvPr>
            <p:extLst/>
          </p:nvPr>
        </p:nvGraphicFramePr>
        <p:xfrm>
          <a:off x="5825331" y="2324908"/>
          <a:ext cx="198913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60" name="Equation" r:id="rId15" imgW="749160" imgH="253800" progId="Equation.DSMT4">
                  <p:embed/>
                </p:oleObj>
              </mc:Choice>
              <mc:Fallback>
                <p:oleObj name="Equation" r:id="rId15" imgW="749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5331" y="2324908"/>
                        <a:ext cx="1989137" cy="673100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0461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utoUpdateAnimBg="0"/>
      <p:bldP spid="36873" grpId="0" autoUpdateAnimBg="0"/>
      <p:bldP spid="36874" grpId="0" autoUpdateAnimBg="0"/>
      <p:bldP spid="36881" grpId="0"/>
      <p:bldP spid="22" grpId="0"/>
      <p:bldP spid="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323528" y="332656"/>
            <a:ext cx="7704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例二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，环形螺线管内部充满介质的磁感应强度：</a:t>
            </a:r>
          </a:p>
        </p:txBody>
      </p:sp>
      <p:graphicFrame>
        <p:nvGraphicFramePr>
          <p:cNvPr id="36886" name="Object 22"/>
          <p:cNvGraphicFramePr>
            <a:graphicFrameLocks noChangeAspect="1"/>
          </p:cNvGraphicFramePr>
          <p:nvPr>
            <p:extLst/>
          </p:nvPr>
        </p:nvGraphicFramePr>
        <p:xfrm>
          <a:off x="5748338" y="1757363"/>
          <a:ext cx="233997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98" name="公式" r:id="rId3" imgW="952200" imgH="393480" progId="Equation.3">
                  <p:embed/>
                </p:oleObj>
              </mc:Choice>
              <mc:Fallback>
                <p:oleObj name="公式" r:id="rId3" imgW="952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338" y="1757363"/>
                        <a:ext cx="2339975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Object 23"/>
          <p:cNvGraphicFramePr>
            <a:graphicFrameLocks noChangeAspect="1"/>
          </p:cNvGraphicFramePr>
          <p:nvPr>
            <p:extLst/>
          </p:nvPr>
        </p:nvGraphicFramePr>
        <p:xfrm>
          <a:off x="4236579" y="1789389"/>
          <a:ext cx="12239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99" name="Equation" r:id="rId5" imgW="583920" imgH="393480" progId="Equation.3">
                  <p:embed/>
                </p:oleObj>
              </mc:Choice>
              <mc:Fallback>
                <p:oleObj name="Equation" r:id="rId5" imgW="583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6579" y="1789389"/>
                        <a:ext cx="12239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330558" y="3617279"/>
            <a:ext cx="7110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例三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，无限长的载流圆柱体外充满介质的磁场：</a:t>
            </a:r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305129" y="5417776"/>
            <a:ext cx="1584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内部为</a:t>
            </a:r>
          </a:p>
        </p:txBody>
      </p:sp>
      <p:graphicFrame>
        <p:nvGraphicFramePr>
          <p:cNvPr id="36891" name="Object 27"/>
          <p:cNvGraphicFramePr>
            <a:graphicFrameLocks noChangeAspect="1"/>
          </p:cNvGraphicFramePr>
          <p:nvPr>
            <p:extLst/>
          </p:nvPr>
        </p:nvGraphicFramePr>
        <p:xfrm>
          <a:off x="1483083" y="5215512"/>
          <a:ext cx="16573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00" name="Equation" r:id="rId7" imgW="723600" imgH="431640" progId="Equation.3">
                  <p:embed/>
                </p:oleObj>
              </mc:Choice>
              <mc:Fallback>
                <p:oleObj name="Equation" r:id="rId7" imgW="723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083" y="5215512"/>
                        <a:ext cx="165735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2" name="Object 28"/>
          <p:cNvGraphicFramePr>
            <a:graphicFrameLocks noChangeAspect="1"/>
          </p:cNvGraphicFramePr>
          <p:nvPr>
            <p:extLst/>
          </p:nvPr>
        </p:nvGraphicFramePr>
        <p:xfrm>
          <a:off x="3391257" y="5273760"/>
          <a:ext cx="1655763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01" name="Equation" r:id="rId9" imgW="698400" imgH="431640" progId="Equation.3">
                  <p:embed/>
                </p:oleObj>
              </mc:Choice>
              <mc:Fallback>
                <p:oleObj name="Equation" r:id="rId9" imgW="698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1257" y="5273760"/>
                        <a:ext cx="1655763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4" name="Object 30"/>
          <p:cNvGraphicFramePr>
            <a:graphicFrameLocks noChangeAspect="1"/>
          </p:cNvGraphicFramePr>
          <p:nvPr>
            <p:extLst/>
          </p:nvPr>
        </p:nvGraphicFramePr>
        <p:xfrm>
          <a:off x="3429358" y="4122104"/>
          <a:ext cx="18700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02" name="Equation" r:id="rId11" imgW="736560" imgH="431640" progId="Equation.3">
                  <p:embed/>
                </p:oleObj>
              </mc:Choice>
              <mc:Fallback>
                <p:oleObj name="Equation" r:id="rId11" imgW="7365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358" y="4122104"/>
                        <a:ext cx="187007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5" name="Object 31"/>
          <p:cNvGraphicFramePr>
            <a:graphicFrameLocks noChangeAspect="1"/>
          </p:cNvGraphicFramePr>
          <p:nvPr>
            <p:extLst/>
          </p:nvPr>
        </p:nvGraphicFramePr>
        <p:xfrm>
          <a:off x="1483083" y="4114166"/>
          <a:ext cx="16557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03" name="Equation" r:id="rId13" imgW="622080" imgH="431640" progId="Equation.3">
                  <p:embed/>
                </p:oleObj>
              </mc:Choice>
              <mc:Fallback>
                <p:oleObj name="Equation" r:id="rId13" imgW="622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083" y="4114166"/>
                        <a:ext cx="165576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6" name="Text Box 32"/>
          <p:cNvSpPr txBox="1">
            <a:spLocks noChangeArrowheads="1"/>
          </p:cNvSpPr>
          <p:nvPr/>
        </p:nvSpPr>
        <p:spPr bwMode="auto">
          <a:xfrm>
            <a:off x="403583" y="4271329"/>
            <a:ext cx="1439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外部为</a:t>
            </a:r>
          </a:p>
        </p:txBody>
      </p:sp>
      <p:graphicFrame>
        <p:nvGraphicFramePr>
          <p:cNvPr id="22" name="Object 9"/>
          <p:cNvGraphicFramePr>
            <a:graphicFrameLocks noChangeAspect="1"/>
          </p:cNvGraphicFramePr>
          <p:nvPr>
            <p:extLst/>
          </p:nvPr>
        </p:nvGraphicFramePr>
        <p:xfrm>
          <a:off x="6727403" y="5360269"/>
          <a:ext cx="47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04" name="Equation" r:id="rId15" imgW="190440" imgH="215640" progId="Equation.3">
                  <p:embed/>
                </p:oleObj>
              </mc:Choice>
              <mc:Fallback>
                <p:oleObj name="Equation" r:id="rId15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403" y="5360269"/>
                        <a:ext cx="4762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10"/>
          <p:cNvGrpSpPr>
            <a:grpSpLocks/>
          </p:cNvGrpSpPr>
          <p:nvPr/>
        </p:nvGrpSpPr>
        <p:grpSpPr bwMode="auto">
          <a:xfrm>
            <a:off x="7229053" y="3226669"/>
            <a:ext cx="584200" cy="3114675"/>
            <a:chOff x="4656" y="1398"/>
            <a:chExt cx="480" cy="2778"/>
          </a:xfrm>
        </p:grpSpPr>
        <p:sp>
          <p:nvSpPr>
            <p:cNvPr id="27" name="AutoShape 14"/>
            <p:cNvSpPr>
              <a:spLocks noChangeArrowheads="1"/>
            </p:cNvSpPr>
            <p:nvPr/>
          </p:nvSpPr>
          <p:spPr bwMode="auto">
            <a:xfrm>
              <a:off x="4656" y="1584"/>
              <a:ext cx="480" cy="2421"/>
            </a:xfrm>
            <a:prstGeom prst="can">
              <a:avLst>
                <a:gd name="adj" fmla="val 36264"/>
              </a:avLst>
            </a:prstGeom>
            <a:gradFill rotWithShape="0">
              <a:gsLst>
                <a:gs pos="0">
                  <a:srgbClr val="185E5E"/>
                </a:gs>
                <a:gs pos="50000">
                  <a:srgbClr val="33CCCC"/>
                </a:gs>
                <a:gs pos="100000">
                  <a:srgbClr val="185E5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4896" y="1398"/>
              <a:ext cx="0" cy="277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Group 20"/>
          <p:cNvGrpSpPr>
            <a:grpSpLocks/>
          </p:cNvGrpSpPr>
          <p:nvPr/>
        </p:nvGrpSpPr>
        <p:grpSpPr bwMode="auto">
          <a:xfrm>
            <a:off x="7524328" y="3285406"/>
            <a:ext cx="700087" cy="457200"/>
            <a:chOff x="4874" y="1861"/>
            <a:chExt cx="441" cy="288"/>
          </a:xfrm>
        </p:grpSpPr>
        <p:graphicFrame>
          <p:nvGraphicFramePr>
            <p:cNvPr id="34" name="Object 21"/>
            <p:cNvGraphicFramePr>
              <a:graphicFrameLocks noChangeAspect="1"/>
            </p:cNvGraphicFramePr>
            <p:nvPr/>
          </p:nvGraphicFramePr>
          <p:xfrm>
            <a:off x="5055" y="1861"/>
            <a:ext cx="26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005" name="公式" r:id="rId17" imgW="177480" imgH="215640" progId="Equation.3">
                    <p:embed/>
                  </p:oleObj>
                </mc:Choice>
                <mc:Fallback>
                  <p:oleObj name="公式" r:id="rId17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5" y="1861"/>
                          <a:ext cx="26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22"/>
            <p:cNvSpPr>
              <a:spLocks noChangeShapeType="1"/>
            </p:cNvSpPr>
            <p:nvPr/>
          </p:nvSpPr>
          <p:spPr bwMode="auto">
            <a:xfrm>
              <a:off x="4874" y="2016"/>
              <a:ext cx="192" cy="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23"/>
          <p:cNvGrpSpPr>
            <a:grpSpLocks/>
          </p:cNvGrpSpPr>
          <p:nvPr/>
        </p:nvGrpSpPr>
        <p:grpSpPr bwMode="auto">
          <a:xfrm>
            <a:off x="7517978" y="2790106"/>
            <a:ext cx="319087" cy="762000"/>
            <a:chOff x="4870" y="1558"/>
            <a:chExt cx="201" cy="480"/>
          </a:xfrm>
        </p:grpSpPr>
        <p:graphicFrame>
          <p:nvGraphicFramePr>
            <p:cNvPr id="37" name="Object 24"/>
            <p:cNvGraphicFramePr>
              <a:graphicFrameLocks/>
            </p:cNvGraphicFramePr>
            <p:nvPr/>
          </p:nvGraphicFramePr>
          <p:xfrm>
            <a:off x="4944" y="1584"/>
            <a:ext cx="127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006" name="Equation" r:id="rId19" imgW="203040" imgH="291960" progId="Equation.3">
                    <p:embed/>
                  </p:oleObj>
                </mc:Choice>
                <mc:Fallback>
                  <p:oleObj name="Equation" r:id="rId19" imgW="203040" imgH="291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584"/>
                          <a:ext cx="127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25"/>
            <p:cNvSpPr>
              <a:spLocks noChangeShapeType="1"/>
            </p:cNvSpPr>
            <p:nvPr/>
          </p:nvSpPr>
          <p:spPr bwMode="auto">
            <a:xfrm flipV="1">
              <a:off x="4870" y="1558"/>
              <a:ext cx="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Oval 26"/>
          <p:cNvSpPr>
            <a:spLocks noChangeArrowheads="1"/>
          </p:cNvSpPr>
          <p:nvPr/>
        </p:nvSpPr>
        <p:spPr bwMode="auto">
          <a:xfrm>
            <a:off x="7228493" y="5015133"/>
            <a:ext cx="583867" cy="192735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7548140" y="5038006"/>
            <a:ext cx="62071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" name="Object 28"/>
          <p:cNvGraphicFramePr>
            <a:graphicFrameLocks/>
          </p:cNvGraphicFramePr>
          <p:nvPr>
            <p:extLst/>
          </p:nvPr>
        </p:nvGraphicFramePr>
        <p:xfrm>
          <a:off x="8130753" y="4687169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07" name="Equation" r:id="rId21" imgW="190440" imgH="215640" progId="Equation.3">
                  <p:embed/>
                </p:oleObj>
              </mc:Choice>
              <mc:Fallback>
                <p:oleObj name="Equation" r:id="rId21" imgW="190440" imgH="21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0753" y="4687169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ine 29"/>
          <p:cNvSpPr>
            <a:spLocks noChangeShapeType="1"/>
          </p:cNvSpPr>
          <p:nvPr/>
        </p:nvSpPr>
        <p:spPr bwMode="auto">
          <a:xfrm flipV="1">
            <a:off x="7533853" y="5225331"/>
            <a:ext cx="558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3" name="Object 30"/>
          <p:cNvGraphicFramePr>
            <a:graphicFrameLocks/>
          </p:cNvGraphicFramePr>
          <p:nvPr>
            <p:extLst/>
          </p:nvPr>
        </p:nvGraphicFramePr>
        <p:xfrm>
          <a:off x="7881515" y="5360269"/>
          <a:ext cx="3556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08" name="Equation" r:id="rId23" imgW="355320" imgH="342720" progId="Equation.3">
                  <p:embed/>
                </p:oleObj>
              </mc:Choice>
              <mc:Fallback>
                <p:oleObj name="Equation" r:id="rId23" imgW="35532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1515" y="5360269"/>
                        <a:ext cx="3556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Oval 26"/>
          <p:cNvSpPr>
            <a:spLocks noChangeArrowheads="1"/>
          </p:cNvSpPr>
          <p:nvPr/>
        </p:nvSpPr>
        <p:spPr bwMode="auto">
          <a:xfrm>
            <a:off x="6006939" y="4423902"/>
            <a:ext cx="3022078" cy="1085850"/>
          </a:xfrm>
          <a:prstGeom prst="ellipse">
            <a:avLst/>
          </a:prstGeom>
          <a:noFill/>
          <a:ln w="28575">
            <a:solidFill>
              <a:srgbClr val="66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pSp>
        <p:nvGrpSpPr>
          <p:cNvPr id="90" name="Group 70"/>
          <p:cNvGrpSpPr>
            <a:grpSpLocks/>
          </p:cNvGrpSpPr>
          <p:nvPr/>
        </p:nvGrpSpPr>
        <p:grpSpPr bwMode="auto">
          <a:xfrm>
            <a:off x="1040542" y="881577"/>
            <a:ext cx="2294384" cy="2613819"/>
            <a:chOff x="4015" y="452"/>
            <a:chExt cx="1536" cy="1739"/>
          </a:xfrm>
        </p:grpSpPr>
        <p:grpSp>
          <p:nvGrpSpPr>
            <p:cNvPr id="91" name="Group 71"/>
            <p:cNvGrpSpPr>
              <a:grpSpLocks/>
            </p:cNvGrpSpPr>
            <p:nvPr/>
          </p:nvGrpSpPr>
          <p:grpSpPr bwMode="auto">
            <a:xfrm>
              <a:off x="4015" y="452"/>
              <a:ext cx="1536" cy="1739"/>
              <a:chOff x="4015" y="452"/>
              <a:chExt cx="1536" cy="1739"/>
            </a:xfrm>
          </p:grpSpPr>
          <p:grpSp>
            <p:nvGrpSpPr>
              <p:cNvPr id="93" name="Group 72"/>
              <p:cNvGrpSpPr>
                <a:grpSpLocks/>
              </p:cNvGrpSpPr>
              <p:nvPr/>
            </p:nvGrpSpPr>
            <p:grpSpPr bwMode="auto">
              <a:xfrm>
                <a:off x="4015" y="454"/>
                <a:ext cx="1536" cy="1737"/>
                <a:chOff x="4015" y="454"/>
                <a:chExt cx="1536" cy="1737"/>
              </a:xfrm>
            </p:grpSpPr>
            <p:sp>
              <p:nvSpPr>
                <p:cNvPr id="95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4922" y="454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6" name="AutoShape 74"/>
                <p:cNvSpPr>
                  <a:spLocks noChangeArrowheads="1"/>
                </p:cNvSpPr>
                <p:nvPr/>
              </p:nvSpPr>
              <p:spPr bwMode="auto">
                <a:xfrm>
                  <a:off x="4058" y="790"/>
                  <a:ext cx="1445" cy="13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69 w 21600"/>
                    <a:gd name="T25" fmla="*/ 3161 h 21600"/>
                    <a:gd name="T26" fmla="*/ 18431 w 21600"/>
                    <a:gd name="T27" fmla="*/ 18439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3521" y="10800"/>
                      </a:moveTo>
                      <a:cubicBezTo>
                        <a:pt x="3521" y="14820"/>
                        <a:pt x="6780" y="18079"/>
                        <a:pt x="10800" y="18079"/>
                      </a:cubicBezTo>
                      <a:cubicBezTo>
                        <a:pt x="14820" y="18079"/>
                        <a:pt x="18079" y="14820"/>
                        <a:pt x="18079" y="10800"/>
                      </a:cubicBezTo>
                      <a:cubicBezTo>
                        <a:pt x="18079" y="6780"/>
                        <a:pt x="14820" y="3521"/>
                        <a:pt x="10800" y="3521"/>
                      </a:cubicBezTo>
                      <a:cubicBezTo>
                        <a:pt x="6780" y="3521"/>
                        <a:pt x="3521" y="6780"/>
                        <a:pt x="3521" y="1080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3366FF"/>
                    </a:gs>
                    <a:gs pos="100000">
                      <a:srgbClr val="182F76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7" name="Group 75"/>
                <p:cNvGrpSpPr>
                  <a:grpSpLocks/>
                </p:cNvGrpSpPr>
                <p:nvPr/>
              </p:nvGrpSpPr>
              <p:grpSpPr bwMode="auto">
                <a:xfrm>
                  <a:off x="4610" y="502"/>
                  <a:ext cx="120" cy="543"/>
                  <a:chOff x="2256" y="1200"/>
                  <a:chExt cx="96" cy="769"/>
                </a:xfrm>
              </p:grpSpPr>
              <p:sp>
                <p:nvSpPr>
                  <p:cNvPr id="127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200"/>
                    <a:ext cx="0" cy="768"/>
                  </a:xfrm>
                  <a:prstGeom prst="line">
                    <a:avLst/>
                  </a:prstGeom>
                  <a:noFill/>
                  <a:ln w="15875">
                    <a:solidFill>
                      <a:srgbClr val="FF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77"/>
                  <p:cNvSpPr>
                    <a:spLocks/>
                  </p:cNvSpPr>
                  <p:nvPr/>
                </p:nvSpPr>
                <p:spPr bwMode="auto">
                  <a:xfrm>
                    <a:off x="2256" y="1968"/>
                    <a:ext cx="96" cy="1"/>
                  </a:xfrm>
                  <a:custGeom>
                    <a:avLst/>
                    <a:gdLst>
                      <a:gd name="T0" fmla="*/ 96 w 96"/>
                      <a:gd name="T1" fmla="*/ 0 h 1"/>
                      <a:gd name="T2" fmla="*/ 48 w 96"/>
                      <a:gd name="T3" fmla="*/ 0 h 1"/>
                      <a:gd name="T4" fmla="*/ 0 w 96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96"/>
                      <a:gd name="T10" fmla="*/ 0 h 1"/>
                      <a:gd name="T11" fmla="*/ 96 w 96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6" h="1">
                        <a:moveTo>
                          <a:pt x="96" y="0"/>
                        </a:moveTo>
                        <a:cubicBezTo>
                          <a:pt x="80" y="0"/>
                          <a:pt x="64" y="0"/>
                          <a:pt x="48" y="0"/>
                        </a:cubicBezTo>
                        <a:cubicBezTo>
                          <a:pt x="32" y="0"/>
                          <a:pt x="8" y="0"/>
                          <a:pt x="0" y="0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" name="Freeform 78"/>
                <p:cNvSpPr>
                  <a:spLocks/>
                </p:cNvSpPr>
                <p:nvPr/>
              </p:nvSpPr>
              <p:spPr bwMode="auto">
                <a:xfrm rot="-1098446">
                  <a:off x="4483" y="79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" name="Freeform 79"/>
                <p:cNvSpPr>
                  <a:spLocks/>
                </p:cNvSpPr>
                <p:nvPr/>
              </p:nvSpPr>
              <p:spPr bwMode="auto">
                <a:xfrm rot="-8079844">
                  <a:off x="4328" y="1704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0" name="Freeform 80"/>
                <p:cNvSpPr>
                  <a:spLocks/>
                </p:cNvSpPr>
                <p:nvPr/>
              </p:nvSpPr>
              <p:spPr bwMode="auto">
                <a:xfrm rot="-9265042">
                  <a:off x="461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81"/>
                <p:cNvSpPr>
                  <a:spLocks/>
                </p:cNvSpPr>
                <p:nvPr/>
              </p:nvSpPr>
              <p:spPr bwMode="auto">
                <a:xfrm rot="-6767960">
                  <a:off x="4158" y="1451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2" name="Freeform 82"/>
                <p:cNvSpPr>
                  <a:spLocks/>
                </p:cNvSpPr>
                <p:nvPr/>
              </p:nvSpPr>
              <p:spPr bwMode="auto">
                <a:xfrm rot="-4945789">
                  <a:off x="4158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83"/>
                <p:cNvSpPr>
                  <a:spLocks/>
                </p:cNvSpPr>
                <p:nvPr/>
              </p:nvSpPr>
              <p:spPr bwMode="auto">
                <a:xfrm rot="-2478324">
                  <a:off x="4270" y="959"/>
                  <a:ext cx="85" cy="339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10 h 390"/>
                    <a:gd name="T4" fmla="*/ 919 w 67"/>
                    <a:gd name="T5" fmla="*/ 66 h 390"/>
                    <a:gd name="T6" fmla="*/ 107 w 67"/>
                    <a:gd name="T7" fmla="*/ 7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" name="Freeform 84"/>
                <p:cNvSpPr>
                  <a:spLocks/>
                </p:cNvSpPr>
                <p:nvPr/>
              </p:nvSpPr>
              <p:spPr bwMode="auto">
                <a:xfrm rot="-8459925">
                  <a:off x="4455" y="1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85"/>
                <p:cNvSpPr>
                  <a:spLocks/>
                </p:cNvSpPr>
                <p:nvPr/>
              </p:nvSpPr>
              <p:spPr bwMode="auto">
                <a:xfrm rot="-7539041">
                  <a:off x="4243" y="1577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86"/>
                <p:cNvSpPr>
                  <a:spLocks/>
                </p:cNvSpPr>
                <p:nvPr/>
              </p:nvSpPr>
              <p:spPr bwMode="auto">
                <a:xfrm rot="-5931425">
                  <a:off x="4158" y="1324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87"/>
                <p:cNvSpPr>
                  <a:spLocks/>
                </p:cNvSpPr>
                <p:nvPr/>
              </p:nvSpPr>
              <p:spPr bwMode="auto">
                <a:xfrm rot="-3951584">
                  <a:off x="4201" y="1070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8"/>
                <p:cNvSpPr>
                  <a:spLocks/>
                </p:cNvSpPr>
                <p:nvPr/>
              </p:nvSpPr>
              <p:spPr bwMode="auto">
                <a:xfrm rot="-1773259">
                  <a:off x="4355" y="875"/>
                  <a:ext cx="85" cy="338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9 h 390"/>
                    <a:gd name="T4" fmla="*/ 919 w 67"/>
                    <a:gd name="T5" fmla="*/ 64 h 390"/>
                    <a:gd name="T6" fmla="*/ 107 w 67"/>
                    <a:gd name="T7" fmla="*/ 75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89"/>
                <p:cNvSpPr>
                  <a:spLocks/>
                </p:cNvSpPr>
                <p:nvPr/>
              </p:nvSpPr>
              <p:spPr bwMode="auto">
                <a:xfrm rot="-9998300">
                  <a:off x="478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90"/>
                <p:cNvSpPr>
                  <a:spLocks/>
                </p:cNvSpPr>
                <p:nvPr/>
              </p:nvSpPr>
              <p:spPr bwMode="auto">
                <a:xfrm rot="-6440618">
                  <a:off x="5306" y="1028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1"/>
                <p:cNvSpPr>
                  <a:spLocks/>
                </p:cNvSpPr>
                <p:nvPr/>
              </p:nvSpPr>
              <p:spPr bwMode="auto">
                <a:xfrm rot="-7694875">
                  <a:off x="5206" y="91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92"/>
                <p:cNvSpPr>
                  <a:spLocks/>
                </p:cNvSpPr>
                <p:nvPr/>
              </p:nvSpPr>
              <p:spPr bwMode="auto">
                <a:xfrm rot="-8716787">
                  <a:off x="5078" y="832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93"/>
                <p:cNvSpPr>
                  <a:spLocks/>
                </p:cNvSpPr>
                <p:nvPr/>
              </p:nvSpPr>
              <p:spPr bwMode="auto">
                <a:xfrm rot="-9198687">
                  <a:off x="4950" y="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94"/>
                <p:cNvSpPr>
                  <a:spLocks/>
                </p:cNvSpPr>
                <p:nvPr/>
              </p:nvSpPr>
              <p:spPr bwMode="auto">
                <a:xfrm rot="-9998300">
                  <a:off x="4823" y="748"/>
                  <a:ext cx="59" cy="343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5 h 390"/>
                    <a:gd name="T6" fmla="*/ 4 w 67"/>
                    <a:gd name="T7" fmla="*/ 8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95"/>
                <p:cNvSpPr>
                  <a:spLocks/>
                </p:cNvSpPr>
                <p:nvPr/>
              </p:nvSpPr>
              <p:spPr bwMode="auto">
                <a:xfrm rot="-2937311">
                  <a:off x="5306" y="1493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96"/>
                <p:cNvSpPr>
                  <a:spLocks/>
                </p:cNvSpPr>
                <p:nvPr/>
              </p:nvSpPr>
              <p:spPr bwMode="auto">
                <a:xfrm rot="-2476278">
                  <a:off x="5263" y="1621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97"/>
                <p:cNvSpPr>
                  <a:spLocks/>
                </p:cNvSpPr>
                <p:nvPr/>
              </p:nvSpPr>
              <p:spPr bwMode="auto">
                <a:xfrm rot="-1976799">
                  <a:off x="5163" y="172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98"/>
                <p:cNvSpPr>
                  <a:spLocks/>
                </p:cNvSpPr>
                <p:nvPr/>
              </p:nvSpPr>
              <p:spPr bwMode="auto">
                <a:xfrm rot="-1054935">
                  <a:off x="5035" y="1805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99"/>
                <p:cNvSpPr>
                  <a:spLocks/>
                </p:cNvSpPr>
                <p:nvPr/>
              </p:nvSpPr>
              <p:spPr bwMode="auto">
                <a:xfrm rot="-259915">
                  <a:off x="4908" y="1847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Line 100"/>
                <p:cNvSpPr>
                  <a:spLocks noChangeShapeType="1"/>
                </p:cNvSpPr>
                <p:nvPr/>
              </p:nvSpPr>
              <p:spPr bwMode="auto">
                <a:xfrm>
                  <a:off x="4778" y="502"/>
                  <a:ext cx="2" cy="288"/>
                </a:xfrm>
                <a:prstGeom prst="line">
                  <a:avLst/>
                </a:prstGeom>
                <a:noFill/>
                <a:ln w="158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Line 101"/>
                <p:cNvSpPr>
                  <a:spLocks noChangeShapeType="1"/>
                </p:cNvSpPr>
                <p:nvPr/>
              </p:nvSpPr>
              <p:spPr bwMode="auto">
                <a:xfrm>
                  <a:off x="4586" y="502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4778" y="1174"/>
                  <a:ext cx="480" cy="336"/>
                </a:xfrm>
                <a:prstGeom prst="line">
                  <a:avLst/>
                </a:prstGeom>
                <a:noFill/>
                <a:ln w="22225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23" name="Object 103"/>
                <p:cNvGraphicFramePr>
                  <a:graphicFrameLocks noChangeAspect="1"/>
                </p:cNvGraphicFramePr>
                <p:nvPr/>
              </p:nvGraphicFramePr>
              <p:xfrm>
                <a:off x="4778" y="1222"/>
                <a:ext cx="212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0009" name="Equation" r:id="rId25" imgW="114120" imgH="126720" progId="Equation.3">
                        <p:embed/>
                      </p:oleObj>
                    </mc:Choice>
                    <mc:Fallback>
                      <p:oleObj name="Equation" r:id="rId25" imgW="114120" imgH="12672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8" y="1222"/>
                              <a:ext cx="212" cy="2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4" name="Object 104"/>
                <p:cNvGraphicFramePr>
                  <a:graphicFrameLocks noChangeAspect="1"/>
                </p:cNvGraphicFramePr>
                <p:nvPr/>
              </p:nvGraphicFramePr>
              <p:xfrm>
                <a:off x="4538" y="1414"/>
                <a:ext cx="236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0010" name="Equation" r:id="rId27" imgW="126720" imgH="139680" progId="Equation.3">
                        <p:embed/>
                      </p:oleObj>
                    </mc:Choice>
                    <mc:Fallback>
                      <p:oleObj name="Equation" r:id="rId27" imgW="126720" imgH="1396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38" y="1414"/>
                              <a:ext cx="236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25" name="Freeform 105"/>
                <p:cNvSpPr>
                  <a:spLocks/>
                </p:cNvSpPr>
                <p:nvPr/>
              </p:nvSpPr>
              <p:spPr bwMode="auto">
                <a:xfrm rot="-4859785">
                  <a:off x="5349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106"/>
                <p:cNvSpPr>
                  <a:spLocks/>
                </p:cNvSpPr>
                <p:nvPr/>
              </p:nvSpPr>
              <p:spPr bwMode="auto">
                <a:xfrm rot="-3853592">
                  <a:off x="5349" y="136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94" name="Object 107"/>
              <p:cNvGraphicFramePr>
                <a:graphicFrameLocks noChangeAspect="1"/>
              </p:cNvGraphicFramePr>
              <p:nvPr/>
            </p:nvGraphicFramePr>
            <p:xfrm>
              <a:off x="4270" y="452"/>
              <a:ext cx="240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011" name="Equation" r:id="rId29" imgW="126720" imgH="164880" progId="Equation.3">
                      <p:embed/>
                    </p:oleObj>
                  </mc:Choice>
                  <mc:Fallback>
                    <p:oleObj name="Equation" r:id="rId29" imgW="12672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0" y="452"/>
                            <a:ext cx="240" cy="2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99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2" name="Object 108"/>
            <p:cNvGraphicFramePr>
              <a:graphicFrameLocks noChangeAspect="1"/>
            </p:cNvGraphicFramePr>
            <p:nvPr/>
          </p:nvGraphicFramePr>
          <p:xfrm>
            <a:off x="4512" y="1152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012" name="Equation" r:id="rId31" imgW="177480" imgH="177480" progId="Equation.3">
                    <p:embed/>
                  </p:oleObj>
                </mc:Choice>
                <mc:Fallback>
                  <p:oleObj name="Equation" r:id="rId31" imgW="1774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152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0" name="AutoShape 6"/>
          <p:cNvSpPr>
            <a:spLocks noChangeArrowheads="1"/>
          </p:cNvSpPr>
          <p:nvPr/>
        </p:nvSpPr>
        <p:spPr bwMode="auto">
          <a:xfrm>
            <a:off x="6651166" y="1006413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131" name="Object 9"/>
          <p:cNvGraphicFramePr>
            <a:graphicFrameLocks noChangeAspect="1"/>
          </p:cNvGraphicFramePr>
          <p:nvPr>
            <p:extLst/>
          </p:nvPr>
        </p:nvGraphicFramePr>
        <p:xfrm>
          <a:off x="2559832" y="2657214"/>
          <a:ext cx="47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13" name="Equation" r:id="rId33" imgW="190440" imgH="215640" progId="Equation.3">
                  <p:embed/>
                </p:oleObj>
              </mc:Choice>
              <mc:Fallback>
                <p:oleObj name="Equation" r:id="rId33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832" y="2657214"/>
                        <a:ext cx="4762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40"/>
          <p:cNvGraphicFramePr>
            <a:graphicFrameLocks/>
          </p:cNvGraphicFramePr>
          <p:nvPr>
            <p:extLst/>
          </p:nvPr>
        </p:nvGraphicFramePr>
        <p:xfrm>
          <a:off x="4268412" y="846231"/>
          <a:ext cx="2153948" cy="878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14" name="Equation" r:id="rId34" imgW="965160" imgH="355320" progId="Equation.DSMT4">
                  <p:embed/>
                </p:oleObj>
              </mc:Choice>
              <mc:Fallback>
                <p:oleObj name="Equation" r:id="rId34" imgW="965160" imgH="35532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412" y="846231"/>
                        <a:ext cx="2153948" cy="878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26"/>
          <p:cNvSpPr>
            <a:spLocks noChangeArrowheads="1"/>
          </p:cNvSpPr>
          <p:nvPr/>
        </p:nvSpPr>
        <p:spPr bwMode="auto">
          <a:xfrm>
            <a:off x="1325541" y="1580034"/>
            <a:ext cx="1767917" cy="1666218"/>
          </a:xfrm>
          <a:prstGeom prst="ellipse">
            <a:avLst/>
          </a:prstGeom>
          <a:noFill/>
          <a:ln w="28575">
            <a:solidFill>
              <a:srgbClr val="66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595389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36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6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6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6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6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6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5" grpId="0"/>
      <p:bldP spid="36888" grpId="0" build="p" autoUpdateAnimBg="0"/>
      <p:bldP spid="36890" grpId="0"/>
      <p:bldP spid="36896" grpId="0"/>
      <p:bldP spid="39" grpId="0" animBg="1"/>
      <p:bldP spid="40" grpId="0" animBg="1"/>
      <p:bldP spid="42" grpId="0" animBg="1"/>
      <p:bldP spid="50" grpId="0" animBg="1"/>
      <p:bldP spid="130" grpId="0" animBg="1"/>
      <p:bldP spid="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7"/>
          <p:cNvSpPr>
            <a:spLocks noChangeArrowheads="1"/>
          </p:cNvSpPr>
          <p:nvPr/>
        </p:nvSpPr>
        <p:spPr bwMode="auto">
          <a:xfrm>
            <a:off x="5999485" y="2075023"/>
            <a:ext cx="2820987" cy="838200"/>
          </a:xfrm>
          <a:prstGeom prst="wedgeRectCallout">
            <a:avLst>
              <a:gd name="adj1" fmla="val -71667"/>
              <a:gd name="adj2" fmla="val -41097"/>
            </a:avLst>
          </a:prstGeom>
          <a:noFill/>
          <a:ln w="9525">
            <a:solidFill>
              <a:srgbClr val="66FF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各电流元所在处的 “</a:t>
            </a:r>
            <a:r>
              <a:rPr kumimoji="1" lang="zh-CN" altLang="en-US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当地 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”</a:t>
            </a:r>
          </a:p>
        </p:txBody>
      </p:sp>
      <p:graphicFrame>
        <p:nvGraphicFramePr>
          <p:cNvPr id="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815930"/>
              </p:ext>
            </p:extLst>
          </p:nvPr>
        </p:nvGraphicFramePr>
        <p:xfrm>
          <a:off x="2556197" y="1676560"/>
          <a:ext cx="307657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43" name="公式" r:id="rId3" imgW="1396800" imgH="291960" progId="Equation.3">
                  <p:embed/>
                </p:oleObj>
              </mc:Choice>
              <mc:Fallback>
                <p:oleObj name="公式" r:id="rId3" imgW="1396800" imgH="291960" progId="Equation.3">
                  <p:embed/>
                  <p:pic>
                    <p:nvPicPr>
                      <p:cNvPr id="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6197" y="1676560"/>
                        <a:ext cx="3076575" cy="642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08080">
                                <a:alpha val="48000"/>
                              </a:srgbClr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319783" y="3073287"/>
            <a:ext cx="510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若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磁场为匀强场 </a:t>
            </a:r>
          </a:p>
        </p:txBody>
      </p:sp>
      <p:graphicFrame>
        <p:nvGraphicFramePr>
          <p:cNvPr id="6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9067850"/>
              </p:ext>
            </p:extLst>
          </p:nvPr>
        </p:nvGraphicFramePr>
        <p:xfrm>
          <a:off x="3637263" y="3035165"/>
          <a:ext cx="20447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44" name="Equation" r:id="rId5" imgW="2044440" imgH="583920" progId="Equation.3">
                  <p:embed/>
                </p:oleObj>
              </mc:Choice>
              <mc:Fallback>
                <p:oleObj name="Equation" r:id="rId5" imgW="2044440" imgH="583920" progId="Equation.3">
                  <p:embed/>
                  <p:pic>
                    <p:nvPicPr>
                      <p:cNvPr id="6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7263" y="3035165"/>
                        <a:ext cx="20447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316213" y="3782039"/>
            <a:ext cx="434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匀强磁场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中的闭合电流受力</a:t>
            </a:r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2847114" y="3177269"/>
            <a:ext cx="554037" cy="266700"/>
          </a:xfrm>
          <a:prstGeom prst="rightArrow">
            <a:avLst>
              <a:gd name="adj1" fmla="val 50000"/>
              <a:gd name="adj2" fmla="val 51934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" name="Objec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102047"/>
              </p:ext>
            </p:extLst>
          </p:nvPr>
        </p:nvGraphicFramePr>
        <p:xfrm>
          <a:off x="6285421" y="3837910"/>
          <a:ext cx="20447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45" name="公式" r:id="rId7" imgW="2044440" imgH="583920" progId="Equation.3">
                  <p:embed/>
                </p:oleObj>
              </mc:Choice>
              <mc:Fallback>
                <p:oleObj name="公式" r:id="rId7" imgW="2044440" imgH="583920" progId="Equation.3">
                  <p:embed/>
                  <p:pic>
                    <p:nvPicPr>
                      <p:cNvPr id="9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5421" y="3837910"/>
                        <a:ext cx="20447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4886193"/>
              </p:ext>
            </p:extLst>
          </p:nvPr>
        </p:nvGraphicFramePr>
        <p:xfrm>
          <a:off x="8409880" y="3924536"/>
          <a:ext cx="4826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46" name="Equation" r:id="rId9" imgW="482400" imgH="317160" progId="Equation.3">
                  <p:embed/>
                </p:oleObj>
              </mc:Choice>
              <mc:Fallback>
                <p:oleObj name="Equation" r:id="rId9" imgW="482400" imgH="317160" progId="Equation.3">
                  <p:embed/>
                  <p:pic>
                    <p:nvPicPr>
                      <p:cNvPr id="1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9880" y="3924536"/>
                        <a:ext cx="4826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5616632" y="3951901"/>
            <a:ext cx="503238" cy="287338"/>
          </a:xfrm>
          <a:prstGeom prst="rightArrow">
            <a:avLst>
              <a:gd name="adj1" fmla="val 50000"/>
              <a:gd name="adj2" fmla="val 43784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725993"/>
              </p:ext>
            </p:extLst>
          </p:nvPr>
        </p:nvGraphicFramePr>
        <p:xfrm>
          <a:off x="4462691" y="3769292"/>
          <a:ext cx="1090560" cy="61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47" name="Equation" r:id="rId11" imgW="495000" imgH="279360" progId="Equation.DSMT4">
                  <p:embed/>
                </p:oleObj>
              </mc:Choice>
              <mc:Fallback>
                <p:oleObj name="Equation" r:id="rId11" imgW="495000" imgH="27936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2691" y="3769292"/>
                        <a:ext cx="1090560" cy="61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309743"/>
              </p:ext>
            </p:extLst>
          </p:nvPr>
        </p:nvGraphicFramePr>
        <p:xfrm>
          <a:off x="6542088" y="4694238"/>
          <a:ext cx="1485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48" name="公式" r:id="rId13" imgW="1485720" imgH="406080" progId="Equation.3">
                  <p:embed/>
                </p:oleObj>
              </mc:Choice>
              <mc:Fallback>
                <p:oleObj name="公式" r:id="rId13" imgW="1485720" imgH="406080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2088" y="4694238"/>
                        <a:ext cx="1485900" cy="4064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3923928" y="5276056"/>
            <a:ext cx="540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适用于任意形状的平面载流线圈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342832" y="4641541"/>
            <a:ext cx="394113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均匀磁场</a:t>
            </a:r>
            <a:r>
              <a:rPr kumimoji="1"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对载流线圈的力矩</a:t>
            </a:r>
          </a:p>
        </p:txBody>
      </p:sp>
      <p:graphicFrame>
        <p:nvGraphicFramePr>
          <p:cNvPr id="17" name="Object 8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357122"/>
              </p:ext>
            </p:extLst>
          </p:nvPr>
        </p:nvGraphicFramePr>
        <p:xfrm>
          <a:off x="4633639" y="4682331"/>
          <a:ext cx="13065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49" name="Equation" r:id="rId15" imgW="1307880" imgH="431640" progId="Equation.3">
                  <p:embed/>
                </p:oleObj>
              </mc:Choice>
              <mc:Fallback>
                <p:oleObj name="Equation" r:id="rId15" imgW="1307880" imgH="431640" progId="Equation.3">
                  <p:embed/>
                  <p:pic>
                    <p:nvPicPr>
                      <p:cNvPr id="17" name="Object 8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639" y="4682331"/>
                        <a:ext cx="13065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31559" y="5881836"/>
            <a:ext cx="24368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磁场力对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仿宋_GB2312" pitchFamily="49" charset="-122"/>
                <a:ea typeface="仿宋_GB2312" pitchFamily="49" charset="-122"/>
              </a:rPr>
              <a:t>载流导线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或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仿宋_GB2312" pitchFamily="49" charset="-122"/>
                <a:ea typeface="仿宋_GB2312" pitchFamily="49" charset="-122"/>
              </a:rPr>
              <a:t>载流线圈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做的</a:t>
            </a:r>
            <a:r>
              <a:rPr kumimoji="1"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功</a:t>
            </a:r>
          </a:p>
        </p:txBody>
      </p:sp>
      <p:graphicFrame>
        <p:nvGraphicFramePr>
          <p:cNvPr id="19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789660"/>
              </p:ext>
            </p:extLst>
          </p:nvPr>
        </p:nvGraphicFramePr>
        <p:xfrm>
          <a:off x="5553251" y="5881836"/>
          <a:ext cx="1882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50" name="Equation" r:id="rId17" imgW="660240" imgH="228600" progId="Equation.DSMT4">
                  <p:embed/>
                </p:oleObj>
              </mc:Choice>
              <mc:Fallback>
                <p:oleObj name="Equation" r:id="rId17" imgW="660240" imgH="228600" progId="Equation.DSMT4">
                  <p:embed/>
                  <p:pic>
                    <p:nvPicPr>
                      <p:cNvPr id="19" name="Object 7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3251" y="5881836"/>
                        <a:ext cx="1882775" cy="5715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331559" y="1484784"/>
            <a:ext cx="2068928" cy="157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任意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形状载流导线在外磁场中受到的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安培力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1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852485"/>
              </p:ext>
            </p:extLst>
          </p:nvPr>
        </p:nvGraphicFramePr>
        <p:xfrm>
          <a:off x="3637263" y="1050438"/>
          <a:ext cx="18288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751" name="Equation" r:id="rId19" imgW="1828800" imgH="368280" progId="Equation.3">
                  <p:embed/>
                </p:oleObj>
              </mc:Choice>
              <mc:Fallback>
                <p:oleObj name="Equation" r:id="rId19" imgW="1828800" imgH="3682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7263" y="1050438"/>
                        <a:ext cx="1828800" cy="3667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316213" y="970256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电流</a:t>
            </a:r>
            <a:r>
              <a:rPr kumimoji="1" lang="zh-CN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元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受到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的安培力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2114361" y="159619"/>
            <a:ext cx="3048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r" eaLnBrk="1" hangingPunct="1"/>
            <a:r>
              <a:rPr kumimoji="1" lang="zh-CN" altLang="en-US" sz="3000" b="1" dirty="0" smtClean="0">
                <a:solidFill>
                  <a:srgbClr val="66FFFF"/>
                </a:solidFill>
                <a:latin typeface="+mn-ea"/>
                <a:ea typeface="+mn-ea"/>
              </a:rPr>
              <a:t>要点回顾</a:t>
            </a:r>
            <a:endParaRPr kumimoji="1" lang="zh-CN" altLang="en-US" sz="3000" dirty="0">
              <a:solidFill>
                <a:srgbClr val="66FF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76724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" grpId="0" autoUpdateAnimBg="0"/>
      <p:bldP spid="7" grpId="0" autoUpdateAnimBg="0"/>
      <p:bldP spid="8" grpId="0" animBg="1"/>
      <p:bldP spid="11" grpId="0" animBg="1"/>
      <p:bldP spid="14" grpId="0"/>
      <p:bldP spid="16" grpId="0" autoUpdateAnimBg="0"/>
      <p:bldP spid="18" grpId="0" autoUpdateAnimBg="0"/>
      <p:bldP spid="20" grpId="0" autoUpdateAnimBg="0"/>
      <p:bldP spid="22" grpId="0"/>
      <p:bldP spid="2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7574" name="Object 70"/>
          <p:cNvGraphicFramePr>
            <a:graphicFrameLocks/>
          </p:cNvGraphicFramePr>
          <p:nvPr>
            <p:extLst/>
          </p:nvPr>
        </p:nvGraphicFramePr>
        <p:xfrm>
          <a:off x="2228850" y="345728"/>
          <a:ext cx="863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4" name="Equation" r:id="rId3" imgW="863280" imgH="355320" progId="Equation.3">
                  <p:embed/>
                </p:oleObj>
              </mc:Choice>
              <mc:Fallback>
                <p:oleObj name="Equation" r:id="rId3" imgW="863280" imgH="3553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345728"/>
                        <a:ext cx="863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575" name="Line 71"/>
          <p:cNvSpPr>
            <a:spLocks noChangeShapeType="1"/>
          </p:cNvSpPr>
          <p:nvPr/>
        </p:nvSpPr>
        <p:spPr bwMode="auto">
          <a:xfrm flipV="1">
            <a:off x="2544763" y="420340"/>
            <a:ext cx="222250" cy="265113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7576" name="AutoShape 72"/>
          <p:cNvSpPr>
            <a:spLocks noChangeArrowheads="1"/>
          </p:cNvSpPr>
          <p:nvPr/>
        </p:nvSpPr>
        <p:spPr bwMode="auto">
          <a:xfrm rot="5398361">
            <a:off x="5809456" y="-758750"/>
            <a:ext cx="1196975" cy="3741738"/>
          </a:xfrm>
          <a:prstGeom prst="can">
            <a:avLst>
              <a:gd name="adj" fmla="val 48627"/>
            </a:avLst>
          </a:prstGeom>
          <a:gradFill rotWithShape="1">
            <a:gsLst>
              <a:gs pos="0">
                <a:srgbClr val="307777"/>
              </a:gs>
              <a:gs pos="50000">
                <a:srgbClr val="66FFFF"/>
              </a:gs>
              <a:gs pos="100000">
                <a:srgbClr val="307777"/>
              </a:gs>
            </a:gsLst>
            <a:lin ang="540000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7577" name="Line 73"/>
          <p:cNvSpPr>
            <a:spLocks noChangeShapeType="1"/>
          </p:cNvSpPr>
          <p:nvPr/>
        </p:nvSpPr>
        <p:spPr bwMode="auto">
          <a:xfrm flipV="1">
            <a:off x="4759325" y="558081"/>
            <a:ext cx="990600" cy="6096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7578" name="Line 74"/>
          <p:cNvSpPr>
            <a:spLocks noChangeShapeType="1"/>
          </p:cNvSpPr>
          <p:nvPr/>
        </p:nvSpPr>
        <p:spPr bwMode="auto">
          <a:xfrm>
            <a:off x="4235450" y="1167681"/>
            <a:ext cx="44958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7579" name="Line 75"/>
          <p:cNvSpPr>
            <a:spLocks noChangeShapeType="1"/>
          </p:cNvSpPr>
          <p:nvPr/>
        </p:nvSpPr>
        <p:spPr bwMode="auto">
          <a:xfrm>
            <a:off x="4835525" y="1167681"/>
            <a:ext cx="9144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7580" name="Line 76"/>
          <p:cNvSpPr>
            <a:spLocks noChangeShapeType="1"/>
          </p:cNvSpPr>
          <p:nvPr/>
        </p:nvSpPr>
        <p:spPr bwMode="auto">
          <a:xfrm flipV="1">
            <a:off x="4759325" y="558081"/>
            <a:ext cx="0" cy="6096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77"/>
          <p:cNvGrpSpPr>
            <a:grpSpLocks/>
          </p:cNvGrpSpPr>
          <p:nvPr/>
        </p:nvGrpSpPr>
        <p:grpSpPr bwMode="auto">
          <a:xfrm>
            <a:off x="4716463" y="478706"/>
            <a:ext cx="3282950" cy="1236662"/>
            <a:chOff x="2891" y="280"/>
            <a:chExt cx="2068" cy="779"/>
          </a:xfrm>
        </p:grpSpPr>
        <p:sp>
          <p:nvSpPr>
            <p:cNvPr id="11317" name="Freeform 78"/>
            <p:cNvSpPr>
              <a:spLocks/>
            </p:cNvSpPr>
            <p:nvPr/>
          </p:nvSpPr>
          <p:spPr bwMode="auto">
            <a:xfrm>
              <a:off x="2891" y="299"/>
              <a:ext cx="231" cy="378"/>
            </a:xfrm>
            <a:custGeom>
              <a:avLst/>
              <a:gdLst>
                <a:gd name="T0" fmla="*/ 0 w 240"/>
                <a:gd name="T1" fmla="*/ 114 h 432"/>
                <a:gd name="T2" fmla="*/ 65 w 240"/>
                <a:gd name="T3" fmla="*/ 52 h 432"/>
                <a:gd name="T4" fmla="*/ 164 w 240"/>
                <a:gd name="T5" fmla="*/ 0 h 432"/>
                <a:gd name="T6" fmla="*/ 0 60000 65536"/>
                <a:gd name="T7" fmla="*/ 0 60000 65536"/>
                <a:gd name="T8" fmla="*/ 0 60000 65536"/>
                <a:gd name="T9" fmla="*/ 0 w 240"/>
                <a:gd name="T10" fmla="*/ 0 h 432"/>
                <a:gd name="T11" fmla="*/ 240 w 240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432">
                  <a:moveTo>
                    <a:pt x="0" y="432"/>
                  </a:moveTo>
                  <a:cubicBezTo>
                    <a:pt x="28" y="348"/>
                    <a:pt x="56" y="264"/>
                    <a:pt x="96" y="192"/>
                  </a:cubicBezTo>
                  <a:cubicBezTo>
                    <a:pt x="136" y="120"/>
                    <a:pt x="188" y="60"/>
                    <a:pt x="240" y="0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18" name="Freeform 79"/>
            <p:cNvSpPr>
              <a:spLocks/>
            </p:cNvSpPr>
            <p:nvPr/>
          </p:nvSpPr>
          <p:spPr bwMode="auto">
            <a:xfrm>
              <a:off x="4061" y="304"/>
              <a:ext cx="555" cy="755"/>
            </a:xfrm>
            <a:custGeom>
              <a:avLst/>
              <a:gdLst>
                <a:gd name="T0" fmla="*/ 0 w 576"/>
                <a:gd name="T1" fmla="*/ 5 h 888"/>
                <a:gd name="T2" fmla="*/ 66 w 576"/>
                <a:gd name="T3" fmla="*/ 14 h 888"/>
                <a:gd name="T4" fmla="*/ 166 w 576"/>
                <a:gd name="T5" fmla="*/ 90 h 888"/>
                <a:gd name="T6" fmla="*/ 265 w 576"/>
                <a:gd name="T7" fmla="*/ 156 h 888"/>
                <a:gd name="T8" fmla="*/ 397 w 576"/>
                <a:gd name="T9" fmla="*/ 176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888"/>
                <a:gd name="T17" fmla="*/ 576 w 576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888">
                  <a:moveTo>
                    <a:pt x="0" y="24"/>
                  </a:moveTo>
                  <a:cubicBezTo>
                    <a:pt x="28" y="12"/>
                    <a:pt x="56" y="0"/>
                    <a:pt x="96" y="72"/>
                  </a:cubicBezTo>
                  <a:cubicBezTo>
                    <a:pt x="136" y="144"/>
                    <a:pt x="192" y="336"/>
                    <a:pt x="240" y="456"/>
                  </a:cubicBezTo>
                  <a:cubicBezTo>
                    <a:pt x="288" y="576"/>
                    <a:pt x="328" y="720"/>
                    <a:pt x="384" y="792"/>
                  </a:cubicBezTo>
                  <a:cubicBezTo>
                    <a:pt x="440" y="864"/>
                    <a:pt x="508" y="876"/>
                    <a:pt x="576" y="888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19" name="Freeform 80"/>
            <p:cNvSpPr>
              <a:spLocks/>
            </p:cNvSpPr>
            <p:nvPr/>
          </p:nvSpPr>
          <p:spPr bwMode="auto">
            <a:xfrm flipH="1">
              <a:off x="3677" y="304"/>
              <a:ext cx="370" cy="755"/>
            </a:xfrm>
            <a:custGeom>
              <a:avLst/>
              <a:gdLst>
                <a:gd name="T0" fmla="*/ 0 w 576"/>
                <a:gd name="T1" fmla="*/ 5 h 888"/>
                <a:gd name="T2" fmla="*/ 1 w 576"/>
                <a:gd name="T3" fmla="*/ 14 h 888"/>
                <a:gd name="T4" fmla="*/ 3 w 576"/>
                <a:gd name="T5" fmla="*/ 90 h 888"/>
                <a:gd name="T6" fmla="*/ 4 w 576"/>
                <a:gd name="T7" fmla="*/ 156 h 888"/>
                <a:gd name="T8" fmla="*/ 7 w 576"/>
                <a:gd name="T9" fmla="*/ 176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888"/>
                <a:gd name="T17" fmla="*/ 576 w 576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888">
                  <a:moveTo>
                    <a:pt x="0" y="24"/>
                  </a:moveTo>
                  <a:cubicBezTo>
                    <a:pt x="28" y="12"/>
                    <a:pt x="56" y="0"/>
                    <a:pt x="96" y="72"/>
                  </a:cubicBezTo>
                  <a:cubicBezTo>
                    <a:pt x="136" y="144"/>
                    <a:pt x="192" y="336"/>
                    <a:pt x="240" y="456"/>
                  </a:cubicBezTo>
                  <a:cubicBezTo>
                    <a:pt x="288" y="576"/>
                    <a:pt x="328" y="720"/>
                    <a:pt x="384" y="792"/>
                  </a:cubicBezTo>
                  <a:cubicBezTo>
                    <a:pt x="440" y="864"/>
                    <a:pt x="508" y="876"/>
                    <a:pt x="576" y="888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20" name="Freeform 81"/>
            <p:cNvSpPr>
              <a:spLocks/>
            </p:cNvSpPr>
            <p:nvPr/>
          </p:nvSpPr>
          <p:spPr bwMode="auto">
            <a:xfrm flipH="1">
              <a:off x="4589" y="304"/>
              <a:ext cx="370" cy="755"/>
            </a:xfrm>
            <a:custGeom>
              <a:avLst/>
              <a:gdLst>
                <a:gd name="T0" fmla="*/ 0 w 576"/>
                <a:gd name="T1" fmla="*/ 5 h 888"/>
                <a:gd name="T2" fmla="*/ 1 w 576"/>
                <a:gd name="T3" fmla="*/ 14 h 888"/>
                <a:gd name="T4" fmla="*/ 3 w 576"/>
                <a:gd name="T5" fmla="*/ 90 h 888"/>
                <a:gd name="T6" fmla="*/ 4 w 576"/>
                <a:gd name="T7" fmla="*/ 156 h 888"/>
                <a:gd name="T8" fmla="*/ 7 w 576"/>
                <a:gd name="T9" fmla="*/ 176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888"/>
                <a:gd name="T17" fmla="*/ 576 w 576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888">
                  <a:moveTo>
                    <a:pt x="0" y="24"/>
                  </a:moveTo>
                  <a:cubicBezTo>
                    <a:pt x="28" y="12"/>
                    <a:pt x="56" y="0"/>
                    <a:pt x="96" y="72"/>
                  </a:cubicBezTo>
                  <a:cubicBezTo>
                    <a:pt x="136" y="144"/>
                    <a:pt x="192" y="336"/>
                    <a:pt x="240" y="456"/>
                  </a:cubicBezTo>
                  <a:cubicBezTo>
                    <a:pt x="288" y="576"/>
                    <a:pt x="328" y="720"/>
                    <a:pt x="384" y="792"/>
                  </a:cubicBezTo>
                  <a:cubicBezTo>
                    <a:pt x="440" y="864"/>
                    <a:pt x="508" y="876"/>
                    <a:pt x="576" y="888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21" name="Freeform 82"/>
            <p:cNvSpPr>
              <a:spLocks/>
            </p:cNvSpPr>
            <p:nvPr/>
          </p:nvSpPr>
          <p:spPr bwMode="auto">
            <a:xfrm>
              <a:off x="3149" y="280"/>
              <a:ext cx="555" cy="776"/>
            </a:xfrm>
            <a:custGeom>
              <a:avLst/>
              <a:gdLst>
                <a:gd name="T0" fmla="*/ 0 w 576"/>
                <a:gd name="T1" fmla="*/ 6 h 888"/>
                <a:gd name="T2" fmla="*/ 66 w 576"/>
                <a:gd name="T3" fmla="*/ 18 h 888"/>
                <a:gd name="T4" fmla="*/ 166 w 576"/>
                <a:gd name="T5" fmla="*/ 118 h 888"/>
                <a:gd name="T6" fmla="*/ 265 w 576"/>
                <a:gd name="T7" fmla="*/ 205 h 888"/>
                <a:gd name="T8" fmla="*/ 397 w 576"/>
                <a:gd name="T9" fmla="*/ 230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888"/>
                <a:gd name="T17" fmla="*/ 576 w 576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888">
                  <a:moveTo>
                    <a:pt x="0" y="24"/>
                  </a:moveTo>
                  <a:cubicBezTo>
                    <a:pt x="28" y="12"/>
                    <a:pt x="56" y="0"/>
                    <a:pt x="96" y="72"/>
                  </a:cubicBezTo>
                  <a:cubicBezTo>
                    <a:pt x="136" y="144"/>
                    <a:pt x="192" y="336"/>
                    <a:pt x="240" y="456"/>
                  </a:cubicBezTo>
                  <a:cubicBezTo>
                    <a:pt x="288" y="576"/>
                    <a:pt x="328" y="720"/>
                    <a:pt x="384" y="792"/>
                  </a:cubicBezTo>
                  <a:cubicBezTo>
                    <a:pt x="440" y="864"/>
                    <a:pt x="508" y="876"/>
                    <a:pt x="576" y="888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97587" name="Oval 83"/>
          <p:cNvSpPr>
            <a:spLocks noChangeArrowheads="1"/>
          </p:cNvSpPr>
          <p:nvPr/>
        </p:nvSpPr>
        <p:spPr bwMode="auto">
          <a:xfrm>
            <a:off x="4606925" y="1015281"/>
            <a:ext cx="304800" cy="304800"/>
          </a:xfrm>
          <a:prstGeom prst="ellipse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97588" name="Object 84"/>
          <p:cNvGraphicFramePr>
            <a:graphicFrameLocks noChangeAspect="1"/>
          </p:cNvGraphicFramePr>
          <p:nvPr>
            <p:extLst/>
          </p:nvPr>
        </p:nvGraphicFramePr>
        <p:xfrm>
          <a:off x="8488363" y="694606"/>
          <a:ext cx="3048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5" name="Equation" r:id="rId5" imgW="279360" imgH="342720" progId="Equation.3">
                  <p:embed/>
                </p:oleObj>
              </mc:Choice>
              <mc:Fallback>
                <p:oleObj name="Equation" r:id="rId5" imgW="2793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8363" y="694606"/>
                        <a:ext cx="3048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89" name="Object 85"/>
          <p:cNvGraphicFramePr>
            <a:graphicFrameLocks noChangeAspect="1"/>
          </p:cNvGraphicFramePr>
          <p:nvPr>
            <p:extLst/>
          </p:nvPr>
        </p:nvGraphicFramePr>
        <p:xfrm>
          <a:off x="5156200" y="1183556"/>
          <a:ext cx="3683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6" name="Equation" r:id="rId7" imgW="355320" imgH="431640" progId="Equation.3">
                  <p:embed/>
                </p:oleObj>
              </mc:Choice>
              <mc:Fallback>
                <p:oleObj name="Equation" r:id="rId7" imgW="355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200" y="1183556"/>
                        <a:ext cx="3683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90" name="Object 86"/>
          <p:cNvGraphicFramePr>
            <a:graphicFrameLocks/>
          </p:cNvGraphicFramePr>
          <p:nvPr>
            <p:extLst/>
          </p:nvPr>
        </p:nvGraphicFramePr>
        <p:xfrm>
          <a:off x="4260850" y="332656"/>
          <a:ext cx="3667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7" name="Equation" r:id="rId9" imgW="368280" imgH="419040" progId="Equation.3">
                  <p:embed/>
                </p:oleObj>
              </mc:Choice>
              <mc:Fallback>
                <p:oleObj name="Equation" r:id="rId9" imgW="36828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332656"/>
                        <a:ext cx="3667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87"/>
          <p:cNvGrpSpPr>
            <a:grpSpLocks/>
          </p:cNvGrpSpPr>
          <p:nvPr/>
        </p:nvGrpSpPr>
        <p:grpSpPr bwMode="auto">
          <a:xfrm>
            <a:off x="5976938" y="1751881"/>
            <a:ext cx="1447800" cy="544512"/>
            <a:chOff x="3685" y="1104"/>
            <a:chExt cx="912" cy="343"/>
          </a:xfrm>
        </p:grpSpPr>
        <p:sp>
          <p:nvSpPr>
            <p:cNvPr id="11314" name="Line 88"/>
            <p:cNvSpPr>
              <a:spLocks noChangeShapeType="1"/>
            </p:cNvSpPr>
            <p:nvPr/>
          </p:nvSpPr>
          <p:spPr bwMode="auto">
            <a:xfrm>
              <a:off x="3685" y="1104"/>
              <a:ext cx="0" cy="2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Line 89"/>
            <p:cNvSpPr>
              <a:spLocks noChangeShapeType="1"/>
            </p:cNvSpPr>
            <p:nvPr/>
          </p:nvSpPr>
          <p:spPr bwMode="auto">
            <a:xfrm>
              <a:off x="4597" y="1104"/>
              <a:ext cx="0" cy="2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Line 90"/>
            <p:cNvSpPr>
              <a:spLocks noChangeShapeType="1"/>
            </p:cNvSpPr>
            <p:nvPr/>
          </p:nvSpPr>
          <p:spPr bwMode="auto">
            <a:xfrm>
              <a:off x="3685" y="1197"/>
              <a:ext cx="91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87" name="Object 91"/>
            <p:cNvGraphicFramePr>
              <a:graphicFrameLocks/>
            </p:cNvGraphicFramePr>
            <p:nvPr/>
          </p:nvGraphicFramePr>
          <p:xfrm>
            <a:off x="4080" y="1248"/>
            <a:ext cx="136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038" name="Equation" r:id="rId11" imgW="215640" imgH="317160" progId="Equation.3">
                    <p:embed/>
                  </p:oleObj>
                </mc:Choice>
                <mc:Fallback>
                  <p:oleObj name="Equation" r:id="rId11" imgW="215640" imgH="3171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248"/>
                          <a:ext cx="136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97596" name="Object 92"/>
          <p:cNvGraphicFramePr>
            <a:graphicFrameLocks noChangeAspect="1"/>
          </p:cNvGraphicFramePr>
          <p:nvPr>
            <p:extLst/>
          </p:nvPr>
        </p:nvGraphicFramePr>
        <p:xfrm>
          <a:off x="5176838" y="821606"/>
          <a:ext cx="287337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9" name="Equation" r:id="rId13" imgW="126720" imgH="177480" progId="Equation.3">
                  <p:embed/>
                </p:oleObj>
              </mc:Choice>
              <mc:Fallback>
                <p:oleObj name="Equation" r:id="rId13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838" y="821606"/>
                        <a:ext cx="287337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97" name="Object 93"/>
          <p:cNvGraphicFramePr>
            <a:graphicFrameLocks noChangeAspect="1"/>
          </p:cNvGraphicFramePr>
          <p:nvPr>
            <p:extLst/>
          </p:nvPr>
        </p:nvGraphicFramePr>
        <p:xfrm>
          <a:off x="2473325" y="859706"/>
          <a:ext cx="1522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0" name="公式" r:id="rId15" imgW="761760" imgH="228600" progId="Equation.3">
                  <p:embed/>
                </p:oleObj>
              </mc:Choice>
              <mc:Fallback>
                <p:oleObj name="公式" r:id="rId15" imgW="761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859706"/>
                        <a:ext cx="15224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98" name="Object 94"/>
          <p:cNvGraphicFramePr>
            <a:graphicFrameLocks noChangeAspect="1"/>
          </p:cNvGraphicFramePr>
          <p:nvPr>
            <p:extLst/>
          </p:nvPr>
        </p:nvGraphicFramePr>
        <p:xfrm>
          <a:off x="755650" y="870818"/>
          <a:ext cx="1473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1" name="公式" r:id="rId17" imgW="736560" imgH="215640" progId="Equation.3">
                  <p:embed/>
                </p:oleObj>
              </mc:Choice>
              <mc:Fallback>
                <p:oleObj name="公式" r:id="rId17" imgW="736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870818"/>
                        <a:ext cx="1473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599" name="Text Box 95"/>
          <p:cNvSpPr txBox="1">
            <a:spLocks noChangeArrowheads="1"/>
          </p:cNvSpPr>
          <p:nvPr/>
        </p:nvSpPr>
        <p:spPr bwMode="auto">
          <a:xfrm>
            <a:off x="539750" y="2016993"/>
            <a:ext cx="488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带电粒子作螺旋运动</a:t>
            </a:r>
          </a:p>
        </p:txBody>
      </p:sp>
      <p:graphicFrame>
        <p:nvGraphicFramePr>
          <p:cNvPr id="2197602" name="Object 98"/>
          <p:cNvGraphicFramePr>
            <a:graphicFrameLocks/>
          </p:cNvGraphicFramePr>
          <p:nvPr>
            <p:extLst/>
          </p:nvPr>
        </p:nvGraphicFramePr>
        <p:xfrm>
          <a:off x="5783263" y="615231"/>
          <a:ext cx="2301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2" name="Equation" r:id="rId19" imgW="228600" imgH="291960" progId="Equation.3">
                  <p:embed/>
                </p:oleObj>
              </mc:Choice>
              <mc:Fallback>
                <p:oleObj name="Equation" r:id="rId19" imgW="2286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615231"/>
                        <a:ext cx="2301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603" name="Object 99"/>
          <p:cNvGraphicFramePr>
            <a:graphicFrameLocks/>
          </p:cNvGraphicFramePr>
          <p:nvPr>
            <p:extLst/>
          </p:nvPr>
        </p:nvGraphicFramePr>
        <p:xfrm>
          <a:off x="808038" y="1488356"/>
          <a:ext cx="354806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3" name="公式" r:id="rId21" imgW="3543120" imgH="406080" progId="Equation.3">
                  <p:embed/>
                </p:oleObj>
              </mc:Choice>
              <mc:Fallback>
                <p:oleObj name="公式" r:id="rId21" imgW="3543120" imgH="4060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1488356"/>
                        <a:ext cx="3548062" cy="404812"/>
                      </a:xfrm>
                      <a:prstGeom prst="rect">
                        <a:avLst/>
                      </a:prstGeom>
                      <a:solidFill>
                        <a:srgbClr val="008787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604" name="Arc 100"/>
          <p:cNvSpPr>
            <a:spLocks/>
          </p:cNvSpPr>
          <p:nvPr/>
        </p:nvSpPr>
        <p:spPr bwMode="auto">
          <a:xfrm rot="3511428">
            <a:off x="4925219" y="955749"/>
            <a:ext cx="200025" cy="360363"/>
          </a:xfrm>
          <a:custGeom>
            <a:avLst/>
            <a:gdLst>
              <a:gd name="T0" fmla="*/ 0 w 12738"/>
              <a:gd name="T1" fmla="*/ 2147483647 h 21600"/>
              <a:gd name="T2" fmla="*/ 2147483647 w 12738"/>
              <a:gd name="T3" fmla="*/ 2147483647 h 21600"/>
              <a:gd name="T4" fmla="*/ 2147483647 w 12738"/>
              <a:gd name="T5" fmla="*/ 2147483647 h 21600"/>
              <a:gd name="T6" fmla="*/ 0 60000 65536"/>
              <a:gd name="T7" fmla="*/ 0 60000 65536"/>
              <a:gd name="T8" fmla="*/ 0 60000 65536"/>
              <a:gd name="T9" fmla="*/ 0 w 12738"/>
              <a:gd name="T10" fmla="*/ 0 h 21600"/>
              <a:gd name="T11" fmla="*/ 12738 w 1273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38" h="21600" fill="none" extrusionOk="0">
                <a:moveTo>
                  <a:pt x="-1" y="46"/>
                </a:moveTo>
                <a:cubicBezTo>
                  <a:pt x="471" y="15"/>
                  <a:pt x="944" y="-1"/>
                  <a:pt x="1417" y="0"/>
                </a:cubicBezTo>
                <a:cubicBezTo>
                  <a:pt x="5414" y="0"/>
                  <a:pt x="9333" y="1109"/>
                  <a:pt x="12738" y="3204"/>
                </a:cubicBezTo>
              </a:path>
              <a:path w="12738" h="21600" stroke="0" extrusionOk="0">
                <a:moveTo>
                  <a:pt x="-1" y="46"/>
                </a:moveTo>
                <a:cubicBezTo>
                  <a:pt x="471" y="15"/>
                  <a:pt x="944" y="-1"/>
                  <a:pt x="1417" y="0"/>
                </a:cubicBezTo>
                <a:cubicBezTo>
                  <a:pt x="5414" y="0"/>
                  <a:pt x="9333" y="1109"/>
                  <a:pt x="12738" y="3204"/>
                </a:cubicBezTo>
                <a:lnTo>
                  <a:pt x="1417" y="2160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" name="Text Box 4"/>
          <p:cNvSpPr txBox="1">
            <a:spLocks noChangeArrowheads="1"/>
          </p:cNvSpPr>
          <p:nvPr/>
        </p:nvSpPr>
        <p:spPr bwMode="auto">
          <a:xfrm>
            <a:off x="368300" y="337666"/>
            <a:ext cx="3124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200" dirty="0">
                <a:solidFill>
                  <a:schemeClr val="bg1"/>
                </a:solidFill>
                <a:ea typeface="楷体_GB2312" panose="02010609030101010101" pitchFamily="49" charset="-122"/>
              </a:rPr>
              <a:t>• </a:t>
            </a:r>
            <a:r>
              <a:rPr lang="zh-CN" altLang="en-US" sz="2200" dirty="0">
                <a:solidFill>
                  <a:schemeClr val="bg1"/>
                </a:solidFill>
                <a:ea typeface="楷体_GB2312" panose="02010609030101010101" pitchFamily="49" charset="-122"/>
              </a:rPr>
              <a:t>一般情况下 </a:t>
            </a:r>
          </a:p>
        </p:txBody>
      </p:sp>
      <p:graphicFrame>
        <p:nvGraphicFramePr>
          <p:cNvPr id="107" name="Object 10"/>
          <p:cNvGraphicFramePr>
            <a:graphicFrameLocks noChangeAspect="1"/>
          </p:cNvGraphicFramePr>
          <p:nvPr>
            <p:extLst/>
          </p:nvPr>
        </p:nvGraphicFramePr>
        <p:xfrm>
          <a:off x="939325" y="2586071"/>
          <a:ext cx="3090225" cy="959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4" name="Equation" r:id="rId23" imgW="1244520" imgH="419040" progId="Equation.3">
                  <p:embed/>
                </p:oleObj>
              </mc:Choice>
              <mc:Fallback>
                <p:oleObj name="Equation" r:id="rId23" imgW="12445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325" y="2586071"/>
                        <a:ext cx="3090225" cy="95997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Rectangle 53"/>
          <p:cNvSpPr>
            <a:spLocks noChangeArrowheads="1"/>
          </p:cNvSpPr>
          <p:nvPr/>
        </p:nvSpPr>
        <p:spPr bwMode="auto">
          <a:xfrm>
            <a:off x="178693" y="267714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anose="02010609030101010101" pitchFamily="49" charset="-122"/>
              </a:rPr>
              <a:t>运动</a:t>
            </a:r>
          </a:p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anose="02010609030101010101" pitchFamily="49" charset="-122"/>
              </a:rPr>
              <a:t>半径</a:t>
            </a:r>
          </a:p>
        </p:txBody>
      </p:sp>
      <p:sp>
        <p:nvSpPr>
          <p:cNvPr id="110" name="Rectangle 54"/>
          <p:cNvSpPr>
            <a:spLocks noChangeArrowheads="1"/>
          </p:cNvSpPr>
          <p:nvPr/>
        </p:nvSpPr>
        <p:spPr bwMode="auto">
          <a:xfrm>
            <a:off x="4620518" y="267714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anose="02010609030101010101" pitchFamily="49" charset="-122"/>
              </a:rPr>
              <a:t>运动</a:t>
            </a:r>
          </a:p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anose="02010609030101010101" pitchFamily="49" charset="-122"/>
              </a:rPr>
              <a:t>螺距</a:t>
            </a:r>
          </a:p>
        </p:txBody>
      </p:sp>
      <p:sp>
        <p:nvSpPr>
          <p:cNvPr id="111" name="Text Box 2"/>
          <p:cNvSpPr txBox="1">
            <a:spLocks noChangeArrowheads="1"/>
          </p:cNvSpPr>
          <p:nvPr/>
        </p:nvSpPr>
        <p:spPr bwMode="auto">
          <a:xfrm>
            <a:off x="250825" y="3938801"/>
            <a:ext cx="223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•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磁聚焦原理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grpSp>
        <p:nvGrpSpPr>
          <p:cNvPr id="112" name="Group 3"/>
          <p:cNvGrpSpPr>
            <a:grpSpLocks/>
          </p:cNvGrpSpPr>
          <p:nvPr/>
        </p:nvGrpSpPr>
        <p:grpSpPr bwMode="auto">
          <a:xfrm>
            <a:off x="5307013" y="4156289"/>
            <a:ext cx="2819400" cy="1295400"/>
            <a:chOff x="1920" y="2976"/>
            <a:chExt cx="1632" cy="864"/>
          </a:xfrm>
        </p:grpSpPr>
        <p:sp>
          <p:nvSpPr>
            <p:cNvPr id="113" name="Rectangle 4"/>
            <p:cNvSpPr>
              <a:spLocks noChangeArrowheads="1"/>
            </p:cNvSpPr>
            <p:nvPr/>
          </p:nvSpPr>
          <p:spPr bwMode="auto">
            <a:xfrm>
              <a:off x="1920" y="3120"/>
              <a:ext cx="1632" cy="576"/>
            </a:xfrm>
            <a:prstGeom prst="rect">
              <a:avLst/>
            </a:prstGeom>
            <a:gradFill rotWithShape="0">
              <a:gsLst>
                <a:gs pos="0">
                  <a:srgbClr val="5E7676"/>
                </a:gs>
                <a:gs pos="50000">
                  <a:srgbClr val="CCFFFF"/>
                </a:gs>
                <a:gs pos="100000">
                  <a:srgbClr val="5E76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" name="Rectangle 5" descr="宽上对角线"/>
            <p:cNvSpPr>
              <a:spLocks noChangeArrowheads="1"/>
            </p:cNvSpPr>
            <p:nvPr/>
          </p:nvSpPr>
          <p:spPr bwMode="auto">
            <a:xfrm>
              <a:off x="1920" y="2976"/>
              <a:ext cx="1632" cy="14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" name="Rectangle 6" descr="宽上对角线"/>
            <p:cNvSpPr>
              <a:spLocks noChangeArrowheads="1"/>
            </p:cNvSpPr>
            <p:nvPr/>
          </p:nvSpPr>
          <p:spPr bwMode="auto">
            <a:xfrm>
              <a:off x="1920" y="3696"/>
              <a:ext cx="1632" cy="14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16" name="Line 7"/>
          <p:cNvSpPr>
            <a:spLocks noChangeShapeType="1"/>
          </p:cNvSpPr>
          <p:nvPr/>
        </p:nvSpPr>
        <p:spPr bwMode="auto">
          <a:xfrm>
            <a:off x="5002213" y="4842089"/>
            <a:ext cx="3784600" cy="158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7" name="Object 8"/>
          <p:cNvGraphicFramePr>
            <a:graphicFrameLocks/>
          </p:cNvGraphicFramePr>
          <p:nvPr>
            <p:extLst/>
          </p:nvPr>
        </p:nvGraphicFramePr>
        <p:xfrm>
          <a:off x="8448675" y="4343614"/>
          <a:ext cx="280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5" name="Equation" r:id="rId25" imgW="279360" imgH="342720" progId="Equation.3">
                  <p:embed/>
                </p:oleObj>
              </mc:Choice>
              <mc:Fallback>
                <p:oleObj name="Equation" r:id="rId25" imgW="27936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8675" y="4343614"/>
                        <a:ext cx="280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Oval 9"/>
          <p:cNvSpPr>
            <a:spLocks noChangeArrowheads="1"/>
          </p:cNvSpPr>
          <p:nvPr/>
        </p:nvSpPr>
        <p:spPr bwMode="auto">
          <a:xfrm>
            <a:off x="5230813" y="4765889"/>
            <a:ext cx="147637" cy="144462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" name="AutoShape 10"/>
          <p:cNvSpPr>
            <a:spLocks noChangeArrowheads="1"/>
          </p:cNvSpPr>
          <p:nvPr/>
        </p:nvSpPr>
        <p:spPr bwMode="auto">
          <a:xfrm>
            <a:off x="3759604" y="5280628"/>
            <a:ext cx="1223963" cy="396876"/>
          </a:xfrm>
          <a:prstGeom prst="wedgeRectCallout">
            <a:avLst>
              <a:gd name="adj1" fmla="val 67760"/>
              <a:gd name="adj2" fmla="val -134255"/>
            </a:avLst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粒子源</a:t>
            </a:r>
            <a:r>
              <a:rPr kumimoji="1" lang="en-US" altLang="zh-CN" sz="20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</a:p>
        </p:txBody>
      </p:sp>
      <p:graphicFrame>
        <p:nvGraphicFramePr>
          <p:cNvPr id="120" name="Object 11"/>
          <p:cNvGraphicFramePr>
            <a:graphicFrameLocks/>
          </p:cNvGraphicFramePr>
          <p:nvPr>
            <p:extLst/>
          </p:nvPr>
        </p:nvGraphicFramePr>
        <p:xfrm>
          <a:off x="3488532" y="4467520"/>
          <a:ext cx="9286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6" name="Equation" r:id="rId27" imgW="927000" imgH="431640" progId="Equation.3">
                  <p:embed/>
                </p:oleObj>
              </mc:Choice>
              <mc:Fallback>
                <p:oleObj name="Equation" r:id="rId27" imgW="92700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532" y="4467520"/>
                        <a:ext cx="9286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"/>
          <p:cNvGraphicFramePr>
            <a:graphicFrameLocks/>
          </p:cNvGraphicFramePr>
          <p:nvPr>
            <p:extLst/>
          </p:nvPr>
        </p:nvGraphicFramePr>
        <p:xfrm>
          <a:off x="2108996" y="4505263"/>
          <a:ext cx="11445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7" name="Equation" r:id="rId29" imgW="1143000" imgH="419040" progId="Equation.3">
                  <p:embed/>
                </p:oleObj>
              </mc:Choice>
              <mc:Fallback>
                <p:oleObj name="Equation" r:id="rId29" imgW="1143000" imgH="419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996" y="4505263"/>
                        <a:ext cx="11445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Text Box 13"/>
          <p:cNvSpPr txBox="1">
            <a:spLocks noChangeArrowheads="1"/>
          </p:cNvSpPr>
          <p:nvPr/>
        </p:nvSpPr>
        <p:spPr bwMode="auto">
          <a:xfrm>
            <a:off x="374651" y="4453151"/>
            <a:ext cx="3803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当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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很小时</a:t>
            </a:r>
          </a:p>
        </p:txBody>
      </p:sp>
      <p:graphicFrame>
        <p:nvGraphicFramePr>
          <p:cNvPr id="123" name="Object 14"/>
          <p:cNvGraphicFramePr>
            <a:graphicFrameLocks noChangeAspect="1"/>
          </p:cNvGraphicFramePr>
          <p:nvPr>
            <p:extLst/>
          </p:nvPr>
        </p:nvGraphicFramePr>
        <p:xfrm>
          <a:off x="1116013" y="4962739"/>
          <a:ext cx="23653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8" name="Equation" r:id="rId31" imgW="2361960" imgH="901440" progId="Equation.3">
                  <p:embed/>
                </p:oleObj>
              </mc:Choice>
              <mc:Fallback>
                <p:oleObj name="Equation" r:id="rId31" imgW="2361960" imgH="901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962739"/>
                        <a:ext cx="2365375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8091488" y="4765889"/>
            <a:ext cx="147637" cy="144462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5" name="AutoShape 16"/>
          <p:cNvSpPr>
            <a:spLocks noChangeArrowheads="1"/>
          </p:cNvSpPr>
          <p:nvPr/>
        </p:nvSpPr>
        <p:spPr bwMode="auto">
          <a:xfrm>
            <a:off x="7672642" y="3694546"/>
            <a:ext cx="1508125" cy="373062"/>
          </a:xfrm>
          <a:prstGeom prst="wedgeRectCallout">
            <a:avLst>
              <a:gd name="adj1" fmla="val -17279"/>
              <a:gd name="adj2" fmla="val 220825"/>
            </a:avLst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接收器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A'</a:t>
            </a:r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>
            <a:off x="5383213" y="4461089"/>
            <a:ext cx="2744787" cy="647700"/>
          </a:xfrm>
          <a:custGeom>
            <a:avLst/>
            <a:gdLst>
              <a:gd name="T0" fmla="*/ 0 w 960"/>
              <a:gd name="T1" fmla="*/ 2147483647 h 768"/>
              <a:gd name="T2" fmla="*/ 2147483647 w 960"/>
              <a:gd name="T3" fmla="*/ 2147483647 h 768"/>
              <a:gd name="T4" fmla="*/ 2147483647 w 960"/>
              <a:gd name="T5" fmla="*/ 2147483647 h 768"/>
              <a:gd name="T6" fmla="*/ 2147483647 w 960"/>
              <a:gd name="T7" fmla="*/ 2147483647 h 768"/>
              <a:gd name="T8" fmla="*/ 2147483647 w 960"/>
              <a:gd name="T9" fmla="*/ 2147483647 h 768"/>
              <a:gd name="T10" fmla="*/ 2147483647 w 960"/>
              <a:gd name="T11" fmla="*/ 2147483647 h 768"/>
              <a:gd name="T12" fmla="*/ 2147483647 w 960"/>
              <a:gd name="T13" fmla="*/ 2147483647 h 7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0"/>
              <a:gd name="T22" fmla="*/ 0 h 768"/>
              <a:gd name="T23" fmla="*/ 960 w 960"/>
              <a:gd name="T24" fmla="*/ 768 h 7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0" h="768">
                <a:moveTo>
                  <a:pt x="0" y="384"/>
                </a:moveTo>
                <a:cubicBezTo>
                  <a:pt x="48" y="268"/>
                  <a:pt x="96" y="152"/>
                  <a:pt x="144" y="96"/>
                </a:cubicBezTo>
                <a:cubicBezTo>
                  <a:pt x="192" y="40"/>
                  <a:pt x="232" y="0"/>
                  <a:pt x="288" y="48"/>
                </a:cubicBezTo>
                <a:cubicBezTo>
                  <a:pt x="344" y="96"/>
                  <a:pt x="424" y="280"/>
                  <a:pt x="480" y="384"/>
                </a:cubicBezTo>
                <a:cubicBezTo>
                  <a:pt x="536" y="488"/>
                  <a:pt x="576" y="616"/>
                  <a:pt x="624" y="672"/>
                </a:cubicBezTo>
                <a:cubicBezTo>
                  <a:pt x="672" y="728"/>
                  <a:pt x="712" y="768"/>
                  <a:pt x="768" y="720"/>
                </a:cubicBezTo>
                <a:cubicBezTo>
                  <a:pt x="824" y="672"/>
                  <a:pt x="928" y="440"/>
                  <a:pt x="960" y="384"/>
                </a:cubicBezTo>
              </a:path>
            </a:pathLst>
          </a:custGeom>
          <a:noFill/>
          <a:ln w="2857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7" name="Freeform 18"/>
          <p:cNvSpPr>
            <a:spLocks/>
          </p:cNvSpPr>
          <p:nvPr/>
        </p:nvSpPr>
        <p:spPr bwMode="auto">
          <a:xfrm>
            <a:off x="5307013" y="4613489"/>
            <a:ext cx="2819400" cy="431800"/>
          </a:xfrm>
          <a:custGeom>
            <a:avLst/>
            <a:gdLst>
              <a:gd name="T0" fmla="*/ 0 w 960"/>
              <a:gd name="T1" fmla="*/ 2147483647 h 768"/>
              <a:gd name="T2" fmla="*/ 2147483647 w 960"/>
              <a:gd name="T3" fmla="*/ 2147483647 h 768"/>
              <a:gd name="T4" fmla="*/ 2147483647 w 960"/>
              <a:gd name="T5" fmla="*/ 2147483647 h 768"/>
              <a:gd name="T6" fmla="*/ 2147483647 w 960"/>
              <a:gd name="T7" fmla="*/ 2147483647 h 768"/>
              <a:gd name="T8" fmla="*/ 2147483647 w 960"/>
              <a:gd name="T9" fmla="*/ 2147483647 h 768"/>
              <a:gd name="T10" fmla="*/ 2147483647 w 960"/>
              <a:gd name="T11" fmla="*/ 2147483647 h 768"/>
              <a:gd name="T12" fmla="*/ 2147483647 w 960"/>
              <a:gd name="T13" fmla="*/ 2147483647 h 7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0"/>
              <a:gd name="T22" fmla="*/ 0 h 768"/>
              <a:gd name="T23" fmla="*/ 960 w 960"/>
              <a:gd name="T24" fmla="*/ 768 h 7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0" h="768">
                <a:moveTo>
                  <a:pt x="0" y="384"/>
                </a:moveTo>
                <a:cubicBezTo>
                  <a:pt x="48" y="268"/>
                  <a:pt x="96" y="152"/>
                  <a:pt x="144" y="96"/>
                </a:cubicBezTo>
                <a:cubicBezTo>
                  <a:pt x="192" y="40"/>
                  <a:pt x="232" y="0"/>
                  <a:pt x="288" y="48"/>
                </a:cubicBezTo>
                <a:cubicBezTo>
                  <a:pt x="344" y="96"/>
                  <a:pt x="424" y="280"/>
                  <a:pt x="480" y="384"/>
                </a:cubicBezTo>
                <a:cubicBezTo>
                  <a:pt x="536" y="488"/>
                  <a:pt x="576" y="616"/>
                  <a:pt x="624" y="672"/>
                </a:cubicBezTo>
                <a:cubicBezTo>
                  <a:pt x="672" y="728"/>
                  <a:pt x="712" y="768"/>
                  <a:pt x="768" y="720"/>
                </a:cubicBezTo>
                <a:cubicBezTo>
                  <a:pt x="824" y="672"/>
                  <a:pt x="928" y="440"/>
                  <a:pt x="960" y="384"/>
                </a:cubicBezTo>
              </a:path>
            </a:pathLst>
          </a:custGeom>
          <a:noFill/>
          <a:ln w="2857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8" name="Freeform 19"/>
          <p:cNvSpPr>
            <a:spLocks/>
          </p:cNvSpPr>
          <p:nvPr/>
        </p:nvSpPr>
        <p:spPr bwMode="auto">
          <a:xfrm flipH="1">
            <a:off x="5307013" y="4613489"/>
            <a:ext cx="2819400" cy="431800"/>
          </a:xfrm>
          <a:custGeom>
            <a:avLst/>
            <a:gdLst>
              <a:gd name="T0" fmla="*/ 0 w 960"/>
              <a:gd name="T1" fmla="*/ 2147483647 h 768"/>
              <a:gd name="T2" fmla="*/ 2147483647 w 960"/>
              <a:gd name="T3" fmla="*/ 2147483647 h 768"/>
              <a:gd name="T4" fmla="*/ 2147483647 w 960"/>
              <a:gd name="T5" fmla="*/ 2147483647 h 768"/>
              <a:gd name="T6" fmla="*/ 2147483647 w 960"/>
              <a:gd name="T7" fmla="*/ 2147483647 h 768"/>
              <a:gd name="T8" fmla="*/ 2147483647 w 960"/>
              <a:gd name="T9" fmla="*/ 2147483647 h 768"/>
              <a:gd name="T10" fmla="*/ 2147483647 w 960"/>
              <a:gd name="T11" fmla="*/ 2147483647 h 768"/>
              <a:gd name="T12" fmla="*/ 2147483647 w 960"/>
              <a:gd name="T13" fmla="*/ 2147483647 h 7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0"/>
              <a:gd name="T22" fmla="*/ 0 h 768"/>
              <a:gd name="T23" fmla="*/ 960 w 960"/>
              <a:gd name="T24" fmla="*/ 768 h 7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0" h="768">
                <a:moveTo>
                  <a:pt x="0" y="384"/>
                </a:moveTo>
                <a:cubicBezTo>
                  <a:pt x="48" y="268"/>
                  <a:pt x="96" y="152"/>
                  <a:pt x="144" y="96"/>
                </a:cubicBezTo>
                <a:cubicBezTo>
                  <a:pt x="192" y="40"/>
                  <a:pt x="232" y="0"/>
                  <a:pt x="288" y="48"/>
                </a:cubicBezTo>
                <a:cubicBezTo>
                  <a:pt x="344" y="96"/>
                  <a:pt x="424" y="280"/>
                  <a:pt x="480" y="384"/>
                </a:cubicBezTo>
                <a:cubicBezTo>
                  <a:pt x="536" y="488"/>
                  <a:pt x="576" y="616"/>
                  <a:pt x="624" y="672"/>
                </a:cubicBezTo>
                <a:cubicBezTo>
                  <a:pt x="672" y="728"/>
                  <a:pt x="712" y="768"/>
                  <a:pt x="768" y="720"/>
                </a:cubicBezTo>
                <a:cubicBezTo>
                  <a:pt x="824" y="672"/>
                  <a:pt x="928" y="440"/>
                  <a:pt x="960" y="384"/>
                </a:cubicBezTo>
              </a:path>
            </a:pathLst>
          </a:custGeom>
          <a:noFill/>
          <a:ln w="2857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29" name="Group 20"/>
          <p:cNvGrpSpPr>
            <a:grpSpLocks/>
          </p:cNvGrpSpPr>
          <p:nvPr/>
        </p:nvGrpSpPr>
        <p:grpSpPr bwMode="auto">
          <a:xfrm>
            <a:off x="5354638" y="4440451"/>
            <a:ext cx="71437" cy="793750"/>
            <a:chOff x="3515" y="3157"/>
            <a:chExt cx="45" cy="500"/>
          </a:xfrm>
        </p:grpSpPr>
        <p:sp>
          <p:nvSpPr>
            <p:cNvPr id="130" name="Rectangle 21"/>
            <p:cNvSpPr>
              <a:spLocks noChangeArrowheads="1"/>
            </p:cNvSpPr>
            <p:nvPr/>
          </p:nvSpPr>
          <p:spPr bwMode="auto">
            <a:xfrm>
              <a:off x="3515" y="3475"/>
              <a:ext cx="45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1" name="Rectangle 22"/>
            <p:cNvSpPr>
              <a:spLocks noChangeArrowheads="1"/>
            </p:cNvSpPr>
            <p:nvPr/>
          </p:nvSpPr>
          <p:spPr bwMode="auto">
            <a:xfrm>
              <a:off x="3515" y="3157"/>
              <a:ext cx="45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2" name="Text Box 23"/>
          <p:cNvSpPr txBox="1">
            <a:spLocks noChangeArrowheads="1"/>
          </p:cNvSpPr>
          <p:nvPr/>
        </p:nvSpPr>
        <p:spPr bwMode="auto">
          <a:xfrm>
            <a:off x="449262" y="5730641"/>
            <a:ext cx="8353425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2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在发散角不太大的带电粒子</a:t>
            </a:r>
            <a:r>
              <a:rPr kumimoji="1" lang="zh-CN" altLang="en-US" sz="2200" b="1" dirty="0" smtClean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束（如果它们的</a:t>
            </a:r>
            <a:r>
              <a:rPr kumimoji="1" lang="zh-CN" altLang="en-US" sz="2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楷体_GB2312" pitchFamily="49" charset="-122"/>
                <a:ea typeface="楷体_GB2312" pitchFamily="49" charset="-122"/>
              </a:rPr>
              <a:t>速率很接近</a:t>
            </a:r>
            <a:r>
              <a:rPr kumimoji="1" lang="zh-CN" altLang="en-US" sz="2200" b="1" dirty="0" smtClean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），</a:t>
            </a:r>
            <a:r>
              <a:rPr kumimoji="1" lang="zh-CN" altLang="en-US" sz="22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经过一个回旋周期后，重新会聚。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5439379" y="2507749"/>
          <a:ext cx="3347434" cy="1022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9" name="Equation" r:id="rId33" imgW="1371600" imgH="419040" progId="Equation.DSMT4">
                  <p:embed/>
                </p:oleObj>
              </mc:Choice>
              <mc:Fallback>
                <p:oleObj name="Equation" r:id="rId33" imgW="13716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5439379" y="2507749"/>
                        <a:ext cx="3347434" cy="1022827"/>
                      </a:xfrm>
                      <a:prstGeom prst="rect">
                        <a:avLst/>
                      </a:prstGeom>
                      <a:ln w="22225">
                        <a:solidFill>
                          <a:srgbClr val="00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4" y="305420"/>
            <a:ext cx="43243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18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9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97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219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219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2197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197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9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9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97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97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9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2197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1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2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7575" grpId="0" animBg="1"/>
      <p:bldP spid="2197576" grpId="0" animBg="1"/>
      <p:bldP spid="2197577" grpId="0" animBg="1"/>
      <p:bldP spid="2197578" grpId="0" animBg="1"/>
      <p:bldP spid="2197579" grpId="0" animBg="1"/>
      <p:bldP spid="2197580" grpId="0" animBg="1"/>
      <p:bldP spid="2197587" grpId="0" animBg="1"/>
      <p:bldP spid="2197599" grpId="0" autoUpdateAnimBg="0"/>
      <p:bldP spid="2197604" grpId="0" animBg="1"/>
      <p:bldP spid="106" grpId="0" autoUpdateAnimBg="0"/>
      <p:bldP spid="109" grpId="0"/>
      <p:bldP spid="110" grpId="0"/>
      <p:bldP spid="111" grpId="0" autoUpdateAnimBg="0"/>
      <p:bldP spid="116" grpId="0" animBg="1"/>
      <p:bldP spid="118" grpId="0" animBg="1"/>
      <p:bldP spid="119" grpId="0" animBg="1" autoUpdateAnimBg="0"/>
      <p:bldP spid="122" grpId="0" autoUpdateAnimBg="0"/>
      <p:bldP spid="124" grpId="0" animBg="1"/>
      <p:bldP spid="125" grpId="0" animBg="1" autoUpdateAnimBg="0"/>
      <p:bldP spid="126" grpId="0" animBg="1"/>
      <p:bldP spid="127" grpId="0" animBg="1"/>
      <p:bldP spid="128" grpId="0" animBg="1"/>
      <p:bldP spid="13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555" name="Text Box 27"/>
          <p:cNvSpPr txBox="1">
            <a:spLocks noChangeArrowheads="1"/>
          </p:cNvSpPr>
          <p:nvPr/>
        </p:nvSpPr>
        <p:spPr bwMode="auto">
          <a:xfrm>
            <a:off x="179388" y="260648"/>
            <a:ext cx="4752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2.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在非均匀磁场中的运动</a:t>
            </a:r>
          </a:p>
        </p:txBody>
      </p:sp>
      <p:graphicFrame>
        <p:nvGraphicFramePr>
          <p:cNvPr id="2198556" name="Object 28"/>
          <p:cNvGraphicFramePr>
            <a:graphicFrameLocks noChangeAspect="1"/>
          </p:cNvGraphicFramePr>
          <p:nvPr/>
        </p:nvGraphicFramePr>
        <p:xfrm>
          <a:off x="1692275" y="2084686"/>
          <a:ext cx="25892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58" name="公式" r:id="rId3" imgW="1295280" imgH="419040" progId="Equation.3">
                  <p:embed/>
                </p:oleObj>
              </mc:Choice>
              <mc:Fallback>
                <p:oleObj name="公式" r:id="rId3" imgW="12952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084686"/>
                        <a:ext cx="2589213" cy="838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57" name="Text Box 29"/>
          <p:cNvSpPr txBox="1">
            <a:spLocks noChangeArrowheads="1"/>
          </p:cNvSpPr>
          <p:nvPr/>
        </p:nvSpPr>
        <p:spPr bwMode="auto">
          <a:xfrm>
            <a:off x="611188" y="2995911"/>
            <a:ext cx="835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强磁场可约束带电粒子在一根磁场线附近 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——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横向磁约束</a:t>
            </a:r>
          </a:p>
        </p:txBody>
      </p:sp>
      <p:graphicFrame>
        <p:nvGraphicFramePr>
          <p:cNvPr id="2198558" name="Object 30"/>
          <p:cNvGraphicFramePr>
            <a:graphicFrameLocks noChangeAspect="1"/>
          </p:cNvGraphicFramePr>
          <p:nvPr/>
        </p:nvGraphicFramePr>
        <p:xfrm>
          <a:off x="4789488" y="2346623"/>
          <a:ext cx="6159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59" name="公式" r:id="rId5" imgW="304560" imgH="203040" progId="Equation.3">
                  <p:embed/>
                </p:oleObj>
              </mc:Choice>
              <mc:Fallback>
                <p:oleObj name="公式" r:id="rId5" imgW="304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2346623"/>
                        <a:ext cx="61595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59" name="Object 31"/>
          <p:cNvGraphicFramePr>
            <a:graphicFrameLocks noChangeAspect="1"/>
          </p:cNvGraphicFramePr>
          <p:nvPr/>
        </p:nvGraphicFramePr>
        <p:xfrm>
          <a:off x="5626100" y="2346623"/>
          <a:ext cx="6746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0" name="公式" r:id="rId7" imgW="342720" imgH="203040" progId="Equation.3">
                  <p:embed/>
                </p:oleObj>
              </mc:Choice>
              <mc:Fallback>
                <p:oleObj name="公式" r:id="rId7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00" y="2346623"/>
                        <a:ext cx="6746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388100" y="2084686"/>
            <a:ext cx="2287588" cy="995362"/>
            <a:chOff x="2483" y="3703"/>
            <a:chExt cx="1441" cy="627"/>
          </a:xfrm>
        </p:grpSpPr>
        <p:grpSp>
          <p:nvGrpSpPr>
            <p:cNvPr id="12319" name="Group 33"/>
            <p:cNvGrpSpPr>
              <a:grpSpLocks/>
            </p:cNvGrpSpPr>
            <p:nvPr/>
          </p:nvGrpSpPr>
          <p:grpSpPr bwMode="auto">
            <a:xfrm rot="-2163945">
              <a:off x="3179" y="3703"/>
              <a:ext cx="377" cy="284"/>
              <a:chOff x="4052" y="289"/>
              <a:chExt cx="517" cy="329"/>
            </a:xfrm>
          </p:grpSpPr>
          <p:sp>
            <p:nvSpPr>
              <p:cNvPr id="12321" name="Freeform 34"/>
              <p:cNvSpPr>
                <a:spLocks/>
              </p:cNvSpPr>
              <p:nvPr/>
            </p:nvSpPr>
            <p:spPr bwMode="auto">
              <a:xfrm>
                <a:off x="4426" y="443"/>
                <a:ext cx="100" cy="78"/>
              </a:xfrm>
              <a:custGeom>
                <a:avLst/>
                <a:gdLst>
                  <a:gd name="T0" fmla="*/ 0 w 105"/>
                  <a:gd name="T1" fmla="*/ 465 h 55"/>
                  <a:gd name="T2" fmla="*/ 20 w 105"/>
                  <a:gd name="T3" fmla="*/ 0 h 55"/>
                  <a:gd name="T4" fmla="*/ 37 w 105"/>
                  <a:gd name="T5" fmla="*/ 465 h 55"/>
                  <a:gd name="T6" fmla="*/ 64 w 105"/>
                  <a:gd name="T7" fmla="*/ 1812 h 55"/>
                  <a:gd name="T8" fmla="*/ 64 w 105"/>
                  <a:gd name="T9" fmla="*/ 1812 h 55"/>
                  <a:gd name="T10" fmla="*/ 37 w 105"/>
                  <a:gd name="T11" fmla="*/ 465 h 55"/>
                  <a:gd name="T12" fmla="*/ 20 w 105"/>
                  <a:gd name="T13" fmla="*/ 0 h 55"/>
                  <a:gd name="T14" fmla="*/ 0 w 105"/>
                  <a:gd name="T15" fmla="*/ 465 h 55"/>
                  <a:gd name="T16" fmla="*/ 0 w 105"/>
                  <a:gd name="T17" fmla="*/ 465 h 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"/>
                  <a:gd name="T28" fmla="*/ 0 h 55"/>
                  <a:gd name="T29" fmla="*/ 105 w 105"/>
                  <a:gd name="T30" fmla="*/ 55 h 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" h="55">
                    <a:moveTo>
                      <a:pt x="0" y="14"/>
                    </a:moveTo>
                    <a:lnTo>
                      <a:pt x="30" y="0"/>
                    </a:lnTo>
                    <a:lnTo>
                      <a:pt x="60" y="14"/>
                    </a:lnTo>
                    <a:lnTo>
                      <a:pt x="105" y="55"/>
                    </a:lnTo>
                    <a:lnTo>
                      <a:pt x="60" y="14"/>
                    </a:lnTo>
                    <a:lnTo>
                      <a:pt x="30" y="0"/>
                    </a:lnTo>
                    <a:lnTo>
                      <a:pt x="0" y="14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2" name="Freeform 35"/>
              <p:cNvSpPr>
                <a:spLocks noEditPoints="1"/>
              </p:cNvSpPr>
              <p:nvPr/>
            </p:nvSpPr>
            <p:spPr bwMode="auto">
              <a:xfrm>
                <a:off x="4511" y="521"/>
                <a:ext cx="15" cy="77"/>
              </a:xfrm>
              <a:custGeom>
                <a:avLst/>
                <a:gdLst>
                  <a:gd name="T0" fmla="*/ 15 w 15"/>
                  <a:gd name="T1" fmla="*/ 0 h 55"/>
                  <a:gd name="T2" fmla="*/ 15 w 15"/>
                  <a:gd name="T3" fmla="*/ 784 h 55"/>
                  <a:gd name="T4" fmla="*/ 0 w 15"/>
                  <a:gd name="T5" fmla="*/ 1586 h 55"/>
                  <a:gd name="T6" fmla="*/ 0 w 15"/>
                  <a:gd name="T7" fmla="*/ 1586 h 55"/>
                  <a:gd name="T8" fmla="*/ 15 w 15"/>
                  <a:gd name="T9" fmla="*/ 784 h 55"/>
                  <a:gd name="T10" fmla="*/ 15 w 15"/>
                  <a:gd name="T11" fmla="*/ 0 h 55"/>
                  <a:gd name="T12" fmla="*/ 15 w 15"/>
                  <a:gd name="T13" fmla="*/ 0 h 55"/>
                  <a:gd name="T14" fmla="*/ 15 w 15"/>
                  <a:gd name="T15" fmla="*/ 0 h 55"/>
                  <a:gd name="T16" fmla="*/ 15 w 15"/>
                  <a:gd name="T17" fmla="*/ 0 h 55"/>
                  <a:gd name="T18" fmla="*/ 15 w 15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"/>
                  <a:gd name="T31" fmla="*/ 0 h 55"/>
                  <a:gd name="T32" fmla="*/ 15 w 15"/>
                  <a:gd name="T33" fmla="*/ 55 h 5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" h="55">
                    <a:moveTo>
                      <a:pt x="15" y="0"/>
                    </a:moveTo>
                    <a:lnTo>
                      <a:pt x="15" y="27"/>
                    </a:lnTo>
                    <a:lnTo>
                      <a:pt x="0" y="55"/>
                    </a:lnTo>
                    <a:lnTo>
                      <a:pt x="15" y="27"/>
                    </a:lnTo>
                    <a:lnTo>
                      <a:pt x="15" y="0"/>
                    </a:lnTo>
                    <a:close/>
                    <a:moveTo>
                      <a:pt x="15" y="0"/>
                    </a:moveTo>
                    <a:lnTo>
                      <a:pt x="15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3" name="Freeform 36"/>
              <p:cNvSpPr>
                <a:spLocks noEditPoints="1"/>
              </p:cNvSpPr>
              <p:nvPr/>
            </p:nvSpPr>
            <p:spPr bwMode="auto">
              <a:xfrm>
                <a:off x="4469" y="501"/>
                <a:ext cx="42" cy="117"/>
              </a:xfrm>
              <a:custGeom>
                <a:avLst/>
                <a:gdLst>
                  <a:gd name="T0" fmla="*/ 22 w 45"/>
                  <a:gd name="T1" fmla="*/ 2133 h 83"/>
                  <a:gd name="T2" fmla="*/ 7 w 45"/>
                  <a:gd name="T3" fmla="*/ 2571 h 83"/>
                  <a:gd name="T4" fmla="*/ 0 w 45"/>
                  <a:gd name="T5" fmla="*/ 2133 h 83"/>
                  <a:gd name="T6" fmla="*/ 0 w 45"/>
                  <a:gd name="T7" fmla="*/ 1287 h 83"/>
                  <a:gd name="T8" fmla="*/ 7 w 45"/>
                  <a:gd name="T9" fmla="*/ 0 h 83"/>
                  <a:gd name="T10" fmla="*/ 7 w 45"/>
                  <a:gd name="T11" fmla="*/ 0 h 83"/>
                  <a:gd name="T12" fmla="*/ 0 w 45"/>
                  <a:gd name="T13" fmla="*/ 1287 h 83"/>
                  <a:gd name="T14" fmla="*/ 0 w 45"/>
                  <a:gd name="T15" fmla="*/ 2133 h 83"/>
                  <a:gd name="T16" fmla="*/ 7 w 45"/>
                  <a:gd name="T17" fmla="*/ 2571 h 83"/>
                  <a:gd name="T18" fmla="*/ 22 w 45"/>
                  <a:gd name="T19" fmla="*/ 2133 h 83"/>
                  <a:gd name="T20" fmla="*/ 22 w 45"/>
                  <a:gd name="T21" fmla="*/ 2133 h 83"/>
                  <a:gd name="T22" fmla="*/ 22 w 45"/>
                  <a:gd name="T23" fmla="*/ 2133 h 83"/>
                  <a:gd name="T24" fmla="*/ 22 w 45"/>
                  <a:gd name="T25" fmla="*/ 2133 h 83"/>
                  <a:gd name="T26" fmla="*/ 22 w 45"/>
                  <a:gd name="T27" fmla="*/ 2133 h 8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"/>
                  <a:gd name="T43" fmla="*/ 0 h 83"/>
                  <a:gd name="T44" fmla="*/ 45 w 45"/>
                  <a:gd name="T45" fmla="*/ 83 h 8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" h="83">
                    <a:moveTo>
                      <a:pt x="45" y="69"/>
                    </a:moveTo>
                    <a:lnTo>
                      <a:pt x="15" y="83"/>
                    </a:lnTo>
                    <a:lnTo>
                      <a:pt x="0" y="69"/>
                    </a:lnTo>
                    <a:lnTo>
                      <a:pt x="0" y="41"/>
                    </a:lnTo>
                    <a:lnTo>
                      <a:pt x="15" y="0"/>
                    </a:lnTo>
                    <a:lnTo>
                      <a:pt x="0" y="41"/>
                    </a:lnTo>
                    <a:lnTo>
                      <a:pt x="0" y="69"/>
                    </a:lnTo>
                    <a:lnTo>
                      <a:pt x="15" y="83"/>
                    </a:lnTo>
                    <a:lnTo>
                      <a:pt x="45" y="69"/>
                    </a:lnTo>
                    <a:close/>
                    <a:moveTo>
                      <a:pt x="45" y="69"/>
                    </a:moveTo>
                    <a:lnTo>
                      <a:pt x="45" y="69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4" name="Freeform 37"/>
              <p:cNvSpPr>
                <a:spLocks noEditPoints="1"/>
              </p:cNvSpPr>
              <p:nvPr/>
            </p:nvSpPr>
            <p:spPr bwMode="auto">
              <a:xfrm>
                <a:off x="4483" y="481"/>
                <a:ext cx="28" cy="20"/>
              </a:xfrm>
              <a:custGeom>
                <a:avLst/>
                <a:gdLst>
                  <a:gd name="T0" fmla="*/ 0 w 30"/>
                  <a:gd name="T1" fmla="*/ 499 h 14"/>
                  <a:gd name="T2" fmla="*/ 7 w 30"/>
                  <a:gd name="T3" fmla="*/ 499 h 14"/>
                  <a:gd name="T4" fmla="*/ 16 w 30"/>
                  <a:gd name="T5" fmla="*/ 0 h 14"/>
                  <a:gd name="T6" fmla="*/ 16 w 30"/>
                  <a:gd name="T7" fmla="*/ 0 h 14"/>
                  <a:gd name="T8" fmla="*/ 7 w 30"/>
                  <a:gd name="T9" fmla="*/ 499 h 14"/>
                  <a:gd name="T10" fmla="*/ 0 w 30"/>
                  <a:gd name="T11" fmla="*/ 499 h 14"/>
                  <a:gd name="T12" fmla="*/ 0 w 30"/>
                  <a:gd name="T13" fmla="*/ 499 h 14"/>
                  <a:gd name="T14" fmla="*/ 0 w 30"/>
                  <a:gd name="T15" fmla="*/ 499 h 14"/>
                  <a:gd name="T16" fmla="*/ 0 w 30"/>
                  <a:gd name="T17" fmla="*/ 499 h 14"/>
                  <a:gd name="T18" fmla="*/ 0 w 30"/>
                  <a:gd name="T19" fmla="*/ 499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14"/>
                  <a:gd name="T32" fmla="*/ 30 w 30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14">
                    <a:moveTo>
                      <a:pt x="0" y="14"/>
                    </a:moveTo>
                    <a:lnTo>
                      <a:pt x="15" y="14"/>
                    </a:lnTo>
                    <a:lnTo>
                      <a:pt x="30" y="0"/>
                    </a:lnTo>
                    <a:lnTo>
                      <a:pt x="15" y="14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5" name="Freeform 38"/>
              <p:cNvSpPr>
                <a:spLocks noEditPoints="1"/>
              </p:cNvSpPr>
              <p:nvPr/>
            </p:nvSpPr>
            <p:spPr bwMode="auto">
              <a:xfrm>
                <a:off x="4511" y="463"/>
                <a:ext cx="58" cy="18"/>
              </a:xfrm>
              <a:custGeom>
                <a:avLst/>
                <a:gdLst>
                  <a:gd name="T0" fmla="*/ 0 w 60"/>
                  <a:gd name="T1" fmla="*/ 334 h 13"/>
                  <a:gd name="T2" fmla="*/ 20 w 60"/>
                  <a:gd name="T3" fmla="*/ 0 h 13"/>
                  <a:gd name="T4" fmla="*/ 42 w 60"/>
                  <a:gd name="T5" fmla="*/ 334 h 13"/>
                  <a:gd name="T6" fmla="*/ 42 w 60"/>
                  <a:gd name="T7" fmla="*/ 334 h 13"/>
                  <a:gd name="T8" fmla="*/ 20 w 60"/>
                  <a:gd name="T9" fmla="*/ 0 h 13"/>
                  <a:gd name="T10" fmla="*/ 0 w 60"/>
                  <a:gd name="T11" fmla="*/ 334 h 13"/>
                  <a:gd name="T12" fmla="*/ 0 w 60"/>
                  <a:gd name="T13" fmla="*/ 334 h 13"/>
                  <a:gd name="T14" fmla="*/ 0 w 60"/>
                  <a:gd name="T15" fmla="*/ 334 h 13"/>
                  <a:gd name="T16" fmla="*/ 0 w 60"/>
                  <a:gd name="T17" fmla="*/ 334 h 13"/>
                  <a:gd name="T18" fmla="*/ 0 w 60"/>
                  <a:gd name="T19" fmla="*/ 334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13"/>
                  <a:gd name="T32" fmla="*/ 60 w 60"/>
                  <a:gd name="T33" fmla="*/ 13 h 1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13">
                    <a:moveTo>
                      <a:pt x="0" y="13"/>
                    </a:moveTo>
                    <a:lnTo>
                      <a:pt x="30" y="0"/>
                    </a:lnTo>
                    <a:lnTo>
                      <a:pt x="60" y="13"/>
                    </a:lnTo>
                    <a:lnTo>
                      <a:pt x="30" y="0"/>
                    </a:lnTo>
                    <a:lnTo>
                      <a:pt x="0" y="13"/>
                    </a:lnTo>
                    <a:close/>
                    <a:moveTo>
                      <a:pt x="0" y="13"/>
                    </a:moveTo>
                    <a:lnTo>
                      <a:pt x="0" y="13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6" name="Freeform 39"/>
              <p:cNvSpPr>
                <a:spLocks/>
              </p:cNvSpPr>
              <p:nvPr/>
            </p:nvSpPr>
            <p:spPr bwMode="auto">
              <a:xfrm>
                <a:off x="4397" y="463"/>
                <a:ext cx="29" cy="18"/>
              </a:xfrm>
              <a:custGeom>
                <a:avLst/>
                <a:gdLst>
                  <a:gd name="T0" fmla="*/ 20 w 30"/>
                  <a:gd name="T1" fmla="*/ 0 h 13"/>
                  <a:gd name="T2" fmla="*/ 15 w 30"/>
                  <a:gd name="T3" fmla="*/ 334 h 13"/>
                  <a:gd name="T4" fmla="*/ 0 w 30"/>
                  <a:gd name="T5" fmla="*/ 334 h 13"/>
                  <a:gd name="T6" fmla="*/ 0 w 30"/>
                  <a:gd name="T7" fmla="*/ 334 h 13"/>
                  <a:gd name="T8" fmla="*/ 15 w 30"/>
                  <a:gd name="T9" fmla="*/ 334 h 13"/>
                  <a:gd name="T10" fmla="*/ 20 w 30"/>
                  <a:gd name="T11" fmla="*/ 0 h 13"/>
                  <a:gd name="T12" fmla="*/ 20 w 30"/>
                  <a:gd name="T13" fmla="*/ 0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13"/>
                  <a:gd name="T23" fmla="*/ 30 w 30"/>
                  <a:gd name="T24" fmla="*/ 13 h 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13">
                    <a:moveTo>
                      <a:pt x="30" y="0"/>
                    </a:moveTo>
                    <a:lnTo>
                      <a:pt x="15" y="13"/>
                    </a:lnTo>
                    <a:lnTo>
                      <a:pt x="0" y="13"/>
                    </a:lnTo>
                    <a:lnTo>
                      <a:pt x="15" y="13"/>
                    </a:ln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7" name="Freeform 40"/>
              <p:cNvSpPr>
                <a:spLocks noEditPoints="1"/>
              </p:cNvSpPr>
              <p:nvPr/>
            </p:nvSpPr>
            <p:spPr bwMode="auto">
              <a:xfrm>
                <a:off x="4383" y="481"/>
                <a:ext cx="14" cy="78"/>
              </a:xfrm>
              <a:custGeom>
                <a:avLst/>
                <a:gdLst>
                  <a:gd name="T0" fmla="*/ 7 w 15"/>
                  <a:gd name="T1" fmla="*/ 0 h 55"/>
                  <a:gd name="T2" fmla="*/ 0 w 15"/>
                  <a:gd name="T3" fmla="*/ 935 h 55"/>
                  <a:gd name="T4" fmla="*/ 0 w 15"/>
                  <a:gd name="T5" fmla="*/ 1812 h 55"/>
                  <a:gd name="T6" fmla="*/ 0 w 15"/>
                  <a:gd name="T7" fmla="*/ 1812 h 55"/>
                  <a:gd name="T8" fmla="*/ 0 w 15"/>
                  <a:gd name="T9" fmla="*/ 935 h 55"/>
                  <a:gd name="T10" fmla="*/ 7 w 15"/>
                  <a:gd name="T11" fmla="*/ 0 h 55"/>
                  <a:gd name="T12" fmla="*/ 7 w 15"/>
                  <a:gd name="T13" fmla="*/ 0 h 55"/>
                  <a:gd name="T14" fmla="*/ 7 w 15"/>
                  <a:gd name="T15" fmla="*/ 0 h 55"/>
                  <a:gd name="T16" fmla="*/ 7 w 15"/>
                  <a:gd name="T17" fmla="*/ 0 h 55"/>
                  <a:gd name="T18" fmla="*/ 7 w 15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"/>
                  <a:gd name="T31" fmla="*/ 0 h 55"/>
                  <a:gd name="T32" fmla="*/ 15 w 15"/>
                  <a:gd name="T33" fmla="*/ 55 h 5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" h="55">
                    <a:moveTo>
                      <a:pt x="15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0" y="28"/>
                    </a:lnTo>
                    <a:lnTo>
                      <a:pt x="15" y="0"/>
                    </a:lnTo>
                    <a:close/>
                    <a:moveTo>
                      <a:pt x="15" y="0"/>
                    </a:moveTo>
                    <a:lnTo>
                      <a:pt x="15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8" name="Freeform 41"/>
              <p:cNvSpPr>
                <a:spLocks noEditPoints="1"/>
              </p:cNvSpPr>
              <p:nvPr/>
            </p:nvSpPr>
            <p:spPr bwMode="auto">
              <a:xfrm>
                <a:off x="4383" y="559"/>
                <a:ext cx="43" cy="39"/>
              </a:xfrm>
              <a:custGeom>
                <a:avLst/>
                <a:gdLst>
                  <a:gd name="T0" fmla="*/ 0 w 45"/>
                  <a:gd name="T1" fmla="*/ 0 h 28"/>
                  <a:gd name="T2" fmla="*/ 11 w 45"/>
                  <a:gd name="T3" fmla="*/ 759 h 28"/>
                  <a:gd name="T4" fmla="*/ 20 w 45"/>
                  <a:gd name="T5" fmla="*/ 759 h 28"/>
                  <a:gd name="T6" fmla="*/ 29 w 45"/>
                  <a:gd name="T7" fmla="*/ 391 h 28"/>
                  <a:gd name="T8" fmla="*/ 29 w 45"/>
                  <a:gd name="T9" fmla="*/ 391 h 28"/>
                  <a:gd name="T10" fmla="*/ 20 w 45"/>
                  <a:gd name="T11" fmla="*/ 759 h 28"/>
                  <a:gd name="T12" fmla="*/ 11 w 45"/>
                  <a:gd name="T13" fmla="*/ 759 h 28"/>
                  <a:gd name="T14" fmla="*/ 0 w 45"/>
                  <a:gd name="T15" fmla="*/ 0 h 28"/>
                  <a:gd name="T16" fmla="*/ 0 w 45"/>
                  <a:gd name="T17" fmla="*/ 0 h 28"/>
                  <a:gd name="T18" fmla="*/ 0 w 45"/>
                  <a:gd name="T19" fmla="*/ 0 h 28"/>
                  <a:gd name="T20" fmla="*/ 0 w 45"/>
                  <a:gd name="T21" fmla="*/ 0 h 28"/>
                  <a:gd name="T22" fmla="*/ 0 w 45"/>
                  <a:gd name="T23" fmla="*/ 0 h 2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5"/>
                  <a:gd name="T37" fmla="*/ 0 h 28"/>
                  <a:gd name="T38" fmla="*/ 45 w 45"/>
                  <a:gd name="T39" fmla="*/ 28 h 2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5" h="28">
                    <a:moveTo>
                      <a:pt x="0" y="0"/>
                    </a:moveTo>
                    <a:lnTo>
                      <a:pt x="15" y="28"/>
                    </a:lnTo>
                    <a:lnTo>
                      <a:pt x="30" y="28"/>
                    </a:lnTo>
                    <a:lnTo>
                      <a:pt x="45" y="14"/>
                    </a:lnTo>
                    <a:lnTo>
                      <a:pt x="30" y="28"/>
                    </a:lnTo>
                    <a:lnTo>
                      <a:pt x="15" y="2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9" name="Freeform 42"/>
              <p:cNvSpPr>
                <a:spLocks noEditPoints="1"/>
              </p:cNvSpPr>
              <p:nvPr/>
            </p:nvSpPr>
            <p:spPr bwMode="auto">
              <a:xfrm>
                <a:off x="4426" y="501"/>
                <a:ext cx="14" cy="78"/>
              </a:xfrm>
              <a:custGeom>
                <a:avLst/>
                <a:gdLst>
                  <a:gd name="T0" fmla="*/ 0 w 15"/>
                  <a:gd name="T1" fmla="*/ 1812 h 55"/>
                  <a:gd name="T2" fmla="*/ 7 w 15"/>
                  <a:gd name="T3" fmla="*/ 935 h 55"/>
                  <a:gd name="T4" fmla="*/ 7 w 15"/>
                  <a:gd name="T5" fmla="*/ 0 h 55"/>
                  <a:gd name="T6" fmla="*/ 7 w 15"/>
                  <a:gd name="T7" fmla="*/ 0 h 55"/>
                  <a:gd name="T8" fmla="*/ 7 w 15"/>
                  <a:gd name="T9" fmla="*/ 935 h 55"/>
                  <a:gd name="T10" fmla="*/ 0 w 15"/>
                  <a:gd name="T11" fmla="*/ 1812 h 55"/>
                  <a:gd name="T12" fmla="*/ 0 w 15"/>
                  <a:gd name="T13" fmla="*/ 1812 h 55"/>
                  <a:gd name="T14" fmla="*/ 0 w 15"/>
                  <a:gd name="T15" fmla="*/ 1812 h 55"/>
                  <a:gd name="T16" fmla="*/ 0 w 15"/>
                  <a:gd name="T17" fmla="*/ 1812 h 55"/>
                  <a:gd name="T18" fmla="*/ 0 w 15"/>
                  <a:gd name="T19" fmla="*/ 1812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"/>
                  <a:gd name="T31" fmla="*/ 0 h 55"/>
                  <a:gd name="T32" fmla="*/ 15 w 15"/>
                  <a:gd name="T33" fmla="*/ 55 h 5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" h="55">
                    <a:moveTo>
                      <a:pt x="0" y="55"/>
                    </a:moveTo>
                    <a:lnTo>
                      <a:pt x="15" y="28"/>
                    </a:lnTo>
                    <a:lnTo>
                      <a:pt x="15" y="0"/>
                    </a:lnTo>
                    <a:lnTo>
                      <a:pt x="15" y="28"/>
                    </a:lnTo>
                    <a:lnTo>
                      <a:pt x="0" y="55"/>
                    </a:lnTo>
                    <a:close/>
                    <a:moveTo>
                      <a:pt x="0" y="55"/>
                    </a:moveTo>
                    <a:lnTo>
                      <a:pt x="0" y="55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0" name="Freeform 43"/>
              <p:cNvSpPr>
                <a:spLocks noEditPoints="1"/>
              </p:cNvSpPr>
              <p:nvPr/>
            </p:nvSpPr>
            <p:spPr bwMode="auto">
              <a:xfrm>
                <a:off x="4339" y="424"/>
                <a:ext cx="101" cy="77"/>
              </a:xfrm>
              <a:custGeom>
                <a:avLst/>
                <a:gdLst>
                  <a:gd name="T0" fmla="*/ 71 w 105"/>
                  <a:gd name="T1" fmla="*/ 1586 h 55"/>
                  <a:gd name="T2" fmla="*/ 61 w 105"/>
                  <a:gd name="T3" fmla="*/ 809 h 55"/>
                  <a:gd name="T4" fmla="*/ 40 w 105"/>
                  <a:gd name="T5" fmla="*/ 0 h 55"/>
                  <a:gd name="T6" fmla="*/ 0 w 105"/>
                  <a:gd name="T7" fmla="*/ 0 h 55"/>
                  <a:gd name="T8" fmla="*/ 0 w 105"/>
                  <a:gd name="T9" fmla="*/ 0 h 55"/>
                  <a:gd name="T10" fmla="*/ 40 w 105"/>
                  <a:gd name="T11" fmla="*/ 0 h 55"/>
                  <a:gd name="T12" fmla="*/ 61 w 105"/>
                  <a:gd name="T13" fmla="*/ 809 h 55"/>
                  <a:gd name="T14" fmla="*/ 71 w 105"/>
                  <a:gd name="T15" fmla="*/ 1586 h 55"/>
                  <a:gd name="T16" fmla="*/ 71 w 105"/>
                  <a:gd name="T17" fmla="*/ 1586 h 55"/>
                  <a:gd name="T18" fmla="*/ 71 w 105"/>
                  <a:gd name="T19" fmla="*/ 1586 h 55"/>
                  <a:gd name="T20" fmla="*/ 71 w 105"/>
                  <a:gd name="T21" fmla="*/ 1586 h 55"/>
                  <a:gd name="T22" fmla="*/ 71 w 105"/>
                  <a:gd name="T23" fmla="*/ 1586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5"/>
                  <a:gd name="T37" fmla="*/ 0 h 55"/>
                  <a:gd name="T38" fmla="*/ 105 w 105"/>
                  <a:gd name="T39" fmla="*/ 55 h 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5" h="55">
                    <a:moveTo>
                      <a:pt x="105" y="55"/>
                    </a:moveTo>
                    <a:lnTo>
                      <a:pt x="90" y="28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90" y="28"/>
                    </a:lnTo>
                    <a:lnTo>
                      <a:pt x="105" y="55"/>
                    </a:lnTo>
                    <a:close/>
                    <a:moveTo>
                      <a:pt x="105" y="55"/>
                    </a:moveTo>
                    <a:lnTo>
                      <a:pt x="105" y="55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1" name="Freeform 44"/>
              <p:cNvSpPr>
                <a:spLocks/>
              </p:cNvSpPr>
              <p:nvPr/>
            </p:nvSpPr>
            <p:spPr bwMode="auto">
              <a:xfrm>
                <a:off x="4311" y="424"/>
                <a:ext cx="28" cy="39"/>
              </a:xfrm>
              <a:custGeom>
                <a:avLst/>
                <a:gdLst>
                  <a:gd name="T0" fmla="*/ 16 w 30"/>
                  <a:gd name="T1" fmla="*/ 0 h 28"/>
                  <a:gd name="T2" fmla="*/ 7 w 30"/>
                  <a:gd name="T3" fmla="*/ 391 h 28"/>
                  <a:gd name="T4" fmla="*/ 0 w 30"/>
                  <a:gd name="T5" fmla="*/ 759 h 28"/>
                  <a:gd name="T6" fmla="*/ 0 w 30"/>
                  <a:gd name="T7" fmla="*/ 759 h 28"/>
                  <a:gd name="T8" fmla="*/ 7 w 30"/>
                  <a:gd name="T9" fmla="*/ 391 h 28"/>
                  <a:gd name="T10" fmla="*/ 16 w 30"/>
                  <a:gd name="T11" fmla="*/ 0 h 28"/>
                  <a:gd name="T12" fmla="*/ 16 w 30"/>
                  <a:gd name="T13" fmla="*/ 0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28"/>
                  <a:gd name="T23" fmla="*/ 30 w 3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28">
                    <a:moveTo>
                      <a:pt x="30" y="0"/>
                    </a:moveTo>
                    <a:lnTo>
                      <a:pt x="15" y="14"/>
                    </a:lnTo>
                    <a:lnTo>
                      <a:pt x="0" y="28"/>
                    </a:lnTo>
                    <a:lnTo>
                      <a:pt x="15" y="14"/>
                    </a:ln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2" name="Freeform 45"/>
              <p:cNvSpPr>
                <a:spLocks noEditPoints="1"/>
              </p:cNvSpPr>
              <p:nvPr/>
            </p:nvSpPr>
            <p:spPr bwMode="auto">
              <a:xfrm>
                <a:off x="4283" y="463"/>
                <a:ext cx="28" cy="77"/>
              </a:xfrm>
              <a:custGeom>
                <a:avLst/>
                <a:gdLst>
                  <a:gd name="T0" fmla="*/ 16 w 30"/>
                  <a:gd name="T1" fmla="*/ 0 h 55"/>
                  <a:gd name="T2" fmla="*/ 7 w 30"/>
                  <a:gd name="T3" fmla="*/ 784 h 55"/>
                  <a:gd name="T4" fmla="*/ 0 w 30"/>
                  <a:gd name="T5" fmla="*/ 1586 h 55"/>
                  <a:gd name="T6" fmla="*/ 0 w 30"/>
                  <a:gd name="T7" fmla="*/ 1586 h 55"/>
                  <a:gd name="T8" fmla="*/ 7 w 30"/>
                  <a:gd name="T9" fmla="*/ 784 h 55"/>
                  <a:gd name="T10" fmla="*/ 16 w 30"/>
                  <a:gd name="T11" fmla="*/ 0 h 55"/>
                  <a:gd name="T12" fmla="*/ 16 w 30"/>
                  <a:gd name="T13" fmla="*/ 0 h 55"/>
                  <a:gd name="T14" fmla="*/ 16 w 30"/>
                  <a:gd name="T15" fmla="*/ 0 h 55"/>
                  <a:gd name="T16" fmla="*/ 16 w 30"/>
                  <a:gd name="T17" fmla="*/ 0 h 55"/>
                  <a:gd name="T18" fmla="*/ 16 w 30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55"/>
                  <a:gd name="T32" fmla="*/ 30 w 30"/>
                  <a:gd name="T33" fmla="*/ 55 h 5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55">
                    <a:moveTo>
                      <a:pt x="30" y="0"/>
                    </a:moveTo>
                    <a:lnTo>
                      <a:pt x="15" y="27"/>
                    </a:lnTo>
                    <a:lnTo>
                      <a:pt x="0" y="55"/>
                    </a:lnTo>
                    <a:lnTo>
                      <a:pt x="15" y="27"/>
                    </a:lnTo>
                    <a:lnTo>
                      <a:pt x="30" y="0"/>
                    </a:lnTo>
                    <a:close/>
                    <a:moveTo>
                      <a:pt x="30" y="0"/>
                    </a:move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3" name="Freeform 46"/>
              <p:cNvSpPr>
                <a:spLocks noEditPoints="1"/>
              </p:cNvSpPr>
              <p:nvPr/>
            </p:nvSpPr>
            <p:spPr bwMode="auto">
              <a:xfrm>
                <a:off x="4283" y="540"/>
                <a:ext cx="42" cy="39"/>
              </a:xfrm>
              <a:custGeom>
                <a:avLst/>
                <a:gdLst>
                  <a:gd name="T0" fmla="*/ 0 w 45"/>
                  <a:gd name="T1" fmla="*/ 0 h 27"/>
                  <a:gd name="T2" fmla="*/ 7 w 45"/>
                  <a:gd name="T3" fmla="*/ 1060 h 27"/>
                  <a:gd name="T4" fmla="*/ 16 w 45"/>
                  <a:gd name="T5" fmla="*/ 1060 h 27"/>
                  <a:gd name="T6" fmla="*/ 22 w 45"/>
                  <a:gd name="T7" fmla="*/ 508 h 27"/>
                  <a:gd name="T8" fmla="*/ 22 w 45"/>
                  <a:gd name="T9" fmla="*/ 508 h 27"/>
                  <a:gd name="T10" fmla="*/ 16 w 45"/>
                  <a:gd name="T11" fmla="*/ 1060 h 27"/>
                  <a:gd name="T12" fmla="*/ 7 w 45"/>
                  <a:gd name="T13" fmla="*/ 1060 h 27"/>
                  <a:gd name="T14" fmla="*/ 0 w 45"/>
                  <a:gd name="T15" fmla="*/ 0 h 27"/>
                  <a:gd name="T16" fmla="*/ 0 w 45"/>
                  <a:gd name="T17" fmla="*/ 0 h 27"/>
                  <a:gd name="T18" fmla="*/ 0 w 45"/>
                  <a:gd name="T19" fmla="*/ 0 h 27"/>
                  <a:gd name="T20" fmla="*/ 0 w 45"/>
                  <a:gd name="T21" fmla="*/ 0 h 27"/>
                  <a:gd name="T22" fmla="*/ 0 w 45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5"/>
                  <a:gd name="T37" fmla="*/ 0 h 27"/>
                  <a:gd name="T38" fmla="*/ 45 w 45"/>
                  <a:gd name="T39" fmla="*/ 27 h 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5" h="27">
                    <a:moveTo>
                      <a:pt x="0" y="0"/>
                    </a:moveTo>
                    <a:lnTo>
                      <a:pt x="15" y="27"/>
                    </a:lnTo>
                    <a:lnTo>
                      <a:pt x="30" y="27"/>
                    </a:lnTo>
                    <a:lnTo>
                      <a:pt x="45" y="13"/>
                    </a:lnTo>
                    <a:lnTo>
                      <a:pt x="30" y="27"/>
                    </a:lnTo>
                    <a:lnTo>
                      <a:pt x="15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4" name="Freeform 47"/>
              <p:cNvSpPr>
                <a:spLocks noEditPoints="1"/>
              </p:cNvSpPr>
              <p:nvPr/>
            </p:nvSpPr>
            <p:spPr bwMode="auto">
              <a:xfrm>
                <a:off x="4325" y="463"/>
                <a:ext cx="29" cy="96"/>
              </a:xfrm>
              <a:custGeom>
                <a:avLst/>
                <a:gdLst>
                  <a:gd name="T0" fmla="*/ 0 w 30"/>
                  <a:gd name="T1" fmla="*/ 2150 h 68"/>
                  <a:gd name="T2" fmla="*/ 20 w 30"/>
                  <a:gd name="T3" fmla="*/ 1303 h 68"/>
                  <a:gd name="T4" fmla="*/ 20 w 30"/>
                  <a:gd name="T5" fmla="*/ 0 h 68"/>
                  <a:gd name="T6" fmla="*/ 20 w 30"/>
                  <a:gd name="T7" fmla="*/ 0 h 68"/>
                  <a:gd name="T8" fmla="*/ 20 w 30"/>
                  <a:gd name="T9" fmla="*/ 1303 h 68"/>
                  <a:gd name="T10" fmla="*/ 0 w 30"/>
                  <a:gd name="T11" fmla="*/ 2150 h 68"/>
                  <a:gd name="T12" fmla="*/ 0 w 30"/>
                  <a:gd name="T13" fmla="*/ 2150 h 68"/>
                  <a:gd name="T14" fmla="*/ 0 w 30"/>
                  <a:gd name="T15" fmla="*/ 2150 h 68"/>
                  <a:gd name="T16" fmla="*/ 0 w 30"/>
                  <a:gd name="T17" fmla="*/ 2150 h 68"/>
                  <a:gd name="T18" fmla="*/ 0 w 30"/>
                  <a:gd name="T19" fmla="*/ 215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68"/>
                  <a:gd name="T32" fmla="*/ 30 w 30"/>
                  <a:gd name="T33" fmla="*/ 68 h 6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68">
                    <a:moveTo>
                      <a:pt x="0" y="68"/>
                    </a:moveTo>
                    <a:lnTo>
                      <a:pt x="30" y="41"/>
                    </a:lnTo>
                    <a:lnTo>
                      <a:pt x="30" y="0"/>
                    </a:lnTo>
                    <a:lnTo>
                      <a:pt x="30" y="41"/>
                    </a:lnTo>
                    <a:lnTo>
                      <a:pt x="0" y="68"/>
                    </a:lnTo>
                    <a:close/>
                    <a:moveTo>
                      <a:pt x="0" y="68"/>
                    </a:moveTo>
                    <a:lnTo>
                      <a:pt x="0" y="68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5" name="Freeform 48"/>
              <p:cNvSpPr>
                <a:spLocks noEditPoints="1"/>
              </p:cNvSpPr>
              <p:nvPr/>
            </p:nvSpPr>
            <p:spPr bwMode="auto">
              <a:xfrm>
                <a:off x="4239" y="366"/>
                <a:ext cx="115" cy="97"/>
              </a:xfrm>
              <a:custGeom>
                <a:avLst/>
                <a:gdLst>
                  <a:gd name="T0" fmla="*/ 73 w 121"/>
                  <a:gd name="T1" fmla="*/ 2074 h 69"/>
                  <a:gd name="T2" fmla="*/ 64 w 121"/>
                  <a:gd name="T3" fmla="*/ 810 h 69"/>
                  <a:gd name="T4" fmla="*/ 46 w 121"/>
                  <a:gd name="T5" fmla="*/ 423 h 69"/>
                  <a:gd name="T6" fmla="*/ 28 w 121"/>
                  <a:gd name="T7" fmla="*/ 0 h 69"/>
                  <a:gd name="T8" fmla="*/ 0 w 121"/>
                  <a:gd name="T9" fmla="*/ 423 h 69"/>
                  <a:gd name="T10" fmla="*/ 0 w 121"/>
                  <a:gd name="T11" fmla="*/ 423 h 69"/>
                  <a:gd name="T12" fmla="*/ 28 w 121"/>
                  <a:gd name="T13" fmla="*/ 0 h 69"/>
                  <a:gd name="T14" fmla="*/ 46 w 121"/>
                  <a:gd name="T15" fmla="*/ 423 h 69"/>
                  <a:gd name="T16" fmla="*/ 64 w 121"/>
                  <a:gd name="T17" fmla="*/ 810 h 69"/>
                  <a:gd name="T18" fmla="*/ 73 w 121"/>
                  <a:gd name="T19" fmla="*/ 2074 h 69"/>
                  <a:gd name="T20" fmla="*/ 73 w 121"/>
                  <a:gd name="T21" fmla="*/ 2074 h 69"/>
                  <a:gd name="T22" fmla="*/ 73 w 121"/>
                  <a:gd name="T23" fmla="*/ 2074 h 69"/>
                  <a:gd name="T24" fmla="*/ 73 w 121"/>
                  <a:gd name="T25" fmla="*/ 2074 h 69"/>
                  <a:gd name="T26" fmla="*/ 73 w 121"/>
                  <a:gd name="T27" fmla="*/ 2074 h 6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1"/>
                  <a:gd name="T43" fmla="*/ 0 h 69"/>
                  <a:gd name="T44" fmla="*/ 121 w 121"/>
                  <a:gd name="T45" fmla="*/ 69 h 6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1" h="69">
                    <a:moveTo>
                      <a:pt x="121" y="69"/>
                    </a:moveTo>
                    <a:lnTo>
                      <a:pt x="106" y="27"/>
                    </a:lnTo>
                    <a:lnTo>
                      <a:pt x="76" y="14"/>
                    </a:lnTo>
                    <a:lnTo>
                      <a:pt x="46" y="0"/>
                    </a:lnTo>
                    <a:lnTo>
                      <a:pt x="0" y="14"/>
                    </a:lnTo>
                    <a:lnTo>
                      <a:pt x="46" y="0"/>
                    </a:lnTo>
                    <a:lnTo>
                      <a:pt x="76" y="14"/>
                    </a:lnTo>
                    <a:lnTo>
                      <a:pt x="106" y="27"/>
                    </a:lnTo>
                    <a:lnTo>
                      <a:pt x="121" y="69"/>
                    </a:lnTo>
                    <a:close/>
                    <a:moveTo>
                      <a:pt x="121" y="69"/>
                    </a:moveTo>
                    <a:lnTo>
                      <a:pt x="121" y="69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6" name="Freeform 49"/>
              <p:cNvSpPr>
                <a:spLocks/>
              </p:cNvSpPr>
              <p:nvPr/>
            </p:nvSpPr>
            <p:spPr bwMode="auto">
              <a:xfrm>
                <a:off x="4210" y="386"/>
                <a:ext cx="29" cy="38"/>
              </a:xfrm>
              <a:custGeom>
                <a:avLst/>
                <a:gdLst>
                  <a:gd name="T0" fmla="*/ 20 w 30"/>
                  <a:gd name="T1" fmla="*/ 0 h 27"/>
                  <a:gd name="T2" fmla="*/ 15 w 30"/>
                  <a:gd name="T3" fmla="*/ 383 h 27"/>
                  <a:gd name="T4" fmla="*/ 0 w 30"/>
                  <a:gd name="T5" fmla="*/ 826 h 27"/>
                  <a:gd name="T6" fmla="*/ 0 w 30"/>
                  <a:gd name="T7" fmla="*/ 826 h 27"/>
                  <a:gd name="T8" fmla="*/ 15 w 30"/>
                  <a:gd name="T9" fmla="*/ 383 h 27"/>
                  <a:gd name="T10" fmla="*/ 20 w 30"/>
                  <a:gd name="T11" fmla="*/ 0 h 27"/>
                  <a:gd name="T12" fmla="*/ 20 w 30"/>
                  <a:gd name="T13" fmla="*/ 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27"/>
                  <a:gd name="T23" fmla="*/ 30 w 30"/>
                  <a:gd name="T24" fmla="*/ 27 h 2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27">
                    <a:moveTo>
                      <a:pt x="30" y="0"/>
                    </a:moveTo>
                    <a:lnTo>
                      <a:pt x="15" y="13"/>
                    </a:lnTo>
                    <a:lnTo>
                      <a:pt x="0" y="27"/>
                    </a:lnTo>
                    <a:lnTo>
                      <a:pt x="15" y="13"/>
                    </a:ln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7" name="Freeform 50"/>
              <p:cNvSpPr>
                <a:spLocks noEditPoints="1"/>
              </p:cNvSpPr>
              <p:nvPr/>
            </p:nvSpPr>
            <p:spPr bwMode="auto">
              <a:xfrm>
                <a:off x="4181" y="424"/>
                <a:ext cx="29" cy="97"/>
              </a:xfrm>
              <a:custGeom>
                <a:avLst/>
                <a:gdLst>
                  <a:gd name="T0" fmla="*/ 20 w 30"/>
                  <a:gd name="T1" fmla="*/ 0 h 69"/>
                  <a:gd name="T2" fmla="*/ 15 w 30"/>
                  <a:gd name="T3" fmla="*/ 1253 h 69"/>
                  <a:gd name="T4" fmla="*/ 0 w 30"/>
                  <a:gd name="T5" fmla="*/ 2074 h 69"/>
                  <a:gd name="T6" fmla="*/ 0 w 30"/>
                  <a:gd name="T7" fmla="*/ 2074 h 69"/>
                  <a:gd name="T8" fmla="*/ 15 w 30"/>
                  <a:gd name="T9" fmla="*/ 1253 h 69"/>
                  <a:gd name="T10" fmla="*/ 20 w 30"/>
                  <a:gd name="T11" fmla="*/ 0 h 69"/>
                  <a:gd name="T12" fmla="*/ 20 w 30"/>
                  <a:gd name="T13" fmla="*/ 0 h 69"/>
                  <a:gd name="T14" fmla="*/ 20 w 30"/>
                  <a:gd name="T15" fmla="*/ 0 h 69"/>
                  <a:gd name="T16" fmla="*/ 20 w 30"/>
                  <a:gd name="T17" fmla="*/ 0 h 69"/>
                  <a:gd name="T18" fmla="*/ 20 w 30"/>
                  <a:gd name="T19" fmla="*/ 0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69"/>
                  <a:gd name="T32" fmla="*/ 30 w 30"/>
                  <a:gd name="T33" fmla="*/ 69 h 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69">
                    <a:moveTo>
                      <a:pt x="30" y="0"/>
                    </a:moveTo>
                    <a:lnTo>
                      <a:pt x="15" y="41"/>
                    </a:lnTo>
                    <a:lnTo>
                      <a:pt x="0" y="69"/>
                    </a:lnTo>
                    <a:lnTo>
                      <a:pt x="15" y="41"/>
                    </a:lnTo>
                    <a:lnTo>
                      <a:pt x="30" y="0"/>
                    </a:lnTo>
                    <a:close/>
                    <a:moveTo>
                      <a:pt x="30" y="0"/>
                    </a:move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8" name="Freeform 51"/>
              <p:cNvSpPr>
                <a:spLocks noEditPoints="1"/>
              </p:cNvSpPr>
              <p:nvPr/>
            </p:nvSpPr>
            <p:spPr bwMode="auto">
              <a:xfrm>
                <a:off x="4181" y="521"/>
                <a:ext cx="58" cy="38"/>
              </a:xfrm>
              <a:custGeom>
                <a:avLst/>
                <a:gdLst>
                  <a:gd name="T0" fmla="*/ 0 w 60"/>
                  <a:gd name="T1" fmla="*/ 0 h 27"/>
                  <a:gd name="T2" fmla="*/ 15 w 60"/>
                  <a:gd name="T3" fmla="*/ 826 h 27"/>
                  <a:gd name="T4" fmla="*/ 35 w 60"/>
                  <a:gd name="T5" fmla="*/ 826 h 27"/>
                  <a:gd name="T6" fmla="*/ 42 w 60"/>
                  <a:gd name="T7" fmla="*/ 424 h 27"/>
                  <a:gd name="T8" fmla="*/ 42 w 60"/>
                  <a:gd name="T9" fmla="*/ 424 h 27"/>
                  <a:gd name="T10" fmla="*/ 35 w 60"/>
                  <a:gd name="T11" fmla="*/ 826 h 27"/>
                  <a:gd name="T12" fmla="*/ 15 w 60"/>
                  <a:gd name="T13" fmla="*/ 826 h 27"/>
                  <a:gd name="T14" fmla="*/ 0 w 60"/>
                  <a:gd name="T15" fmla="*/ 0 h 27"/>
                  <a:gd name="T16" fmla="*/ 0 w 60"/>
                  <a:gd name="T17" fmla="*/ 0 h 27"/>
                  <a:gd name="T18" fmla="*/ 0 w 60"/>
                  <a:gd name="T19" fmla="*/ 0 h 27"/>
                  <a:gd name="T20" fmla="*/ 0 w 60"/>
                  <a:gd name="T21" fmla="*/ 0 h 27"/>
                  <a:gd name="T22" fmla="*/ 0 w 60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0"/>
                  <a:gd name="T37" fmla="*/ 0 h 27"/>
                  <a:gd name="T38" fmla="*/ 60 w 60"/>
                  <a:gd name="T39" fmla="*/ 27 h 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0" h="27">
                    <a:moveTo>
                      <a:pt x="0" y="0"/>
                    </a:moveTo>
                    <a:lnTo>
                      <a:pt x="15" y="27"/>
                    </a:lnTo>
                    <a:lnTo>
                      <a:pt x="45" y="27"/>
                    </a:lnTo>
                    <a:lnTo>
                      <a:pt x="60" y="14"/>
                    </a:lnTo>
                    <a:lnTo>
                      <a:pt x="45" y="27"/>
                    </a:lnTo>
                    <a:lnTo>
                      <a:pt x="15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9" name="Freeform 52"/>
              <p:cNvSpPr>
                <a:spLocks noEditPoints="1"/>
              </p:cNvSpPr>
              <p:nvPr/>
            </p:nvSpPr>
            <p:spPr bwMode="auto">
              <a:xfrm>
                <a:off x="4239" y="424"/>
                <a:ext cx="15" cy="116"/>
              </a:xfrm>
              <a:custGeom>
                <a:avLst/>
                <a:gdLst>
                  <a:gd name="T0" fmla="*/ 0 w 16"/>
                  <a:gd name="T1" fmla="*/ 2359 h 83"/>
                  <a:gd name="T2" fmla="*/ 8 w 16"/>
                  <a:gd name="T3" fmla="*/ 1168 h 83"/>
                  <a:gd name="T4" fmla="*/ 8 w 16"/>
                  <a:gd name="T5" fmla="*/ 0 h 83"/>
                  <a:gd name="T6" fmla="*/ 8 w 16"/>
                  <a:gd name="T7" fmla="*/ 0 h 83"/>
                  <a:gd name="T8" fmla="*/ 8 w 16"/>
                  <a:gd name="T9" fmla="*/ 1168 h 83"/>
                  <a:gd name="T10" fmla="*/ 0 w 16"/>
                  <a:gd name="T11" fmla="*/ 2359 h 83"/>
                  <a:gd name="T12" fmla="*/ 0 w 16"/>
                  <a:gd name="T13" fmla="*/ 2359 h 83"/>
                  <a:gd name="T14" fmla="*/ 0 w 16"/>
                  <a:gd name="T15" fmla="*/ 2359 h 83"/>
                  <a:gd name="T16" fmla="*/ 0 w 16"/>
                  <a:gd name="T17" fmla="*/ 2359 h 83"/>
                  <a:gd name="T18" fmla="*/ 0 w 16"/>
                  <a:gd name="T19" fmla="*/ 2359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"/>
                  <a:gd name="T31" fmla="*/ 0 h 83"/>
                  <a:gd name="T32" fmla="*/ 16 w 16"/>
                  <a:gd name="T33" fmla="*/ 83 h 8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" h="83">
                    <a:moveTo>
                      <a:pt x="0" y="83"/>
                    </a:moveTo>
                    <a:lnTo>
                      <a:pt x="16" y="41"/>
                    </a:lnTo>
                    <a:lnTo>
                      <a:pt x="16" y="0"/>
                    </a:lnTo>
                    <a:lnTo>
                      <a:pt x="16" y="41"/>
                    </a:lnTo>
                    <a:lnTo>
                      <a:pt x="0" y="83"/>
                    </a:lnTo>
                    <a:close/>
                    <a:moveTo>
                      <a:pt x="0" y="83"/>
                    </a:moveTo>
                    <a:lnTo>
                      <a:pt x="0" y="83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0" name="Freeform 53"/>
              <p:cNvSpPr>
                <a:spLocks noEditPoints="1"/>
              </p:cNvSpPr>
              <p:nvPr/>
            </p:nvSpPr>
            <p:spPr bwMode="auto">
              <a:xfrm>
                <a:off x="4152" y="346"/>
                <a:ext cx="102" cy="78"/>
              </a:xfrm>
              <a:custGeom>
                <a:avLst/>
                <a:gdLst>
                  <a:gd name="T0" fmla="*/ 72 w 106"/>
                  <a:gd name="T1" fmla="*/ 1812 h 55"/>
                  <a:gd name="T2" fmla="*/ 62 w 106"/>
                  <a:gd name="T3" fmla="*/ 935 h 55"/>
                  <a:gd name="T4" fmla="*/ 52 w 106"/>
                  <a:gd name="T5" fmla="*/ 0 h 55"/>
                  <a:gd name="T6" fmla="*/ 0 w 106"/>
                  <a:gd name="T7" fmla="*/ 0 h 55"/>
                  <a:gd name="T8" fmla="*/ 0 w 106"/>
                  <a:gd name="T9" fmla="*/ 0 h 55"/>
                  <a:gd name="T10" fmla="*/ 52 w 106"/>
                  <a:gd name="T11" fmla="*/ 0 h 55"/>
                  <a:gd name="T12" fmla="*/ 62 w 106"/>
                  <a:gd name="T13" fmla="*/ 935 h 55"/>
                  <a:gd name="T14" fmla="*/ 72 w 106"/>
                  <a:gd name="T15" fmla="*/ 1812 h 55"/>
                  <a:gd name="T16" fmla="*/ 72 w 106"/>
                  <a:gd name="T17" fmla="*/ 1812 h 55"/>
                  <a:gd name="T18" fmla="*/ 72 w 106"/>
                  <a:gd name="T19" fmla="*/ 1812 h 55"/>
                  <a:gd name="T20" fmla="*/ 72 w 106"/>
                  <a:gd name="T21" fmla="*/ 1812 h 55"/>
                  <a:gd name="T22" fmla="*/ 72 w 106"/>
                  <a:gd name="T23" fmla="*/ 1812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6"/>
                  <a:gd name="T37" fmla="*/ 0 h 55"/>
                  <a:gd name="T38" fmla="*/ 106 w 106"/>
                  <a:gd name="T39" fmla="*/ 55 h 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6" h="55">
                    <a:moveTo>
                      <a:pt x="106" y="55"/>
                    </a:moveTo>
                    <a:lnTo>
                      <a:pt x="90" y="28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90" y="28"/>
                    </a:lnTo>
                    <a:lnTo>
                      <a:pt x="106" y="55"/>
                    </a:lnTo>
                    <a:close/>
                    <a:moveTo>
                      <a:pt x="106" y="55"/>
                    </a:moveTo>
                    <a:lnTo>
                      <a:pt x="106" y="55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1" name="Freeform 54"/>
              <p:cNvSpPr>
                <a:spLocks/>
              </p:cNvSpPr>
              <p:nvPr/>
            </p:nvSpPr>
            <p:spPr bwMode="auto">
              <a:xfrm>
                <a:off x="4109" y="346"/>
                <a:ext cx="43" cy="58"/>
              </a:xfrm>
              <a:custGeom>
                <a:avLst/>
                <a:gdLst>
                  <a:gd name="T0" fmla="*/ 29 w 45"/>
                  <a:gd name="T1" fmla="*/ 0 h 41"/>
                  <a:gd name="T2" fmla="*/ 20 w 45"/>
                  <a:gd name="T3" fmla="*/ 463 h 41"/>
                  <a:gd name="T4" fmla="*/ 0 w 45"/>
                  <a:gd name="T5" fmla="*/ 1313 h 41"/>
                  <a:gd name="T6" fmla="*/ 0 w 45"/>
                  <a:gd name="T7" fmla="*/ 1313 h 41"/>
                  <a:gd name="T8" fmla="*/ 20 w 45"/>
                  <a:gd name="T9" fmla="*/ 463 h 41"/>
                  <a:gd name="T10" fmla="*/ 29 w 45"/>
                  <a:gd name="T11" fmla="*/ 0 h 41"/>
                  <a:gd name="T12" fmla="*/ 29 w 45"/>
                  <a:gd name="T13" fmla="*/ 0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41"/>
                  <a:gd name="T23" fmla="*/ 45 w 45"/>
                  <a:gd name="T24" fmla="*/ 41 h 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41">
                    <a:moveTo>
                      <a:pt x="45" y="0"/>
                    </a:moveTo>
                    <a:lnTo>
                      <a:pt x="30" y="14"/>
                    </a:lnTo>
                    <a:lnTo>
                      <a:pt x="0" y="41"/>
                    </a:lnTo>
                    <a:lnTo>
                      <a:pt x="30" y="1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2" name="Freeform 55"/>
              <p:cNvSpPr>
                <a:spLocks noEditPoints="1"/>
              </p:cNvSpPr>
              <p:nvPr/>
            </p:nvSpPr>
            <p:spPr bwMode="auto">
              <a:xfrm>
                <a:off x="4081" y="404"/>
                <a:ext cx="28" cy="97"/>
              </a:xfrm>
              <a:custGeom>
                <a:avLst/>
                <a:gdLst>
                  <a:gd name="T0" fmla="*/ 16 w 30"/>
                  <a:gd name="T1" fmla="*/ 0 h 69"/>
                  <a:gd name="T2" fmla="*/ 7 w 30"/>
                  <a:gd name="T3" fmla="*/ 836 h 69"/>
                  <a:gd name="T4" fmla="*/ 0 w 30"/>
                  <a:gd name="T5" fmla="*/ 2074 h 69"/>
                  <a:gd name="T6" fmla="*/ 0 w 30"/>
                  <a:gd name="T7" fmla="*/ 2074 h 69"/>
                  <a:gd name="T8" fmla="*/ 7 w 30"/>
                  <a:gd name="T9" fmla="*/ 836 h 69"/>
                  <a:gd name="T10" fmla="*/ 16 w 30"/>
                  <a:gd name="T11" fmla="*/ 0 h 69"/>
                  <a:gd name="T12" fmla="*/ 16 w 30"/>
                  <a:gd name="T13" fmla="*/ 0 h 69"/>
                  <a:gd name="T14" fmla="*/ 16 w 30"/>
                  <a:gd name="T15" fmla="*/ 0 h 69"/>
                  <a:gd name="T16" fmla="*/ 16 w 30"/>
                  <a:gd name="T17" fmla="*/ 0 h 69"/>
                  <a:gd name="T18" fmla="*/ 16 w 30"/>
                  <a:gd name="T19" fmla="*/ 0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69"/>
                  <a:gd name="T32" fmla="*/ 30 w 30"/>
                  <a:gd name="T33" fmla="*/ 69 h 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69">
                    <a:moveTo>
                      <a:pt x="30" y="0"/>
                    </a:moveTo>
                    <a:lnTo>
                      <a:pt x="15" y="28"/>
                    </a:lnTo>
                    <a:lnTo>
                      <a:pt x="0" y="69"/>
                    </a:lnTo>
                    <a:lnTo>
                      <a:pt x="15" y="28"/>
                    </a:lnTo>
                    <a:lnTo>
                      <a:pt x="30" y="0"/>
                    </a:lnTo>
                    <a:close/>
                    <a:moveTo>
                      <a:pt x="30" y="0"/>
                    </a:move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3" name="Freeform 56"/>
              <p:cNvSpPr>
                <a:spLocks noEditPoints="1"/>
              </p:cNvSpPr>
              <p:nvPr/>
            </p:nvSpPr>
            <p:spPr bwMode="auto">
              <a:xfrm>
                <a:off x="4081" y="501"/>
                <a:ext cx="57" cy="58"/>
              </a:xfrm>
              <a:custGeom>
                <a:avLst/>
                <a:gdLst>
                  <a:gd name="T0" fmla="*/ 0 w 60"/>
                  <a:gd name="T1" fmla="*/ 0 h 41"/>
                  <a:gd name="T2" fmla="*/ 10 w 60"/>
                  <a:gd name="T3" fmla="*/ 1313 h 41"/>
                  <a:gd name="T4" fmla="*/ 27 w 60"/>
                  <a:gd name="T5" fmla="*/ 1313 h 41"/>
                  <a:gd name="T6" fmla="*/ 36 w 60"/>
                  <a:gd name="T7" fmla="*/ 927 h 41"/>
                  <a:gd name="T8" fmla="*/ 36 w 60"/>
                  <a:gd name="T9" fmla="*/ 927 h 41"/>
                  <a:gd name="T10" fmla="*/ 27 w 60"/>
                  <a:gd name="T11" fmla="*/ 1313 h 41"/>
                  <a:gd name="T12" fmla="*/ 10 w 60"/>
                  <a:gd name="T13" fmla="*/ 1313 h 41"/>
                  <a:gd name="T14" fmla="*/ 0 w 60"/>
                  <a:gd name="T15" fmla="*/ 0 h 41"/>
                  <a:gd name="T16" fmla="*/ 0 w 60"/>
                  <a:gd name="T17" fmla="*/ 0 h 41"/>
                  <a:gd name="T18" fmla="*/ 0 w 60"/>
                  <a:gd name="T19" fmla="*/ 0 h 41"/>
                  <a:gd name="T20" fmla="*/ 0 w 60"/>
                  <a:gd name="T21" fmla="*/ 0 h 41"/>
                  <a:gd name="T22" fmla="*/ 0 w 60"/>
                  <a:gd name="T23" fmla="*/ 0 h 4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0"/>
                  <a:gd name="T37" fmla="*/ 0 h 41"/>
                  <a:gd name="T38" fmla="*/ 60 w 60"/>
                  <a:gd name="T39" fmla="*/ 41 h 4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0" h="41">
                    <a:moveTo>
                      <a:pt x="0" y="0"/>
                    </a:moveTo>
                    <a:lnTo>
                      <a:pt x="15" y="41"/>
                    </a:lnTo>
                    <a:lnTo>
                      <a:pt x="45" y="41"/>
                    </a:lnTo>
                    <a:lnTo>
                      <a:pt x="60" y="28"/>
                    </a:lnTo>
                    <a:lnTo>
                      <a:pt x="45" y="41"/>
                    </a:lnTo>
                    <a:lnTo>
                      <a:pt x="15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4" name="Freeform 57"/>
              <p:cNvSpPr>
                <a:spLocks noEditPoints="1"/>
              </p:cNvSpPr>
              <p:nvPr/>
            </p:nvSpPr>
            <p:spPr bwMode="auto">
              <a:xfrm>
                <a:off x="4138" y="404"/>
                <a:ext cx="29" cy="136"/>
              </a:xfrm>
              <a:custGeom>
                <a:avLst/>
                <a:gdLst>
                  <a:gd name="T0" fmla="*/ 0 w 30"/>
                  <a:gd name="T1" fmla="*/ 2856 h 97"/>
                  <a:gd name="T2" fmla="*/ 15 w 30"/>
                  <a:gd name="T3" fmla="*/ 1605 h 97"/>
                  <a:gd name="T4" fmla="*/ 20 w 30"/>
                  <a:gd name="T5" fmla="*/ 0 h 97"/>
                  <a:gd name="T6" fmla="*/ 20 w 30"/>
                  <a:gd name="T7" fmla="*/ 0 h 97"/>
                  <a:gd name="T8" fmla="*/ 15 w 30"/>
                  <a:gd name="T9" fmla="*/ 1605 h 97"/>
                  <a:gd name="T10" fmla="*/ 0 w 30"/>
                  <a:gd name="T11" fmla="*/ 2856 h 97"/>
                  <a:gd name="T12" fmla="*/ 0 w 30"/>
                  <a:gd name="T13" fmla="*/ 2856 h 97"/>
                  <a:gd name="T14" fmla="*/ 0 w 30"/>
                  <a:gd name="T15" fmla="*/ 2856 h 97"/>
                  <a:gd name="T16" fmla="*/ 0 w 30"/>
                  <a:gd name="T17" fmla="*/ 2856 h 97"/>
                  <a:gd name="T18" fmla="*/ 0 w 30"/>
                  <a:gd name="T19" fmla="*/ 2856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97"/>
                  <a:gd name="T32" fmla="*/ 30 w 30"/>
                  <a:gd name="T33" fmla="*/ 97 h 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97">
                    <a:moveTo>
                      <a:pt x="0" y="97"/>
                    </a:moveTo>
                    <a:lnTo>
                      <a:pt x="15" y="55"/>
                    </a:lnTo>
                    <a:lnTo>
                      <a:pt x="30" y="0"/>
                    </a:lnTo>
                    <a:lnTo>
                      <a:pt x="15" y="55"/>
                    </a:lnTo>
                    <a:lnTo>
                      <a:pt x="0" y="97"/>
                    </a:lnTo>
                    <a:close/>
                    <a:moveTo>
                      <a:pt x="0" y="97"/>
                    </a:moveTo>
                    <a:lnTo>
                      <a:pt x="0" y="9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5" name="Freeform 58"/>
              <p:cNvSpPr>
                <a:spLocks noEditPoints="1"/>
              </p:cNvSpPr>
              <p:nvPr/>
            </p:nvSpPr>
            <p:spPr bwMode="auto">
              <a:xfrm>
                <a:off x="4052" y="289"/>
                <a:ext cx="115" cy="115"/>
              </a:xfrm>
              <a:custGeom>
                <a:avLst/>
                <a:gdLst>
                  <a:gd name="T0" fmla="*/ 78 w 120"/>
                  <a:gd name="T1" fmla="*/ 2414 h 82"/>
                  <a:gd name="T2" fmla="*/ 69 w 120"/>
                  <a:gd name="T3" fmla="*/ 1213 h 82"/>
                  <a:gd name="T4" fmla="*/ 50 w 120"/>
                  <a:gd name="T5" fmla="*/ 417 h 82"/>
                  <a:gd name="T6" fmla="*/ 30 w 120"/>
                  <a:gd name="T7" fmla="*/ 0 h 82"/>
                  <a:gd name="T8" fmla="*/ 0 w 120"/>
                  <a:gd name="T9" fmla="*/ 417 h 82"/>
                  <a:gd name="T10" fmla="*/ 0 w 120"/>
                  <a:gd name="T11" fmla="*/ 417 h 82"/>
                  <a:gd name="T12" fmla="*/ 30 w 120"/>
                  <a:gd name="T13" fmla="*/ 0 h 82"/>
                  <a:gd name="T14" fmla="*/ 50 w 120"/>
                  <a:gd name="T15" fmla="*/ 417 h 82"/>
                  <a:gd name="T16" fmla="*/ 69 w 120"/>
                  <a:gd name="T17" fmla="*/ 1213 h 82"/>
                  <a:gd name="T18" fmla="*/ 78 w 120"/>
                  <a:gd name="T19" fmla="*/ 2414 h 82"/>
                  <a:gd name="T20" fmla="*/ 78 w 120"/>
                  <a:gd name="T21" fmla="*/ 2414 h 82"/>
                  <a:gd name="T22" fmla="*/ 78 w 120"/>
                  <a:gd name="T23" fmla="*/ 2414 h 82"/>
                  <a:gd name="T24" fmla="*/ 78 w 120"/>
                  <a:gd name="T25" fmla="*/ 2414 h 82"/>
                  <a:gd name="T26" fmla="*/ 78 w 120"/>
                  <a:gd name="T27" fmla="*/ 2414 h 8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0"/>
                  <a:gd name="T43" fmla="*/ 0 h 82"/>
                  <a:gd name="T44" fmla="*/ 120 w 120"/>
                  <a:gd name="T45" fmla="*/ 82 h 8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0" h="82">
                    <a:moveTo>
                      <a:pt x="120" y="82"/>
                    </a:moveTo>
                    <a:lnTo>
                      <a:pt x="105" y="41"/>
                    </a:lnTo>
                    <a:lnTo>
                      <a:pt x="75" y="14"/>
                    </a:lnTo>
                    <a:lnTo>
                      <a:pt x="45" y="0"/>
                    </a:lnTo>
                    <a:lnTo>
                      <a:pt x="0" y="14"/>
                    </a:lnTo>
                    <a:lnTo>
                      <a:pt x="45" y="0"/>
                    </a:lnTo>
                    <a:lnTo>
                      <a:pt x="75" y="14"/>
                    </a:lnTo>
                    <a:lnTo>
                      <a:pt x="105" y="41"/>
                    </a:lnTo>
                    <a:lnTo>
                      <a:pt x="120" y="82"/>
                    </a:lnTo>
                    <a:close/>
                    <a:moveTo>
                      <a:pt x="120" y="82"/>
                    </a:moveTo>
                    <a:lnTo>
                      <a:pt x="120" y="8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2320" name="Arc 59"/>
            <p:cNvSpPr>
              <a:spLocks/>
            </p:cNvSpPr>
            <p:nvPr/>
          </p:nvSpPr>
          <p:spPr bwMode="auto">
            <a:xfrm rot="-1514960">
              <a:off x="2483" y="3897"/>
              <a:ext cx="1441" cy="433"/>
            </a:xfrm>
            <a:custGeom>
              <a:avLst/>
              <a:gdLst>
                <a:gd name="T0" fmla="*/ 0 w 18782"/>
                <a:gd name="T1" fmla="*/ 0 h 20157"/>
                <a:gd name="T2" fmla="*/ 0 w 18782"/>
                <a:gd name="T3" fmla="*/ 0 h 20157"/>
                <a:gd name="T4" fmla="*/ 0 w 18782"/>
                <a:gd name="T5" fmla="*/ 0 h 20157"/>
                <a:gd name="T6" fmla="*/ 0 60000 65536"/>
                <a:gd name="T7" fmla="*/ 0 60000 65536"/>
                <a:gd name="T8" fmla="*/ 0 60000 65536"/>
                <a:gd name="T9" fmla="*/ 0 w 18782"/>
                <a:gd name="T10" fmla="*/ 0 h 20157"/>
                <a:gd name="T11" fmla="*/ 18782 w 18782"/>
                <a:gd name="T12" fmla="*/ 20157 h 20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782" h="20157" fill="none" extrusionOk="0">
                  <a:moveTo>
                    <a:pt x="7762" y="0"/>
                  </a:moveTo>
                  <a:cubicBezTo>
                    <a:pt x="12422" y="1794"/>
                    <a:pt x="16316" y="5148"/>
                    <a:pt x="18782" y="9489"/>
                  </a:cubicBezTo>
                </a:path>
                <a:path w="18782" h="20157" stroke="0" extrusionOk="0">
                  <a:moveTo>
                    <a:pt x="7762" y="0"/>
                  </a:moveTo>
                  <a:cubicBezTo>
                    <a:pt x="12422" y="1794"/>
                    <a:pt x="16316" y="5148"/>
                    <a:pt x="18782" y="9489"/>
                  </a:cubicBezTo>
                  <a:lnTo>
                    <a:pt x="0" y="20157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98588" name="Text Box 60"/>
          <p:cNvSpPr txBox="1">
            <a:spLocks noChangeArrowheads="1"/>
          </p:cNvSpPr>
          <p:nvPr/>
        </p:nvSpPr>
        <p:spPr bwMode="auto">
          <a:xfrm>
            <a:off x="539750" y="692448"/>
            <a:ext cx="5503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• 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磁约束原理 </a:t>
            </a:r>
          </a:p>
        </p:txBody>
      </p:sp>
      <p:graphicFrame>
        <p:nvGraphicFramePr>
          <p:cNvPr id="2198589" name="Object 61"/>
          <p:cNvGraphicFramePr>
            <a:graphicFrameLocks/>
          </p:cNvGraphicFramePr>
          <p:nvPr/>
        </p:nvGraphicFramePr>
        <p:xfrm>
          <a:off x="8281988" y="2359323"/>
          <a:ext cx="2809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1" name="Equation" r:id="rId9" imgW="279360" imgH="342720" progId="Equation.3">
                  <p:embed/>
                </p:oleObj>
              </mc:Choice>
              <mc:Fallback>
                <p:oleObj name="Equation" r:id="rId9" imgW="27936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988" y="2359323"/>
                        <a:ext cx="2809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90" name="Text Box 62"/>
          <p:cNvSpPr txBox="1">
            <a:spLocks noChangeArrowheads="1"/>
          </p:cNvSpPr>
          <p:nvPr/>
        </p:nvSpPr>
        <p:spPr bwMode="auto">
          <a:xfrm>
            <a:off x="755650" y="1119486"/>
            <a:ext cx="80645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在非均匀磁场中，速度方向与磁场不同的带电粒子，也要作螺旋运动，但半径和螺距都将不断发生变化</a:t>
            </a:r>
          </a:p>
        </p:txBody>
      </p:sp>
      <p:grpSp>
        <p:nvGrpSpPr>
          <p:cNvPr id="132" name="Group 2"/>
          <p:cNvGrpSpPr>
            <a:grpSpLocks/>
          </p:cNvGrpSpPr>
          <p:nvPr/>
        </p:nvGrpSpPr>
        <p:grpSpPr bwMode="auto">
          <a:xfrm>
            <a:off x="5680075" y="3915345"/>
            <a:ext cx="2143125" cy="1917700"/>
            <a:chOff x="2110" y="1605"/>
            <a:chExt cx="2374" cy="1727"/>
          </a:xfrm>
        </p:grpSpPr>
        <p:sp>
          <p:nvSpPr>
            <p:cNvPr id="133" name="Freeform 3"/>
            <p:cNvSpPr>
              <a:spLocks/>
            </p:cNvSpPr>
            <p:nvPr/>
          </p:nvSpPr>
          <p:spPr bwMode="auto">
            <a:xfrm>
              <a:off x="3937" y="2155"/>
              <a:ext cx="300" cy="220"/>
            </a:xfrm>
            <a:custGeom>
              <a:avLst/>
              <a:gdLst>
                <a:gd name="T0" fmla="*/ 0 w 108"/>
                <a:gd name="T1" fmla="*/ 74012578 h 48"/>
                <a:gd name="T2" fmla="*/ 819120 w 108"/>
                <a:gd name="T3" fmla="*/ 0 h 48"/>
                <a:gd name="T4" fmla="*/ 1645086 w 108"/>
                <a:gd name="T5" fmla="*/ 0 h 48"/>
                <a:gd name="T6" fmla="*/ 2293319 w 108"/>
                <a:gd name="T7" fmla="*/ 74012578 h 48"/>
                <a:gd name="T8" fmla="*/ 2953064 w 108"/>
                <a:gd name="T9" fmla="*/ 196296038 h 48"/>
                <a:gd name="T10" fmla="*/ 2953064 w 108"/>
                <a:gd name="T11" fmla="*/ 196296038 h 48"/>
                <a:gd name="T12" fmla="*/ 2293319 w 108"/>
                <a:gd name="T13" fmla="*/ 74012578 h 48"/>
                <a:gd name="T14" fmla="*/ 1645086 w 108"/>
                <a:gd name="T15" fmla="*/ 0 h 48"/>
                <a:gd name="T16" fmla="*/ 819120 w 108"/>
                <a:gd name="T17" fmla="*/ 0 h 48"/>
                <a:gd name="T18" fmla="*/ 0 w 108"/>
                <a:gd name="T19" fmla="*/ 74012578 h 48"/>
                <a:gd name="T20" fmla="*/ 0 w 108"/>
                <a:gd name="T21" fmla="*/ 74012578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8"/>
                <a:gd name="T34" fmla="*/ 0 h 48"/>
                <a:gd name="T35" fmla="*/ 108 w 108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8" h="48">
                  <a:moveTo>
                    <a:pt x="0" y="18"/>
                  </a:moveTo>
                  <a:lnTo>
                    <a:pt x="30" y="0"/>
                  </a:lnTo>
                  <a:lnTo>
                    <a:pt x="60" y="0"/>
                  </a:lnTo>
                  <a:lnTo>
                    <a:pt x="84" y="18"/>
                  </a:lnTo>
                  <a:lnTo>
                    <a:pt x="108" y="48"/>
                  </a:lnTo>
                  <a:lnTo>
                    <a:pt x="84" y="18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" name="Freeform 4"/>
            <p:cNvSpPr>
              <a:spLocks noEditPoints="1"/>
            </p:cNvSpPr>
            <p:nvPr/>
          </p:nvSpPr>
          <p:spPr bwMode="auto">
            <a:xfrm>
              <a:off x="4237" y="2375"/>
              <a:ext cx="33" cy="380"/>
            </a:xfrm>
            <a:custGeom>
              <a:avLst/>
              <a:gdLst>
                <a:gd name="T0" fmla="*/ 0 w 12"/>
                <a:gd name="T1" fmla="*/ 0 h 83"/>
                <a:gd name="T2" fmla="*/ 297102 w 12"/>
                <a:gd name="T3" fmla="*/ 68894964 h 83"/>
                <a:gd name="T4" fmla="*/ 297102 w 12"/>
                <a:gd name="T5" fmla="*/ 166210657 h 83"/>
                <a:gd name="T6" fmla="*/ 153505 w 12"/>
                <a:gd name="T7" fmla="*/ 335877683 h 83"/>
                <a:gd name="T8" fmla="*/ 153505 w 12"/>
                <a:gd name="T9" fmla="*/ 335877683 h 83"/>
                <a:gd name="T10" fmla="*/ 297102 w 12"/>
                <a:gd name="T11" fmla="*/ 166210657 h 83"/>
                <a:gd name="T12" fmla="*/ 297102 w 12"/>
                <a:gd name="T13" fmla="*/ 68894964 h 83"/>
                <a:gd name="T14" fmla="*/ 0 w 12"/>
                <a:gd name="T15" fmla="*/ 0 h 83"/>
                <a:gd name="T16" fmla="*/ 0 w 12"/>
                <a:gd name="T17" fmla="*/ 0 h 83"/>
                <a:gd name="T18" fmla="*/ 0 w 12"/>
                <a:gd name="T19" fmla="*/ 0 h 83"/>
                <a:gd name="T20" fmla="*/ 0 w 12"/>
                <a:gd name="T21" fmla="*/ 0 h 83"/>
                <a:gd name="T22" fmla="*/ 0 w 12"/>
                <a:gd name="T23" fmla="*/ 0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3"/>
                <a:gd name="T38" fmla="*/ 12 w 12"/>
                <a:gd name="T39" fmla="*/ 83 h 8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3">
                  <a:moveTo>
                    <a:pt x="0" y="0"/>
                  </a:moveTo>
                  <a:lnTo>
                    <a:pt x="12" y="17"/>
                  </a:lnTo>
                  <a:lnTo>
                    <a:pt x="12" y="41"/>
                  </a:lnTo>
                  <a:lnTo>
                    <a:pt x="6" y="83"/>
                  </a:lnTo>
                  <a:lnTo>
                    <a:pt x="12" y="41"/>
                  </a:lnTo>
                  <a:lnTo>
                    <a:pt x="12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5" name="Freeform 5"/>
            <p:cNvSpPr>
              <a:spLocks noEditPoints="1"/>
            </p:cNvSpPr>
            <p:nvPr/>
          </p:nvSpPr>
          <p:spPr bwMode="auto">
            <a:xfrm>
              <a:off x="4087" y="2700"/>
              <a:ext cx="166" cy="165"/>
            </a:xfrm>
            <a:custGeom>
              <a:avLst/>
              <a:gdLst>
                <a:gd name="T0" fmla="*/ 1575974 w 60"/>
                <a:gd name="T1" fmla="*/ 49075984 h 36"/>
                <a:gd name="T2" fmla="*/ 1101963 w 60"/>
                <a:gd name="T3" fmla="*/ 122283612 h 36"/>
                <a:gd name="T4" fmla="*/ 789280 w 60"/>
                <a:gd name="T5" fmla="*/ 147220088 h 36"/>
                <a:gd name="T6" fmla="*/ 312514 w 60"/>
                <a:gd name="T7" fmla="*/ 98143975 h 36"/>
                <a:gd name="T8" fmla="*/ 0 w 60"/>
                <a:gd name="T9" fmla="*/ 0 h 36"/>
                <a:gd name="T10" fmla="*/ 0 w 60"/>
                <a:gd name="T11" fmla="*/ 0 h 36"/>
                <a:gd name="T12" fmla="*/ 312514 w 60"/>
                <a:gd name="T13" fmla="*/ 98143975 h 36"/>
                <a:gd name="T14" fmla="*/ 789280 w 60"/>
                <a:gd name="T15" fmla="*/ 147220088 h 36"/>
                <a:gd name="T16" fmla="*/ 1101963 w 60"/>
                <a:gd name="T17" fmla="*/ 122283612 h 36"/>
                <a:gd name="T18" fmla="*/ 1575974 w 60"/>
                <a:gd name="T19" fmla="*/ 49075984 h 36"/>
                <a:gd name="T20" fmla="*/ 1575974 w 60"/>
                <a:gd name="T21" fmla="*/ 49075984 h 36"/>
                <a:gd name="T22" fmla="*/ 1575974 w 60"/>
                <a:gd name="T23" fmla="*/ 49075984 h 36"/>
                <a:gd name="T24" fmla="*/ 1575974 w 60"/>
                <a:gd name="T25" fmla="*/ 49075984 h 36"/>
                <a:gd name="T26" fmla="*/ 1575974 w 60"/>
                <a:gd name="T27" fmla="*/ 49075984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0"/>
                <a:gd name="T43" fmla="*/ 0 h 36"/>
                <a:gd name="T44" fmla="*/ 60 w 60"/>
                <a:gd name="T45" fmla="*/ 36 h 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0" h="36">
                  <a:moveTo>
                    <a:pt x="60" y="12"/>
                  </a:moveTo>
                  <a:lnTo>
                    <a:pt x="42" y="30"/>
                  </a:lnTo>
                  <a:lnTo>
                    <a:pt x="30" y="36"/>
                  </a:lnTo>
                  <a:lnTo>
                    <a:pt x="12" y="24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30" y="36"/>
                  </a:lnTo>
                  <a:lnTo>
                    <a:pt x="42" y="30"/>
                  </a:lnTo>
                  <a:lnTo>
                    <a:pt x="60" y="12"/>
                  </a:lnTo>
                  <a:close/>
                  <a:moveTo>
                    <a:pt x="60" y="12"/>
                  </a:moveTo>
                  <a:lnTo>
                    <a:pt x="60" y="1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6" name="Freeform 6"/>
            <p:cNvSpPr>
              <a:spLocks noEditPoints="1"/>
            </p:cNvSpPr>
            <p:nvPr/>
          </p:nvSpPr>
          <p:spPr bwMode="auto">
            <a:xfrm>
              <a:off x="4087" y="2425"/>
              <a:ext cx="16" cy="275"/>
            </a:xfrm>
            <a:custGeom>
              <a:avLst/>
              <a:gdLst>
                <a:gd name="T0" fmla="*/ 0 w 6"/>
                <a:gd name="T1" fmla="*/ 245372171 h 60"/>
                <a:gd name="T2" fmla="*/ 0 w 6"/>
                <a:gd name="T3" fmla="*/ 123256325 h 60"/>
                <a:gd name="T4" fmla="*/ 110443 w 6"/>
                <a:gd name="T5" fmla="*/ 0 h 60"/>
                <a:gd name="T6" fmla="*/ 110443 w 6"/>
                <a:gd name="T7" fmla="*/ 0 h 60"/>
                <a:gd name="T8" fmla="*/ 0 w 6"/>
                <a:gd name="T9" fmla="*/ 123256325 h 60"/>
                <a:gd name="T10" fmla="*/ 0 w 6"/>
                <a:gd name="T11" fmla="*/ 245372171 h 60"/>
                <a:gd name="T12" fmla="*/ 0 w 6"/>
                <a:gd name="T13" fmla="*/ 245372171 h 60"/>
                <a:gd name="T14" fmla="*/ 0 w 6"/>
                <a:gd name="T15" fmla="*/ 245372171 h 60"/>
                <a:gd name="T16" fmla="*/ 0 w 6"/>
                <a:gd name="T17" fmla="*/ 245372171 h 60"/>
                <a:gd name="T18" fmla="*/ 0 w 6"/>
                <a:gd name="T19" fmla="*/ 245372171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60"/>
                <a:gd name="T32" fmla="*/ 6 w 6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60">
                  <a:moveTo>
                    <a:pt x="0" y="60"/>
                  </a:moveTo>
                  <a:lnTo>
                    <a:pt x="0" y="30"/>
                  </a:lnTo>
                  <a:lnTo>
                    <a:pt x="6" y="0"/>
                  </a:lnTo>
                  <a:lnTo>
                    <a:pt x="0" y="30"/>
                  </a:lnTo>
                  <a:lnTo>
                    <a:pt x="0" y="60"/>
                  </a:lnTo>
                  <a:close/>
                  <a:moveTo>
                    <a:pt x="0" y="60"/>
                  </a:moveTo>
                  <a:lnTo>
                    <a:pt x="0" y="6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7" name="Freeform 7"/>
            <p:cNvSpPr>
              <a:spLocks noEditPoints="1"/>
            </p:cNvSpPr>
            <p:nvPr/>
          </p:nvSpPr>
          <p:spPr bwMode="auto">
            <a:xfrm>
              <a:off x="4103" y="2237"/>
              <a:ext cx="84" cy="188"/>
            </a:xfrm>
            <a:custGeom>
              <a:avLst/>
              <a:gdLst>
                <a:gd name="T0" fmla="*/ 0 w 30"/>
                <a:gd name="T1" fmla="*/ 168478237 h 41"/>
                <a:gd name="T2" fmla="*/ 359024 w 30"/>
                <a:gd name="T3" fmla="*/ 74460463 h 41"/>
                <a:gd name="T4" fmla="*/ 887693 w 30"/>
                <a:gd name="T5" fmla="*/ 0 h 41"/>
                <a:gd name="T6" fmla="*/ 887693 w 30"/>
                <a:gd name="T7" fmla="*/ 0 h 41"/>
                <a:gd name="T8" fmla="*/ 359024 w 30"/>
                <a:gd name="T9" fmla="*/ 74460463 h 41"/>
                <a:gd name="T10" fmla="*/ 0 w 30"/>
                <a:gd name="T11" fmla="*/ 168478237 h 41"/>
                <a:gd name="T12" fmla="*/ 0 w 30"/>
                <a:gd name="T13" fmla="*/ 168478237 h 41"/>
                <a:gd name="T14" fmla="*/ 0 w 30"/>
                <a:gd name="T15" fmla="*/ 168478237 h 41"/>
                <a:gd name="T16" fmla="*/ 0 w 30"/>
                <a:gd name="T17" fmla="*/ 168478237 h 41"/>
                <a:gd name="T18" fmla="*/ 0 w 30"/>
                <a:gd name="T19" fmla="*/ 168478237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41"/>
                <a:gd name="T32" fmla="*/ 30 w 30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41">
                  <a:moveTo>
                    <a:pt x="0" y="41"/>
                  </a:moveTo>
                  <a:lnTo>
                    <a:pt x="12" y="18"/>
                  </a:lnTo>
                  <a:lnTo>
                    <a:pt x="30" y="0"/>
                  </a:lnTo>
                  <a:lnTo>
                    <a:pt x="12" y="18"/>
                  </a:lnTo>
                  <a:lnTo>
                    <a:pt x="0" y="41"/>
                  </a:lnTo>
                  <a:close/>
                  <a:moveTo>
                    <a:pt x="0" y="41"/>
                  </a:move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8" name="Freeform 8"/>
            <p:cNvSpPr>
              <a:spLocks noEditPoints="1"/>
            </p:cNvSpPr>
            <p:nvPr/>
          </p:nvSpPr>
          <p:spPr bwMode="auto">
            <a:xfrm>
              <a:off x="4187" y="2155"/>
              <a:ext cx="280" cy="353"/>
            </a:xfrm>
            <a:custGeom>
              <a:avLst/>
              <a:gdLst>
                <a:gd name="T0" fmla="*/ 0 w 101"/>
                <a:gd name="T1" fmla="*/ 74350958 h 77"/>
                <a:gd name="T2" fmla="*/ 484356 w 101"/>
                <a:gd name="T3" fmla="*/ 24982112 h 77"/>
                <a:gd name="T4" fmla="*/ 966463 w 101"/>
                <a:gd name="T5" fmla="*/ 0 h 77"/>
                <a:gd name="T6" fmla="*/ 1450819 w 101"/>
                <a:gd name="T7" fmla="*/ 0 h 77"/>
                <a:gd name="T8" fmla="*/ 1932915 w 101"/>
                <a:gd name="T9" fmla="*/ 49154176 h 77"/>
                <a:gd name="T10" fmla="*/ 2543553 w 101"/>
                <a:gd name="T11" fmla="*/ 172661565 h 77"/>
                <a:gd name="T12" fmla="*/ 2707001 w 101"/>
                <a:gd name="T13" fmla="*/ 315697402 h 77"/>
                <a:gd name="T14" fmla="*/ 2707001 w 101"/>
                <a:gd name="T15" fmla="*/ 315697402 h 77"/>
                <a:gd name="T16" fmla="*/ 2543553 w 101"/>
                <a:gd name="T17" fmla="*/ 172661565 h 77"/>
                <a:gd name="T18" fmla="*/ 1932915 w 101"/>
                <a:gd name="T19" fmla="*/ 49154176 h 77"/>
                <a:gd name="T20" fmla="*/ 1450819 w 101"/>
                <a:gd name="T21" fmla="*/ 0 h 77"/>
                <a:gd name="T22" fmla="*/ 966463 w 101"/>
                <a:gd name="T23" fmla="*/ 0 h 77"/>
                <a:gd name="T24" fmla="*/ 484356 w 101"/>
                <a:gd name="T25" fmla="*/ 24982112 h 77"/>
                <a:gd name="T26" fmla="*/ 0 w 101"/>
                <a:gd name="T27" fmla="*/ 74350958 h 77"/>
                <a:gd name="T28" fmla="*/ 0 w 101"/>
                <a:gd name="T29" fmla="*/ 74350958 h 77"/>
                <a:gd name="T30" fmla="*/ 0 w 101"/>
                <a:gd name="T31" fmla="*/ 74350958 h 77"/>
                <a:gd name="T32" fmla="*/ 0 w 101"/>
                <a:gd name="T33" fmla="*/ 74350958 h 77"/>
                <a:gd name="T34" fmla="*/ 0 w 101"/>
                <a:gd name="T35" fmla="*/ 74350958 h 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1"/>
                <a:gd name="T55" fmla="*/ 0 h 77"/>
                <a:gd name="T56" fmla="*/ 101 w 101"/>
                <a:gd name="T57" fmla="*/ 77 h 7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1" h="77">
                  <a:moveTo>
                    <a:pt x="0" y="18"/>
                  </a:moveTo>
                  <a:lnTo>
                    <a:pt x="18" y="6"/>
                  </a:lnTo>
                  <a:lnTo>
                    <a:pt x="36" y="0"/>
                  </a:lnTo>
                  <a:lnTo>
                    <a:pt x="54" y="0"/>
                  </a:lnTo>
                  <a:lnTo>
                    <a:pt x="72" y="12"/>
                  </a:lnTo>
                  <a:lnTo>
                    <a:pt x="95" y="42"/>
                  </a:lnTo>
                  <a:lnTo>
                    <a:pt x="101" y="77"/>
                  </a:lnTo>
                  <a:lnTo>
                    <a:pt x="95" y="42"/>
                  </a:lnTo>
                  <a:lnTo>
                    <a:pt x="72" y="12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18" y="6"/>
                  </a:lnTo>
                  <a:lnTo>
                    <a:pt x="0" y="18"/>
                  </a:lnTo>
                  <a:close/>
                  <a:moveTo>
                    <a:pt x="0" y="18"/>
                  </a:move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9" name="Freeform 9"/>
            <p:cNvSpPr>
              <a:spLocks/>
            </p:cNvSpPr>
            <p:nvPr/>
          </p:nvSpPr>
          <p:spPr bwMode="auto">
            <a:xfrm>
              <a:off x="3870" y="2237"/>
              <a:ext cx="67" cy="188"/>
            </a:xfrm>
            <a:custGeom>
              <a:avLst/>
              <a:gdLst>
                <a:gd name="T0" fmla="*/ 689614 w 24"/>
                <a:gd name="T1" fmla="*/ 0 h 41"/>
                <a:gd name="T2" fmla="*/ 350321 w 24"/>
                <a:gd name="T3" fmla="*/ 74460463 h 41"/>
                <a:gd name="T4" fmla="*/ 0 w 24"/>
                <a:gd name="T5" fmla="*/ 168478237 h 41"/>
                <a:gd name="T6" fmla="*/ 0 w 24"/>
                <a:gd name="T7" fmla="*/ 168478237 h 41"/>
                <a:gd name="T8" fmla="*/ 350321 w 24"/>
                <a:gd name="T9" fmla="*/ 74460463 h 41"/>
                <a:gd name="T10" fmla="*/ 689614 w 24"/>
                <a:gd name="T11" fmla="*/ 0 h 41"/>
                <a:gd name="T12" fmla="*/ 689614 w 24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41"/>
                <a:gd name="T23" fmla="*/ 24 w 24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41">
                  <a:moveTo>
                    <a:pt x="24" y="0"/>
                  </a:moveTo>
                  <a:lnTo>
                    <a:pt x="12" y="18"/>
                  </a:lnTo>
                  <a:lnTo>
                    <a:pt x="0" y="41"/>
                  </a:lnTo>
                  <a:lnTo>
                    <a:pt x="12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0" name="Freeform 10"/>
            <p:cNvSpPr>
              <a:spLocks noEditPoints="1"/>
            </p:cNvSpPr>
            <p:nvPr/>
          </p:nvSpPr>
          <p:spPr bwMode="auto">
            <a:xfrm>
              <a:off x="3853" y="2425"/>
              <a:ext cx="17" cy="330"/>
            </a:xfrm>
            <a:custGeom>
              <a:avLst/>
              <a:gdLst>
                <a:gd name="T0" fmla="*/ 199200 w 6"/>
                <a:gd name="T1" fmla="*/ 0 h 72"/>
                <a:gd name="T2" fmla="*/ 0 w 6"/>
                <a:gd name="T3" fmla="*/ 147220088 h 72"/>
                <a:gd name="T4" fmla="*/ 0 w 6"/>
                <a:gd name="T5" fmla="*/ 294439589 h 72"/>
                <a:gd name="T6" fmla="*/ 0 w 6"/>
                <a:gd name="T7" fmla="*/ 294439589 h 72"/>
                <a:gd name="T8" fmla="*/ 0 w 6"/>
                <a:gd name="T9" fmla="*/ 147220088 h 72"/>
                <a:gd name="T10" fmla="*/ 199200 w 6"/>
                <a:gd name="T11" fmla="*/ 0 h 72"/>
                <a:gd name="T12" fmla="*/ 199200 w 6"/>
                <a:gd name="T13" fmla="*/ 0 h 72"/>
                <a:gd name="T14" fmla="*/ 199200 w 6"/>
                <a:gd name="T15" fmla="*/ 0 h 72"/>
                <a:gd name="T16" fmla="*/ 199200 w 6"/>
                <a:gd name="T17" fmla="*/ 0 h 72"/>
                <a:gd name="T18" fmla="*/ 199200 w 6"/>
                <a:gd name="T19" fmla="*/ 0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72"/>
                <a:gd name="T32" fmla="*/ 6 w 6"/>
                <a:gd name="T33" fmla="*/ 72 h 7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72">
                  <a:moveTo>
                    <a:pt x="6" y="0"/>
                  </a:moveTo>
                  <a:lnTo>
                    <a:pt x="0" y="36"/>
                  </a:lnTo>
                  <a:lnTo>
                    <a:pt x="0" y="72"/>
                  </a:lnTo>
                  <a:lnTo>
                    <a:pt x="0" y="36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1" name="Freeform 11"/>
            <p:cNvSpPr>
              <a:spLocks noEditPoints="1"/>
            </p:cNvSpPr>
            <p:nvPr/>
          </p:nvSpPr>
          <p:spPr bwMode="auto">
            <a:xfrm>
              <a:off x="3853" y="2755"/>
              <a:ext cx="167" cy="165"/>
            </a:xfrm>
            <a:custGeom>
              <a:avLst/>
              <a:gdLst>
                <a:gd name="T0" fmla="*/ 0 w 60"/>
                <a:gd name="T1" fmla="*/ 0 h 36"/>
                <a:gd name="T2" fmla="*/ 331584 w 60"/>
                <a:gd name="T3" fmla="*/ 98143975 h 36"/>
                <a:gd name="T4" fmla="*/ 670483 w 60"/>
                <a:gd name="T5" fmla="*/ 147220088 h 36"/>
                <a:gd name="T6" fmla="*/ 1173484 w 60"/>
                <a:gd name="T7" fmla="*/ 147220088 h 36"/>
                <a:gd name="T8" fmla="*/ 1674790 w 60"/>
                <a:gd name="T9" fmla="*/ 49075984 h 36"/>
                <a:gd name="T10" fmla="*/ 1674790 w 60"/>
                <a:gd name="T11" fmla="*/ 49075984 h 36"/>
                <a:gd name="T12" fmla="*/ 1173484 w 60"/>
                <a:gd name="T13" fmla="*/ 147220088 h 36"/>
                <a:gd name="T14" fmla="*/ 670483 w 60"/>
                <a:gd name="T15" fmla="*/ 147220088 h 36"/>
                <a:gd name="T16" fmla="*/ 331584 w 60"/>
                <a:gd name="T17" fmla="*/ 98143975 h 36"/>
                <a:gd name="T18" fmla="*/ 0 w 60"/>
                <a:gd name="T19" fmla="*/ 0 h 36"/>
                <a:gd name="T20" fmla="*/ 0 w 60"/>
                <a:gd name="T21" fmla="*/ 0 h 36"/>
                <a:gd name="T22" fmla="*/ 0 w 60"/>
                <a:gd name="T23" fmla="*/ 0 h 36"/>
                <a:gd name="T24" fmla="*/ 0 w 60"/>
                <a:gd name="T25" fmla="*/ 0 h 36"/>
                <a:gd name="T26" fmla="*/ 0 w 60"/>
                <a:gd name="T27" fmla="*/ 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0"/>
                <a:gd name="T43" fmla="*/ 0 h 36"/>
                <a:gd name="T44" fmla="*/ 60 w 60"/>
                <a:gd name="T45" fmla="*/ 36 h 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0" h="36">
                  <a:moveTo>
                    <a:pt x="0" y="0"/>
                  </a:moveTo>
                  <a:lnTo>
                    <a:pt x="12" y="24"/>
                  </a:lnTo>
                  <a:lnTo>
                    <a:pt x="24" y="36"/>
                  </a:lnTo>
                  <a:lnTo>
                    <a:pt x="42" y="36"/>
                  </a:lnTo>
                  <a:lnTo>
                    <a:pt x="60" y="12"/>
                  </a:lnTo>
                  <a:lnTo>
                    <a:pt x="42" y="36"/>
                  </a:lnTo>
                  <a:lnTo>
                    <a:pt x="24" y="36"/>
                  </a:lnTo>
                  <a:lnTo>
                    <a:pt x="12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2" name="Freeform 12"/>
            <p:cNvSpPr>
              <a:spLocks noEditPoints="1"/>
            </p:cNvSpPr>
            <p:nvPr/>
          </p:nvSpPr>
          <p:spPr bwMode="auto">
            <a:xfrm>
              <a:off x="4003" y="2375"/>
              <a:ext cx="34" cy="435"/>
            </a:xfrm>
            <a:custGeom>
              <a:avLst/>
              <a:gdLst>
                <a:gd name="T0" fmla="*/ 199200 w 12"/>
                <a:gd name="T1" fmla="*/ 384951908 h 95"/>
                <a:gd name="T2" fmla="*/ 398795 w 12"/>
                <a:gd name="T3" fmla="*/ 287536629 h 95"/>
                <a:gd name="T4" fmla="*/ 398795 w 12"/>
                <a:gd name="T5" fmla="*/ 190175199 h 95"/>
                <a:gd name="T6" fmla="*/ 0 w 12"/>
                <a:gd name="T7" fmla="*/ 0 h 95"/>
                <a:gd name="T8" fmla="*/ 0 w 12"/>
                <a:gd name="T9" fmla="*/ 0 h 95"/>
                <a:gd name="T10" fmla="*/ 398795 w 12"/>
                <a:gd name="T11" fmla="*/ 190175199 h 95"/>
                <a:gd name="T12" fmla="*/ 398795 w 12"/>
                <a:gd name="T13" fmla="*/ 287536629 h 95"/>
                <a:gd name="T14" fmla="*/ 199200 w 12"/>
                <a:gd name="T15" fmla="*/ 384951908 h 95"/>
                <a:gd name="T16" fmla="*/ 199200 w 12"/>
                <a:gd name="T17" fmla="*/ 384951908 h 95"/>
                <a:gd name="T18" fmla="*/ 199200 w 12"/>
                <a:gd name="T19" fmla="*/ 384951908 h 95"/>
                <a:gd name="T20" fmla="*/ 199200 w 12"/>
                <a:gd name="T21" fmla="*/ 384951908 h 95"/>
                <a:gd name="T22" fmla="*/ 199200 w 12"/>
                <a:gd name="T23" fmla="*/ 384951908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95"/>
                <a:gd name="T38" fmla="*/ 12 w 12"/>
                <a:gd name="T39" fmla="*/ 95 h 9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95">
                  <a:moveTo>
                    <a:pt x="6" y="95"/>
                  </a:moveTo>
                  <a:lnTo>
                    <a:pt x="12" y="71"/>
                  </a:lnTo>
                  <a:lnTo>
                    <a:pt x="12" y="47"/>
                  </a:lnTo>
                  <a:lnTo>
                    <a:pt x="0" y="0"/>
                  </a:lnTo>
                  <a:lnTo>
                    <a:pt x="12" y="47"/>
                  </a:lnTo>
                  <a:lnTo>
                    <a:pt x="12" y="71"/>
                  </a:lnTo>
                  <a:lnTo>
                    <a:pt x="6" y="95"/>
                  </a:lnTo>
                  <a:close/>
                  <a:moveTo>
                    <a:pt x="6" y="95"/>
                  </a:moveTo>
                  <a:lnTo>
                    <a:pt x="6" y="9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3" name="Freeform 13"/>
            <p:cNvSpPr>
              <a:spLocks noEditPoints="1"/>
            </p:cNvSpPr>
            <p:nvPr/>
          </p:nvSpPr>
          <p:spPr bwMode="auto">
            <a:xfrm>
              <a:off x="3654" y="2127"/>
              <a:ext cx="349" cy="248"/>
            </a:xfrm>
            <a:custGeom>
              <a:avLst/>
              <a:gdLst>
                <a:gd name="T0" fmla="*/ 3349836 w 126"/>
                <a:gd name="T1" fmla="*/ 225419151 h 54"/>
                <a:gd name="T2" fmla="*/ 2552749 w 126"/>
                <a:gd name="T3" fmla="*/ 75412792 h 54"/>
                <a:gd name="T4" fmla="*/ 1756210 w 126"/>
                <a:gd name="T5" fmla="*/ 0 h 54"/>
                <a:gd name="T6" fmla="*/ 796548 w 126"/>
                <a:gd name="T7" fmla="*/ 0 h 54"/>
                <a:gd name="T8" fmla="*/ 0 w 126"/>
                <a:gd name="T9" fmla="*/ 99929900 h 54"/>
                <a:gd name="T10" fmla="*/ 0 w 126"/>
                <a:gd name="T11" fmla="*/ 99929900 h 54"/>
                <a:gd name="T12" fmla="*/ 796548 w 126"/>
                <a:gd name="T13" fmla="*/ 0 h 54"/>
                <a:gd name="T14" fmla="*/ 1756210 w 126"/>
                <a:gd name="T15" fmla="*/ 0 h 54"/>
                <a:gd name="T16" fmla="*/ 2552749 w 126"/>
                <a:gd name="T17" fmla="*/ 75412792 h 54"/>
                <a:gd name="T18" fmla="*/ 3349836 w 126"/>
                <a:gd name="T19" fmla="*/ 225419151 h 54"/>
                <a:gd name="T20" fmla="*/ 3349836 w 126"/>
                <a:gd name="T21" fmla="*/ 225419151 h 54"/>
                <a:gd name="T22" fmla="*/ 3349836 w 126"/>
                <a:gd name="T23" fmla="*/ 225419151 h 54"/>
                <a:gd name="T24" fmla="*/ 3349836 w 126"/>
                <a:gd name="T25" fmla="*/ 225419151 h 54"/>
                <a:gd name="T26" fmla="*/ 3349836 w 126"/>
                <a:gd name="T27" fmla="*/ 225419151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6"/>
                <a:gd name="T43" fmla="*/ 0 h 54"/>
                <a:gd name="T44" fmla="*/ 126 w 126"/>
                <a:gd name="T45" fmla="*/ 54 h 5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6" h="54">
                  <a:moveTo>
                    <a:pt x="126" y="54"/>
                  </a:moveTo>
                  <a:lnTo>
                    <a:pt x="96" y="18"/>
                  </a:lnTo>
                  <a:lnTo>
                    <a:pt x="66" y="0"/>
                  </a:lnTo>
                  <a:lnTo>
                    <a:pt x="30" y="0"/>
                  </a:lnTo>
                  <a:lnTo>
                    <a:pt x="0" y="24"/>
                  </a:lnTo>
                  <a:lnTo>
                    <a:pt x="30" y="0"/>
                  </a:lnTo>
                  <a:lnTo>
                    <a:pt x="66" y="0"/>
                  </a:lnTo>
                  <a:lnTo>
                    <a:pt x="96" y="18"/>
                  </a:lnTo>
                  <a:lnTo>
                    <a:pt x="126" y="54"/>
                  </a:lnTo>
                  <a:close/>
                  <a:moveTo>
                    <a:pt x="126" y="54"/>
                  </a:moveTo>
                  <a:lnTo>
                    <a:pt x="126" y="5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" name="Freeform 14"/>
            <p:cNvSpPr>
              <a:spLocks/>
            </p:cNvSpPr>
            <p:nvPr/>
          </p:nvSpPr>
          <p:spPr bwMode="auto">
            <a:xfrm>
              <a:off x="3573" y="2210"/>
              <a:ext cx="81" cy="188"/>
            </a:xfrm>
            <a:custGeom>
              <a:avLst/>
              <a:gdLst>
                <a:gd name="T0" fmla="*/ 836546 w 29"/>
                <a:gd name="T1" fmla="*/ 0 h 41"/>
                <a:gd name="T2" fmla="*/ 351370 w 29"/>
                <a:gd name="T3" fmla="*/ 74460463 h 41"/>
                <a:gd name="T4" fmla="*/ 0 w 29"/>
                <a:gd name="T5" fmla="*/ 168478237 h 41"/>
                <a:gd name="T6" fmla="*/ 0 w 29"/>
                <a:gd name="T7" fmla="*/ 168478237 h 41"/>
                <a:gd name="T8" fmla="*/ 351370 w 29"/>
                <a:gd name="T9" fmla="*/ 74460463 h 41"/>
                <a:gd name="T10" fmla="*/ 836546 w 29"/>
                <a:gd name="T11" fmla="*/ 0 h 41"/>
                <a:gd name="T12" fmla="*/ 836546 w 29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41"/>
                <a:gd name="T23" fmla="*/ 29 w 29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41">
                  <a:moveTo>
                    <a:pt x="29" y="0"/>
                  </a:moveTo>
                  <a:lnTo>
                    <a:pt x="12" y="18"/>
                  </a:lnTo>
                  <a:lnTo>
                    <a:pt x="0" y="41"/>
                  </a:lnTo>
                  <a:lnTo>
                    <a:pt x="12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5" name="Freeform 15"/>
            <p:cNvSpPr>
              <a:spLocks noEditPoints="1"/>
            </p:cNvSpPr>
            <p:nvPr/>
          </p:nvSpPr>
          <p:spPr bwMode="auto">
            <a:xfrm>
              <a:off x="3556" y="2398"/>
              <a:ext cx="17" cy="357"/>
            </a:xfrm>
            <a:custGeom>
              <a:avLst/>
              <a:gdLst>
                <a:gd name="T0" fmla="*/ 199200 w 6"/>
                <a:gd name="T1" fmla="*/ 0 h 78"/>
                <a:gd name="T2" fmla="*/ 0 w 6"/>
                <a:gd name="T3" fmla="*/ 169264728 h 78"/>
                <a:gd name="T4" fmla="*/ 0 w 6"/>
                <a:gd name="T5" fmla="*/ 314674689 h 78"/>
                <a:gd name="T6" fmla="*/ 0 w 6"/>
                <a:gd name="T7" fmla="*/ 314674689 h 78"/>
                <a:gd name="T8" fmla="*/ 0 w 6"/>
                <a:gd name="T9" fmla="*/ 169264728 h 78"/>
                <a:gd name="T10" fmla="*/ 199200 w 6"/>
                <a:gd name="T11" fmla="*/ 0 h 78"/>
                <a:gd name="T12" fmla="*/ 199200 w 6"/>
                <a:gd name="T13" fmla="*/ 0 h 78"/>
                <a:gd name="T14" fmla="*/ 199200 w 6"/>
                <a:gd name="T15" fmla="*/ 0 h 78"/>
                <a:gd name="T16" fmla="*/ 199200 w 6"/>
                <a:gd name="T17" fmla="*/ 0 h 78"/>
                <a:gd name="T18" fmla="*/ 199200 w 6"/>
                <a:gd name="T19" fmla="*/ 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78"/>
                <a:gd name="T32" fmla="*/ 6 w 6"/>
                <a:gd name="T33" fmla="*/ 78 h 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78">
                  <a:moveTo>
                    <a:pt x="6" y="0"/>
                  </a:moveTo>
                  <a:lnTo>
                    <a:pt x="0" y="42"/>
                  </a:lnTo>
                  <a:lnTo>
                    <a:pt x="0" y="78"/>
                  </a:lnTo>
                  <a:lnTo>
                    <a:pt x="0" y="42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6" name="Freeform 16"/>
            <p:cNvSpPr>
              <a:spLocks noEditPoints="1"/>
            </p:cNvSpPr>
            <p:nvPr/>
          </p:nvSpPr>
          <p:spPr bwMode="auto">
            <a:xfrm>
              <a:off x="3556" y="2755"/>
              <a:ext cx="164" cy="192"/>
            </a:xfrm>
            <a:custGeom>
              <a:avLst/>
              <a:gdLst>
                <a:gd name="T0" fmla="*/ 0 w 59"/>
                <a:gd name="T1" fmla="*/ 0 h 42"/>
                <a:gd name="T2" fmla="*/ 328409 w 59"/>
                <a:gd name="T3" fmla="*/ 95921666 h 42"/>
                <a:gd name="T4" fmla="*/ 823430 w 59"/>
                <a:gd name="T5" fmla="*/ 167474627 h 42"/>
                <a:gd name="T6" fmla="*/ 1297499 w 59"/>
                <a:gd name="T7" fmla="*/ 167474627 h 42"/>
                <a:gd name="T8" fmla="*/ 1625899 w 59"/>
                <a:gd name="T9" fmla="*/ 71507119 h 42"/>
                <a:gd name="T10" fmla="*/ 1625899 w 59"/>
                <a:gd name="T11" fmla="*/ 71507119 h 42"/>
                <a:gd name="T12" fmla="*/ 1297499 w 59"/>
                <a:gd name="T13" fmla="*/ 167474627 h 42"/>
                <a:gd name="T14" fmla="*/ 823430 w 59"/>
                <a:gd name="T15" fmla="*/ 167474627 h 42"/>
                <a:gd name="T16" fmla="*/ 328409 w 59"/>
                <a:gd name="T17" fmla="*/ 95921666 h 42"/>
                <a:gd name="T18" fmla="*/ 0 w 59"/>
                <a:gd name="T19" fmla="*/ 0 h 42"/>
                <a:gd name="T20" fmla="*/ 0 w 59"/>
                <a:gd name="T21" fmla="*/ 0 h 42"/>
                <a:gd name="T22" fmla="*/ 0 w 59"/>
                <a:gd name="T23" fmla="*/ 0 h 42"/>
                <a:gd name="T24" fmla="*/ 0 w 59"/>
                <a:gd name="T25" fmla="*/ 0 h 42"/>
                <a:gd name="T26" fmla="*/ 0 w 59"/>
                <a:gd name="T27" fmla="*/ 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9"/>
                <a:gd name="T43" fmla="*/ 0 h 42"/>
                <a:gd name="T44" fmla="*/ 59 w 59"/>
                <a:gd name="T45" fmla="*/ 42 h 4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9" h="42">
                  <a:moveTo>
                    <a:pt x="0" y="0"/>
                  </a:moveTo>
                  <a:lnTo>
                    <a:pt x="12" y="24"/>
                  </a:lnTo>
                  <a:lnTo>
                    <a:pt x="30" y="42"/>
                  </a:lnTo>
                  <a:lnTo>
                    <a:pt x="47" y="42"/>
                  </a:lnTo>
                  <a:lnTo>
                    <a:pt x="59" y="18"/>
                  </a:lnTo>
                  <a:lnTo>
                    <a:pt x="47" y="42"/>
                  </a:lnTo>
                  <a:lnTo>
                    <a:pt x="30" y="42"/>
                  </a:lnTo>
                  <a:lnTo>
                    <a:pt x="12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7" name="Freeform 17"/>
            <p:cNvSpPr>
              <a:spLocks noEditPoints="1"/>
            </p:cNvSpPr>
            <p:nvPr/>
          </p:nvSpPr>
          <p:spPr bwMode="auto">
            <a:xfrm>
              <a:off x="3704" y="2347"/>
              <a:ext cx="33" cy="490"/>
            </a:xfrm>
            <a:custGeom>
              <a:avLst/>
              <a:gdLst>
                <a:gd name="T0" fmla="*/ 153505 w 12"/>
                <a:gd name="T1" fmla="*/ 434017147 h 107"/>
                <a:gd name="T2" fmla="*/ 297102 w 12"/>
                <a:gd name="T3" fmla="*/ 215275568 h 107"/>
                <a:gd name="T4" fmla="*/ 297102 w 12"/>
                <a:gd name="T5" fmla="*/ 93051065 h 107"/>
                <a:gd name="T6" fmla="*/ 0 w 12"/>
                <a:gd name="T7" fmla="*/ 0 h 107"/>
                <a:gd name="T8" fmla="*/ 0 w 12"/>
                <a:gd name="T9" fmla="*/ 0 h 107"/>
                <a:gd name="T10" fmla="*/ 297102 w 12"/>
                <a:gd name="T11" fmla="*/ 93051065 h 107"/>
                <a:gd name="T12" fmla="*/ 297102 w 12"/>
                <a:gd name="T13" fmla="*/ 215275568 h 107"/>
                <a:gd name="T14" fmla="*/ 153505 w 12"/>
                <a:gd name="T15" fmla="*/ 434017147 h 107"/>
                <a:gd name="T16" fmla="*/ 153505 w 12"/>
                <a:gd name="T17" fmla="*/ 434017147 h 107"/>
                <a:gd name="T18" fmla="*/ 153505 w 12"/>
                <a:gd name="T19" fmla="*/ 434017147 h 107"/>
                <a:gd name="T20" fmla="*/ 153505 w 12"/>
                <a:gd name="T21" fmla="*/ 434017147 h 107"/>
                <a:gd name="T22" fmla="*/ 153505 w 12"/>
                <a:gd name="T23" fmla="*/ 434017147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07"/>
                <a:gd name="T38" fmla="*/ 12 w 12"/>
                <a:gd name="T39" fmla="*/ 107 h 10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07">
                  <a:moveTo>
                    <a:pt x="6" y="107"/>
                  </a:moveTo>
                  <a:lnTo>
                    <a:pt x="12" y="53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12" y="23"/>
                  </a:lnTo>
                  <a:lnTo>
                    <a:pt x="12" y="53"/>
                  </a:lnTo>
                  <a:lnTo>
                    <a:pt x="6" y="107"/>
                  </a:lnTo>
                  <a:close/>
                  <a:moveTo>
                    <a:pt x="6" y="107"/>
                  </a:moveTo>
                  <a:lnTo>
                    <a:pt x="6" y="10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8" name="Freeform 18"/>
            <p:cNvSpPr>
              <a:spLocks noEditPoints="1"/>
            </p:cNvSpPr>
            <p:nvPr/>
          </p:nvSpPr>
          <p:spPr bwMode="auto">
            <a:xfrm>
              <a:off x="3357" y="2045"/>
              <a:ext cx="347" cy="302"/>
            </a:xfrm>
            <a:custGeom>
              <a:avLst/>
              <a:gdLst>
                <a:gd name="T0" fmla="*/ 3395651 w 125"/>
                <a:gd name="T1" fmla="*/ 265602105 h 66"/>
                <a:gd name="T2" fmla="*/ 2771872 w 125"/>
                <a:gd name="T3" fmla="*/ 96677403 h 66"/>
                <a:gd name="T4" fmla="*/ 1791117 w 125"/>
                <a:gd name="T5" fmla="*/ 0 h 66"/>
                <a:gd name="T6" fmla="*/ 1467172 w 125"/>
                <a:gd name="T7" fmla="*/ 0 h 66"/>
                <a:gd name="T8" fmla="*/ 980689 w 125"/>
                <a:gd name="T9" fmla="*/ 0 h 66"/>
                <a:gd name="T10" fmla="*/ 490591 w 125"/>
                <a:gd name="T11" fmla="*/ 48427069 h 66"/>
                <a:gd name="T12" fmla="*/ 165214 w 125"/>
                <a:gd name="T13" fmla="*/ 96677403 h 66"/>
                <a:gd name="T14" fmla="*/ 0 w 125"/>
                <a:gd name="T15" fmla="*/ 96677403 h 66"/>
                <a:gd name="T16" fmla="*/ 490591 w 125"/>
                <a:gd name="T17" fmla="*/ 48427069 h 66"/>
                <a:gd name="T18" fmla="*/ 980689 w 125"/>
                <a:gd name="T19" fmla="*/ 0 h 66"/>
                <a:gd name="T20" fmla="*/ 1301020 w 125"/>
                <a:gd name="T21" fmla="*/ 0 h 66"/>
                <a:gd name="T22" fmla="*/ 1791117 w 125"/>
                <a:gd name="T23" fmla="*/ 0 h 66"/>
                <a:gd name="T24" fmla="*/ 2771872 w 125"/>
                <a:gd name="T25" fmla="*/ 96677403 h 66"/>
                <a:gd name="T26" fmla="*/ 3395651 w 125"/>
                <a:gd name="T27" fmla="*/ 265602105 h 66"/>
                <a:gd name="T28" fmla="*/ 3395651 w 125"/>
                <a:gd name="T29" fmla="*/ 265602105 h 66"/>
                <a:gd name="T30" fmla="*/ 3395651 w 125"/>
                <a:gd name="T31" fmla="*/ 265602105 h 66"/>
                <a:gd name="T32" fmla="*/ 3395651 w 125"/>
                <a:gd name="T33" fmla="*/ 265602105 h 66"/>
                <a:gd name="T34" fmla="*/ 3395651 w 125"/>
                <a:gd name="T35" fmla="*/ 265602105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5"/>
                <a:gd name="T55" fmla="*/ 0 h 66"/>
                <a:gd name="T56" fmla="*/ 125 w 125"/>
                <a:gd name="T57" fmla="*/ 66 h 6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5" h="66">
                  <a:moveTo>
                    <a:pt x="125" y="66"/>
                  </a:moveTo>
                  <a:lnTo>
                    <a:pt x="102" y="24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18" y="12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18" y="12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66" y="0"/>
                  </a:lnTo>
                  <a:lnTo>
                    <a:pt x="102" y="24"/>
                  </a:lnTo>
                  <a:lnTo>
                    <a:pt x="125" y="66"/>
                  </a:lnTo>
                  <a:close/>
                  <a:moveTo>
                    <a:pt x="125" y="66"/>
                  </a:moveTo>
                  <a:lnTo>
                    <a:pt x="125" y="6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" name="Freeform 19"/>
            <p:cNvSpPr>
              <a:spLocks/>
            </p:cNvSpPr>
            <p:nvPr/>
          </p:nvSpPr>
          <p:spPr bwMode="auto">
            <a:xfrm>
              <a:off x="3290" y="2155"/>
              <a:ext cx="83" cy="220"/>
            </a:xfrm>
            <a:custGeom>
              <a:avLst/>
              <a:gdLst>
                <a:gd name="T0" fmla="*/ 627801 w 30"/>
                <a:gd name="T1" fmla="*/ 0 h 48"/>
                <a:gd name="T2" fmla="*/ 312514 w 30"/>
                <a:gd name="T3" fmla="*/ 98152052 h 48"/>
                <a:gd name="T4" fmla="*/ 0 w 30"/>
                <a:gd name="T5" fmla="*/ 196296038 h 48"/>
                <a:gd name="T6" fmla="*/ 0 w 30"/>
                <a:gd name="T7" fmla="*/ 196296038 h 48"/>
                <a:gd name="T8" fmla="*/ 312514 w 30"/>
                <a:gd name="T9" fmla="*/ 98152052 h 48"/>
                <a:gd name="T10" fmla="*/ 789280 w 30"/>
                <a:gd name="T11" fmla="*/ 0 h 48"/>
                <a:gd name="T12" fmla="*/ 627801 w 30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48"/>
                <a:gd name="T23" fmla="*/ 30 w 30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48">
                  <a:moveTo>
                    <a:pt x="24" y="0"/>
                  </a:moveTo>
                  <a:lnTo>
                    <a:pt x="12" y="24"/>
                  </a:lnTo>
                  <a:lnTo>
                    <a:pt x="0" y="48"/>
                  </a:lnTo>
                  <a:lnTo>
                    <a:pt x="12" y="24"/>
                  </a:lnTo>
                  <a:lnTo>
                    <a:pt x="3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0" name="Freeform 20"/>
            <p:cNvSpPr>
              <a:spLocks noEditPoints="1"/>
            </p:cNvSpPr>
            <p:nvPr/>
          </p:nvSpPr>
          <p:spPr bwMode="auto">
            <a:xfrm>
              <a:off x="3273" y="2375"/>
              <a:ext cx="17" cy="407"/>
            </a:xfrm>
            <a:custGeom>
              <a:avLst/>
              <a:gdLst>
                <a:gd name="T0" fmla="*/ 199200 w 6"/>
                <a:gd name="T1" fmla="*/ 0 h 89"/>
                <a:gd name="T2" fmla="*/ 0 w 6"/>
                <a:gd name="T3" fmla="*/ 188002327 h 89"/>
                <a:gd name="T4" fmla="*/ 0 w 6"/>
                <a:gd name="T5" fmla="*/ 355931018 h 89"/>
                <a:gd name="T6" fmla="*/ 0 w 6"/>
                <a:gd name="T7" fmla="*/ 355931018 h 89"/>
                <a:gd name="T8" fmla="*/ 0 w 6"/>
                <a:gd name="T9" fmla="*/ 188002327 h 89"/>
                <a:gd name="T10" fmla="*/ 199200 w 6"/>
                <a:gd name="T11" fmla="*/ 0 h 89"/>
                <a:gd name="T12" fmla="*/ 199200 w 6"/>
                <a:gd name="T13" fmla="*/ 0 h 89"/>
                <a:gd name="T14" fmla="*/ 199200 w 6"/>
                <a:gd name="T15" fmla="*/ 0 h 89"/>
                <a:gd name="T16" fmla="*/ 199200 w 6"/>
                <a:gd name="T17" fmla="*/ 0 h 89"/>
                <a:gd name="T18" fmla="*/ 199200 w 6"/>
                <a:gd name="T19" fmla="*/ 0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89"/>
                <a:gd name="T32" fmla="*/ 6 w 6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89">
                  <a:moveTo>
                    <a:pt x="6" y="0"/>
                  </a:moveTo>
                  <a:lnTo>
                    <a:pt x="0" y="47"/>
                  </a:lnTo>
                  <a:lnTo>
                    <a:pt x="0" y="89"/>
                  </a:lnTo>
                  <a:lnTo>
                    <a:pt x="0" y="47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1" name="Freeform 21"/>
            <p:cNvSpPr>
              <a:spLocks noEditPoints="1"/>
            </p:cNvSpPr>
            <p:nvPr/>
          </p:nvSpPr>
          <p:spPr bwMode="auto">
            <a:xfrm>
              <a:off x="3273" y="2782"/>
              <a:ext cx="167" cy="220"/>
            </a:xfrm>
            <a:custGeom>
              <a:avLst/>
              <a:gdLst>
                <a:gd name="T0" fmla="*/ 0 w 60"/>
                <a:gd name="T1" fmla="*/ 0 h 48"/>
                <a:gd name="T2" fmla="*/ 331584 w 60"/>
                <a:gd name="T3" fmla="*/ 147220177 h 48"/>
                <a:gd name="T4" fmla="*/ 670483 w 60"/>
                <a:gd name="T5" fmla="*/ 196296038 h 48"/>
                <a:gd name="T6" fmla="*/ 1173484 w 60"/>
                <a:gd name="T7" fmla="*/ 196296038 h 48"/>
                <a:gd name="T8" fmla="*/ 1505054 w 60"/>
                <a:gd name="T9" fmla="*/ 147220177 h 48"/>
                <a:gd name="T10" fmla="*/ 1674790 w 60"/>
                <a:gd name="T11" fmla="*/ 74012578 h 48"/>
                <a:gd name="T12" fmla="*/ 1674790 w 60"/>
                <a:gd name="T13" fmla="*/ 74012578 h 48"/>
                <a:gd name="T14" fmla="*/ 1505054 w 60"/>
                <a:gd name="T15" fmla="*/ 147220177 h 48"/>
                <a:gd name="T16" fmla="*/ 1173484 w 60"/>
                <a:gd name="T17" fmla="*/ 196296038 h 48"/>
                <a:gd name="T18" fmla="*/ 670483 w 60"/>
                <a:gd name="T19" fmla="*/ 196296038 h 48"/>
                <a:gd name="T20" fmla="*/ 331584 w 60"/>
                <a:gd name="T21" fmla="*/ 147220177 h 48"/>
                <a:gd name="T22" fmla="*/ 0 w 60"/>
                <a:gd name="T23" fmla="*/ 0 h 48"/>
                <a:gd name="T24" fmla="*/ 0 w 60"/>
                <a:gd name="T25" fmla="*/ 0 h 48"/>
                <a:gd name="T26" fmla="*/ 0 w 60"/>
                <a:gd name="T27" fmla="*/ 0 h 48"/>
                <a:gd name="T28" fmla="*/ 0 w 60"/>
                <a:gd name="T29" fmla="*/ 0 h 48"/>
                <a:gd name="T30" fmla="*/ 0 w 60"/>
                <a:gd name="T31" fmla="*/ 0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0"/>
                <a:gd name="T49" fmla="*/ 0 h 48"/>
                <a:gd name="T50" fmla="*/ 60 w 60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0" h="48">
                  <a:moveTo>
                    <a:pt x="0" y="0"/>
                  </a:moveTo>
                  <a:lnTo>
                    <a:pt x="12" y="36"/>
                  </a:lnTo>
                  <a:lnTo>
                    <a:pt x="24" y="48"/>
                  </a:lnTo>
                  <a:lnTo>
                    <a:pt x="42" y="48"/>
                  </a:lnTo>
                  <a:lnTo>
                    <a:pt x="54" y="3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42" y="48"/>
                  </a:lnTo>
                  <a:lnTo>
                    <a:pt x="24" y="48"/>
                  </a:lnTo>
                  <a:lnTo>
                    <a:pt x="12" y="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2" name="Freeform 22"/>
            <p:cNvSpPr>
              <a:spLocks noEditPoints="1"/>
            </p:cNvSpPr>
            <p:nvPr/>
          </p:nvSpPr>
          <p:spPr bwMode="auto">
            <a:xfrm>
              <a:off x="3423" y="2320"/>
              <a:ext cx="34" cy="545"/>
            </a:xfrm>
            <a:custGeom>
              <a:avLst/>
              <a:gdLst>
                <a:gd name="T0" fmla="*/ 199200 w 12"/>
                <a:gd name="T1" fmla="*/ 483091540 h 119"/>
                <a:gd name="T2" fmla="*/ 398795 w 12"/>
                <a:gd name="T3" fmla="*/ 361756362 h 119"/>
                <a:gd name="T4" fmla="*/ 398795 w 12"/>
                <a:gd name="T5" fmla="*/ 239415306 h 119"/>
                <a:gd name="T6" fmla="*/ 0 w 12"/>
                <a:gd name="T7" fmla="*/ 0 h 119"/>
                <a:gd name="T8" fmla="*/ 0 w 12"/>
                <a:gd name="T9" fmla="*/ 0 h 119"/>
                <a:gd name="T10" fmla="*/ 398795 w 12"/>
                <a:gd name="T11" fmla="*/ 239415306 h 119"/>
                <a:gd name="T12" fmla="*/ 398795 w 12"/>
                <a:gd name="T13" fmla="*/ 361756362 h 119"/>
                <a:gd name="T14" fmla="*/ 199200 w 12"/>
                <a:gd name="T15" fmla="*/ 483091540 h 119"/>
                <a:gd name="T16" fmla="*/ 199200 w 12"/>
                <a:gd name="T17" fmla="*/ 483091540 h 119"/>
                <a:gd name="T18" fmla="*/ 199200 w 12"/>
                <a:gd name="T19" fmla="*/ 483091540 h 119"/>
                <a:gd name="T20" fmla="*/ 199200 w 12"/>
                <a:gd name="T21" fmla="*/ 483091540 h 119"/>
                <a:gd name="T22" fmla="*/ 199200 w 12"/>
                <a:gd name="T23" fmla="*/ 483091540 h 1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19"/>
                <a:gd name="T38" fmla="*/ 12 w 12"/>
                <a:gd name="T39" fmla="*/ 119 h 1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19">
                  <a:moveTo>
                    <a:pt x="6" y="119"/>
                  </a:moveTo>
                  <a:lnTo>
                    <a:pt x="12" y="89"/>
                  </a:lnTo>
                  <a:lnTo>
                    <a:pt x="12" y="59"/>
                  </a:lnTo>
                  <a:lnTo>
                    <a:pt x="0" y="0"/>
                  </a:lnTo>
                  <a:lnTo>
                    <a:pt x="12" y="59"/>
                  </a:lnTo>
                  <a:lnTo>
                    <a:pt x="12" y="89"/>
                  </a:lnTo>
                  <a:lnTo>
                    <a:pt x="6" y="119"/>
                  </a:lnTo>
                  <a:close/>
                  <a:moveTo>
                    <a:pt x="6" y="119"/>
                  </a:moveTo>
                  <a:lnTo>
                    <a:pt x="6" y="119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" name="Freeform 23"/>
            <p:cNvSpPr>
              <a:spLocks noEditPoints="1"/>
            </p:cNvSpPr>
            <p:nvPr/>
          </p:nvSpPr>
          <p:spPr bwMode="auto">
            <a:xfrm>
              <a:off x="3073" y="1963"/>
              <a:ext cx="350" cy="357"/>
            </a:xfrm>
            <a:custGeom>
              <a:avLst/>
              <a:gdLst>
                <a:gd name="T0" fmla="*/ 3445370 w 126"/>
                <a:gd name="T1" fmla="*/ 314674689 h 78"/>
                <a:gd name="T2" fmla="*/ 2953065 w 126"/>
                <a:gd name="T3" fmla="*/ 169264728 h 78"/>
                <a:gd name="T4" fmla="*/ 2630061 w 126"/>
                <a:gd name="T5" fmla="*/ 72198974 h 78"/>
                <a:gd name="T6" fmla="*/ 2137586 w 126"/>
                <a:gd name="T7" fmla="*/ 23900747 h 78"/>
                <a:gd name="T8" fmla="*/ 1645086 w 126"/>
                <a:gd name="T9" fmla="*/ 0 h 78"/>
                <a:gd name="T10" fmla="*/ 1152222 w 126"/>
                <a:gd name="T11" fmla="*/ 0 h 78"/>
                <a:gd name="T12" fmla="*/ 659744 w 126"/>
                <a:gd name="T13" fmla="*/ 23900747 h 78"/>
                <a:gd name="T14" fmla="*/ 0 w 126"/>
                <a:gd name="T15" fmla="*/ 96852744 h 78"/>
                <a:gd name="T16" fmla="*/ 0 w 126"/>
                <a:gd name="T17" fmla="*/ 96852744 h 78"/>
                <a:gd name="T18" fmla="*/ 659744 w 126"/>
                <a:gd name="T19" fmla="*/ 23900747 h 78"/>
                <a:gd name="T20" fmla="*/ 1152222 w 126"/>
                <a:gd name="T21" fmla="*/ 0 h 78"/>
                <a:gd name="T22" fmla="*/ 1645086 w 126"/>
                <a:gd name="T23" fmla="*/ 0 h 78"/>
                <a:gd name="T24" fmla="*/ 2137586 w 126"/>
                <a:gd name="T25" fmla="*/ 23900747 h 78"/>
                <a:gd name="T26" fmla="*/ 2630061 w 126"/>
                <a:gd name="T27" fmla="*/ 72198974 h 78"/>
                <a:gd name="T28" fmla="*/ 2953065 w 126"/>
                <a:gd name="T29" fmla="*/ 169264728 h 78"/>
                <a:gd name="T30" fmla="*/ 3445370 w 126"/>
                <a:gd name="T31" fmla="*/ 314674689 h 78"/>
                <a:gd name="T32" fmla="*/ 3445370 w 126"/>
                <a:gd name="T33" fmla="*/ 314674689 h 78"/>
                <a:gd name="T34" fmla="*/ 3445370 w 126"/>
                <a:gd name="T35" fmla="*/ 314674689 h 78"/>
                <a:gd name="T36" fmla="*/ 3445370 w 126"/>
                <a:gd name="T37" fmla="*/ 314674689 h 78"/>
                <a:gd name="T38" fmla="*/ 3445370 w 126"/>
                <a:gd name="T39" fmla="*/ 314674689 h 7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26"/>
                <a:gd name="T61" fmla="*/ 0 h 78"/>
                <a:gd name="T62" fmla="*/ 126 w 126"/>
                <a:gd name="T63" fmla="*/ 78 h 7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26" h="78">
                  <a:moveTo>
                    <a:pt x="126" y="78"/>
                  </a:moveTo>
                  <a:lnTo>
                    <a:pt x="108" y="42"/>
                  </a:lnTo>
                  <a:lnTo>
                    <a:pt x="96" y="18"/>
                  </a:lnTo>
                  <a:lnTo>
                    <a:pt x="78" y="6"/>
                  </a:lnTo>
                  <a:lnTo>
                    <a:pt x="60" y="0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60" y="0"/>
                  </a:lnTo>
                  <a:lnTo>
                    <a:pt x="78" y="6"/>
                  </a:lnTo>
                  <a:lnTo>
                    <a:pt x="96" y="18"/>
                  </a:lnTo>
                  <a:lnTo>
                    <a:pt x="108" y="42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" name="Freeform 24"/>
            <p:cNvSpPr>
              <a:spLocks/>
            </p:cNvSpPr>
            <p:nvPr/>
          </p:nvSpPr>
          <p:spPr bwMode="auto">
            <a:xfrm>
              <a:off x="3007" y="2072"/>
              <a:ext cx="66" cy="275"/>
            </a:xfrm>
            <a:custGeom>
              <a:avLst/>
              <a:gdLst>
                <a:gd name="T0" fmla="*/ 596062 w 24"/>
                <a:gd name="T1" fmla="*/ 0 h 60"/>
                <a:gd name="T2" fmla="*/ 297102 w 24"/>
                <a:gd name="T3" fmla="*/ 74012583 h 60"/>
                <a:gd name="T4" fmla="*/ 153505 w 24"/>
                <a:gd name="T5" fmla="*/ 123256325 h 60"/>
                <a:gd name="T6" fmla="*/ 153505 w 24"/>
                <a:gd name="T7" fmla="*/ 172332336 h 60"/>
                <a:gd name="T8" fmla="*/ 0 w 24"/>
                <a:gd name="T9" fmla="*/ 245372171 h 60"/>
                <a:gd name="T10" fmla="*/ 0 w 24"/>
                <a:gd name="T11" fmla="*/ 245372171 h 60"/>
                <a:gd name="T12" fmla="*/ 153505 w 24"/>
                <a:gd name="T13" fmla="*/ 172332336 h 60"/>
                <a:gd name="T14" fmla="*/ 153505 w 24"/>
                <a:gd name="T15" fmla="*/ 123256325 h 60"/>
                <a:gd name="T16" fmla="*/ 297102 w 24"/>
                <a:gd name="T17" fmla="*/ 74012583 h 60"/>
                <a:gd name="T18" fmla="*/ 596062 w 24"/>
                <a:gd name="T19" fmla="*/ 0 h 60"/>
                <a:gd name="T20" fmla="*/ 596062 w 24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60"/>
                <a:gd name="T35" fmla="*/ 24 w 24"/>
                <a:gd name="T36" fmla="*/ 60 h 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60">
                  <a:moveTo>
                    <a:pt x="24" y="0"/>
                  </a:moveTo>
                  <a:lnTo>
                    <a:pt x="12" y="18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5" name="Freeform 25"/>
            <p:cNvSpPr>
              <a:spLocks noEditPoints="1"/>
            </p:cNvSpPr>
            <p:nvPr/>
          </p:nvSpPr>
          <p:spPr bwMode="auto">
            <a:xfrm>
              <a:off x="2974" y="2347"/>
              <a:ext cx="33" cy="490"/>
            </a:xfrm>
            <a:custGeom>
              <a:avLst/>
              <a:gdLst>
                <a:gd name="T0" fmla="*/ 297102 w 12"/>
                <a:gd name="T1" fmla="*/ 0 h 107"/>
                <a:gd name="T2" fmla="*/ 0 w 12"/>
                <a:gd name="T3" fmla="*/ 215275568 h 107"/>
                <a:gd name="T4" fmla="*/ 0 w 12"/>
                <a:gd name="T5" fmla="*/ 434017147 h 107"/>
                <a:gd name="T6" fmla="*/ 0 w 12"/>
                <a:gd name="T7" fmla="*/ 434017147 h 107"/>
                <a:gd name="T8" fmla="*/ 0 w 12"/>
                <a:gd name="T9" fmla="*/ 215275568 h 107"/>
                <a:gd name="T10" fmla="*/ 297102 w 12"/>
                <a:gd name="T11" fmla="*/ 0 h 107"/>
                <a:gd name="T12" fmla="*/ 297102 w 12"/>
                <a:gd name="T13" fmla="*/ 0 h 107"/>
                <a:gd name="T14" fmla="*/ 297102 w 12"/>
                <a:gd name="T15" fmla="*/ 0 h 107"/>
                <a:gd name="T16" fmla="*/ 297102 w 12"/>
                <a:gd name="T17" fmla="*/ 0 h 107"/>
                <a:gd name="T18" fmla="*/ 297102 w 12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07"/>
                <a:gd name="T32" fmla="*/ 12 w 12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07">
                  <a:moveTo>
                    <a:pt x="12" y="0"/>
                  </a:moveTo>
                  <a:lnTo>
                    <a:pt x="0" y="53"/>
                  </a:lnTo>
                  <a:lnTo>
                    <a:pt x="0" y="107"/>
                  </a:lnTo>
                  <a:lnTo>
                    <a:pt x="0" y="5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" name="Freeform 26"/>
            <p:cNvSpPr>
              <a:spLocks noEditPoints="1"/>
            </p:cNvSpPr>
            <p:nvPr/>
          </p:nvSpPr>
          <p:spPr bwMode="auto">
            <a:xfrm>
              <a:off x="2974" y="2837"/>
              <a:ext cx="166" cy="275"/>
            </a:xfrm>
            <a:custGeom>
              <a:avLst/>
              <a:gdLst>
                <a:gd name="T0" fmla="*/ 0 w 60"/>
                <a:gd name="T1" fmla="*/ 0 h 60"/>
                <a:gd name="T2" fmla="*/ 312514 w 60"/>
                <a:gd name="T3" fmla="*/ 147220186 h 60"/>
                <a:gd name="T4" fmla="*/ 789280 w 60"/>
                <a:gd name="T5" fmla="*/ 245372171 h 60"/>
                <a:gd name="T6" fmla="*/ 1101963 w 60"/>
                <a:gd name="T7" fmla="*/ 245372171 h 60"/>
                <a:gd name="T8" fmla="*/ 1262931 w 60"/>
                <a:gd name="T9" fmla="*/ 221408310 h 60"/>
                <a:gd name="T10" fmla="*/ 1414494 w 60"/>
                <a:gd name="T11" fmla="*/ 172332336 h 60"/>
                <a:gd name="T12" fmla="*/ 1575974 w 60"/>
                <a:gd name="T13" fmla="*/ 98152058 h 60"/>
                <a:gd name="T14" fmla="*/ 1575974 w 60"/>
                <a:gd name="T15" fmla="*/ 98152058 h 60"/>
                <a:gd name="T16" fmla="*/ 1414494 w 60"/>
                <a:gd name="T17" fmla="*/ 172332336 h 60"/>
                <a:gd name="T18" fmla="*/ 1262931 w 60"/>
                <a:gd name="T19" fmla="*/ 221408310 h 60"/>
                <a:gd name="T20" fmla="*/ 1101963 w 60"/>
                <a:gd name="T21" fmla="*/ 245372171 h 60"/>
                <a:gd name="T22" fmla="*/ 789280 w 60"/>
                <a:gd name="T23" fmla="*/ 245372171 h 60"/>
                <a:gd name="T24" fmla="*/ 312514 w 60"/>
                <a:gd name="T25" fmla="*/ 147220186 h 60"/>
                <a:gd name="T26" fmla="*/ 0 w 60"/>
                <a:gd name="T27" fmla="*/ 0 h 60"/>
                <a:gd name="T28" fmla="*/ 0 w 60"/>
                <a:gd name="T29" fmla="*/ 0 h 60"/>
                <a:gd name="T30" fmla="*/ 0 w 60"/>
                <a:gd name="T31" fmla="*/ 0 h 60"/>
                <a:gd name="T32" fmla="*/ 0 w 60"/>
                <a:gd name="T33" fmla="*/ 0 h 60"/>
                <a:gd name="T34" fmla="*/ 0 w 60"/>
                <a:gd name="T35" fmla="*/ 0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0"/>
                <a:gd name="T55" fmla="*/ 0 h 60"/>
                <a:gd name="T56" fmla="*/ 60 w 60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0" h="60">
                  <a:moveTo>
                    <a:pt x="0" y="0"/>
                  </a:moveTo>
                  <a:lnTo>
                    <a:pt x="12" y="36"/>
                  </a:lnTo>
                  <a:lnTo>
                    <a:pt x="30" y="60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54" y="42"/>
                  </a:lnTo>
                  <a:lnTo>
                    <a:pt x="48" y="54"/>
                  </a:lnTo>
                  <a:lnTo>
                    <a:pt x="42" y="60"/>
                  </a:lnTo>
                  <a:lnTo>
                    <a:pt x="30" y="60"/>
                  </a:lnTo>
                  <a:lnTo>
                    <a:pt x="12" y="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7" name="Freeform 27"/>
            <p:cNvSpPr>
              <a:spLocks noEditPoints="1"/>
            </p:cNvSpPr>
            <p:nvPr/>
          </p:nvSpPr>
          <p:spPr bwMode="auto">
            <a:xfrm>
              <a:off x="3140" y="2292"/>
              <a:ext cx="33" cy="655"/>
            </a:xfrm>
            <a:custGeom>
              <a:avLst/>
              <a:gdLst>
                <a:gd name="T0" fmla="*/ 0 w 12"/>
                <a:gd name="T1" fmla="*/ 581243857 h 143"/>
                <a:gd name="T2" fmla="*/ 297102 w 12"/>
                <a:gd name="T3" fmla="*/ 264458143 h 143"/>
                <a:gd name="T4" fmla="*/ 153505 w 12"/>
                <a:gd name="T5" fmla="*/ 117975765 h 143"/>
                <a:gd name="T6" fmla="*/ 0 w 12"/>
                <a:gd name="T7" fmla="*/ 0 h 143"/>
                <a:gd name="T8" fmla="*/ 0 w 12"/>
                <a:gd name="T9" fmla="*/ 0 h 143"/>
                <a:gd name="T10" fmla="*/ 153505 w 12"/>
                <a:gd name="T11" fmla="*/ 117975765 h 143"/>
                <a:gd name="T12" fmla="*/ 297102 w 12"/>
                <a:gd name="T13" fmla="*/ 264458143 h 143"/>
                <a:gd name="T14" fmla="*/ 0 w 12"/>
                <a:gd name="T15" fmla="*/ 581243857 h 143"/>
                <a:gd name="T16" fmla="*/ 0 w 12"/>
                <a:gd name="T17" fmla="*/ 581243857 h 143"/>
                <a:gd name="T18" fmla="*/ 0 w 12"/>
                <a:gd name="T19" fmla="*/ 581243857 h 143"/>
                <a:gd name="T20" fmla="*/ 0 w 12"/>
                <a:gd name="T21" fmla="*/ 581243857 h 143"/>
                <a:gd name="T22" fmla="*/ 0 w 12"/>
                <a:gd name="T23" fmla="*/ 581243857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43"/>
                <a:gd name="T38" fmla="*/ 12 w 12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43">
                  <a:moveTo>
                    <a:pt x="0" y="143"/>
                  </a:moveTo>
                  <a:lnTo>
                    <a:pt x="12" y="65"/>
                  </a:lnTo>
                  <a:lnTo>
                    <a:pt x="6" y="29"/>
                  </a:lnTo>
                  <a:lnTo>
                    <a:pt x="0" y="0"/>
                  </a:lnTo>
                  <a:lnTo>
                    <a:pt x="6" y="29"/>
                  </a:lnTo>
                  <a:lnTo>
                    <a:pt x="12" y="65"/>
                  </a:lnTo>
                  <a:lnTo>
                    <a:pt x="0" y="143"/>
                  </a:lnTo>
                  <a:close/>
                  <a:moveTo>
                    <a:pt x="0" y="143"/>
                  </a:move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8" name="Freeform 28"/>
            <p:cNvSpPr>
              <a:spLocks noEditPoints="1"/>
            </p:cNvSpPr>
            <p:nvPr/>
          </p:nvSpPr>
          <p:spPr bwMode="auto">
            <a:xfrm>
              <a:off x="2776" y="1880"/>
              <a:ext cx="364" cy="412"/>
            </a:xfrm>
            <a:custGeom>
              <a:avLst/>
              <a:gdLst>
                <a:gd name="T0" fmla="*/ 3592107 w 131"/>
                <a:gd name="T1" fmla="*/ 363747755 h 90"/>
                <a:gd name="T2" fmla="*/ 3268592 w 131"/>
                <a:gd name="T3" fmla="*/ 242793019 h 90"/>
                <a:gd name="T4" fmla="*/ 2775219 w 131"/>
                <a:gd name="T5" fmla="*/ 120908921 h 90"/>
                <a:gd name="T6" fmla="*/ 2281454 w 131"/>
                <a:gd name="T7" fmla="*/ 72334742 h 90"/>
                <a:gd name="T8" fmla="*/ 1788012 w 131"/>
                <a:gd name="T9" fmla="*/ 23927386 h 90"/>
                <a:gd name="T10" fmla="*/ 1292764 w 131"/>
                <a:gd name="T11" fmla="*/ 0 h 90"/>
                <a:gd name="T12" fmla="*/ 959190 w 131"/>
                <a:gd name="T13" fmla="*/ 23927386 h 90"/>
                <a:gd name="T14" fmla="*/ 493742 w 131"/>
                <a:gd name="T15" fmla="*/ 72334742 h 90"/>
                <a:gd name="T16" fmla="*/ 0 w 131"/>
                <a:gd name="T17" fmla="*/ 145600348 h 90"/>
                <a:gd name="T18" fmla="*/ 0 w 131"/>
                <a:gd name="T19" fmla="*/ 145600348 h 90"/>
                <a:gd name="T20" fmla="*/ 493742 w 131"/>
                <a:gd name="T21" fmla="*/ 72334742 h 90"/>
                <a:gd name="T22" fmla="*/ 959190 w 131"/>
                <a:gd name="T23" fmla="*/ 23927386 h 90"/>
                <a:gd name="T24" fmla="*/ 1292764 w 131"/>
                <a:gd name="T25" fmla="*/ 0 h 90"/>
                <a:gd name="T26" fmla="*/ 1788012 w 131"/>
                <a:gd name="T27" fmla="*/ 23927386 h 90"/>
                <a:gd name="T28" fmla="*/ 2281454 w 131"/>
                <a:gd name="T29" fmla="*/ 72334742 h 90"/>
                <a:gd name="T30" fmla="*/ 2775219 w 131"/>
                <a:gd name="T31" fmla="*/ 120908921 h 90"/>
                <a:gd name="T32" fmla="*/ 3268592 w 131"/>
                <a:gd name="T33" fmla="*/ 242793019 h 90"/>
                <a:gd name="T34" fmla="*/ 3592107 w 131"/>
                <a:gd name="T35" fmla="*/ 363747755 h 90"/>
                <a:gd name="T36" fmla="*/ 3592107 w 131"/>
                <a:gd name="T37" fmla="*/ 363747755 h 90"/>
                <a:gd name="T38" fmla="*/ 3592107 w 131"/>
                <a:gd name="T39" fmla="*/ 363747755 h 90"/>
                <a:gd name="T40" fmla="*/ 3592107 w 131"/>
                <a:gd name="T41" fmla="*/ 363747755 h 90"/>
                <a:gd name="T42" fmla="*/ 3592107 w 131"/>
                <a:gd name="T43" fmla="*/ 363747755 h 9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31"/>
                <a:gd name="T67" fmla="*/ 0 h 90"/>
                <a:gd name="T68" fmla="*/ 131 w 131"/>
                <a:gd name="T69" fmla="*/ 90 h 9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31" h="90">
                  <a:moveTo>
                    <a:pt x="131" y="90"/>
                  </a:moveTo>
                  <a:lnTo>
                    <a:pt x="119" y="60"/>
                  </a:lnTo>
                  <a:lnTo>
                    <a:pt x="101" y="30"/>
                  </a:lnTo>
                  <a:lnTo>
                    <a:pt x="83" y="18"/>
                  </a:lnTo>
                  <a:lnTo>
                    <a:pt x="65" y="6"/>
                  </a:lnTo>
                  <a:lnTo>
                    <a:pt x="47" y="0"/>
                  </a:lnTo>
                  <a:lnTo>
                    <a:pt x="35" y="6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8" y="18"/>
                  </a:lnTo>
                  <a:lnTo>
                    <a:pt x="35" y="6"/>
                  </a:lnTo>
                  <a:lnTo>
                    <a:pt x="47" y="0"/>
                  </a:lnTo>
                  <a:lnTo>
                    <a:pt x="65" y="6"/>
                  </a:lnTo>
                  <a:lnTo>
                    <a:pt x="83" y="18"/>
                  </a:lnTo>
                  <a:lnTo>
                    <a:pt x="101" y="30"/>
                  </a:lnTo>
                  <a:lnTo>
                    <a:pt x="119" y="60"/>
                  </a:lnTo>
                  <a:lnTo>
                    <a:pt x="131" y="90"/>
                  </a:lnTo>
                  <a:close/>
                  <a:moveTo>
                    <a:pt x="131" y="90"/>
                  </a:moveTo>
                  <a:lnTo>
                    <a:pt x="131" y="9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9" name="Freeform 29"/>
            <p:cNvSpPr>
              <a:spLocks/>
            </p:cNvSpPr>
            <p:nvPr/>
          </p:nvSpPr>
          <p:spPr bwMode="auto">
            <a:xfrm>
              <a:off x="2693" y="2045"/>
              <a:ext cx="83" cy="275"/>
            </a:xfrm>
            <a:custGeom>
              <a:avLst/>
              <a:gdLst>
                <a:gd name="T0" fmla="*/ 789280 w 30"/>
                <a:gd name="T1" fmla="*/ 0 h 60"/>
                <a:gd name="T2" fmla="*/ 789280 w 30"/>
                <a:gd name="T3" fmla="*/ 0 h 60"/>
                <a:gd name="T4" fmla="*/ 473994 w 30"/>
                <a:gd name="T5" fmla="*/ 49076103 h 60"/>
                <a:gd name="T6" fmla="*/ 312514 w 30"/>
                <a:gd name="T7" fmla="*/ 123256325 h 60"/>
                <a:gd name="T8" fmla="*/ 0 w 30"/>
                <a:gd name="T9" fmla="*/ 245372171 h 60"/>
                <a:gd name="T10" fmla="*/ 0 w 30"/>
                <a:gd name="T11" fmla="*/ 245372171 h 60"/>
                <a:gd name="T12" fmla="*/ 312514 w 30"/>
                <a:gd name="T13" fmla="*/ 123256325 h 60"/>
                <a:gd name="T14" fmla="*/ 473994 w 30"/>
                <a:gd name="T15" fmla="*/ 49076103 h 60"/>
                <a:gd name="T16" fmla="*/ 789280 w 30"/>
                <a:gd name="T17" fmla="*/ 0 h 60"/>
                <a:gd name="T18" fmla="*/ 789280 w 30"/>
                <a:gd name="T19" fmla="*/ 0 h 60"/>
                <a:gd name="T20" fmla="*/ 789280 w 30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60"/>
                <a:gd name="T35" fmla="*/ 30 w 30"/>
                <a:gd name="T36" fmla="*/ 60 h 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60">
                  <a:moveTo>
                    <a:pt x="30" y="0"/>
                  </a:moveTo>
                  <a:lnTo>
                    <a:pt x="30" y="0"/>
                  </a:lnTo>
                  <a:lnTo>
                    <a:pt x="18" y="12"/>
                  </a:lnTo>
                  <a:lnTo>
                    <a:pt x="12" y="30"/>
                  </a:lnTo>
                  <a:lnTo>
                    <a:pt x="0" y="60"/>
                  </a:lnTo>
                  <a:lnTo>
                    <a:pt x="12" y="30"/>
                  </a:lnTo>
                  <a:lnTo>
                    <a:pt x="18" y="1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0" name="Freeform 30"/>
            <p:cNvSpPr>
              <a:spLocks noEditPoints="1"/>
            </p:cNvSpPr>
            <p:nvPr/>
          </p:nvSpPr>
          <p:spPr bwMode="auto">
            <a:xfrm>
              <a:off x="2677" y="2320"/>
              <a:ext cx="16" cy="572"/>
            </a:xfrm>
            <a:custGeom>
              <a:avLst/>
              <a:gdLst>
                <a:gd name="T0" fmla="*/ 110443 w 6"/>
                <a:gd name="T1" fmla="*/ 0 h 125"/>
                <a:gd name="T2" fmla="*/ 0 w 6"/>
                <a:gd name="T3" fmla="*/ 261289024 h 125"/>
                <a:gd name="T4" fmla="*/ 0 w 6"/>
                <a:gd name="T5" fmla="*/ 503131004 h 125"/>
                <a:gd name="T6" fmla="*/ 0 w 6"/>
                <a:gd name="T7" fmla="*/ 503131004 h 125"/>
                <a:gd name="T8" fmla="*/ 0 w 6"/>
                <a:gd name="T9" fmla="*/ 261289024 h 125"/>
                <a:gd name="T10" fmla="*/ 110443 w 6"/>
                <a:gd name="T11" fmla="*/ 0 h 125"/>
                <a:gd name="T12" fmla="*/ 110443 w 6"/>
                <a:gd name="T13" fmla="*/ 0 h 125"/>
                <a:gd name="T14" fmla="*/ 110443 w 6"/>
                <a:gd name="T15" fmla="*/ 0 h 125"/>
                <a:gd name="T16" fmla="*/ 110443 w 6"/>
                <a:gd name="T17" fmla="*/ 0 h 125"/>
                <a:gd name="T18" fmla="*/ 110443 w 6"/>
                <a:gd name="T19" fmla="*/ 0 h 1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25"/>
                <a:gd name="T32" fmla="*/ 6 w 6"/>
                <a:gd name="T33" fmla="*/ 125 h 1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25">
                  <a:moveTo>
                    <a:pt x="6" y="0"/>
                  </a:moveTo>
                  <a:lnTo>
                    <a:pt x="0" y="65"/>
                  </a:lnTo>
                  <a:lnTo>
                    <a:pt x="0" y="125"/>
                  </a:lnTo>
                  <a:lnTo>
                    <a:pt x="0" y="65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1" name="Freeform 31"/>
            <p:cNvSpPr>
              <a:spLocks noEditPoints="1"/>
            </p:cNvSpPr>
            <p:nvPr/>
          </p:nvSpPr>
          <p:spPr bwMode="auto">
            <a:xfrm>
              <a:off x="2677" y="2892"/>
              <a:ext cx="166" cy="303"/>
            </a:xfrm>
            <a:custGeom>
              <a:avLst/>
              <a:gdLst>
                <a:gd name="T0" fmla="*/ 0 w 60"/>
                <a:gd name="T1" fmla="*/ 0 h 66"/>
                <a:gd name="T2" fmla="*/ 312514 w 60"/>
                <a:gd name="T3" fmla="*/ 174854572 h 66"/>
                <a:gd name="T4" fmla="*/ 473994 w 60"/>
                <a:gd name="T5" fmla="*/ 249042159 h 66"/>
                <a:gd name="T6" fmla="*/ 627801 w 60"/>
                <a:gd name="T7" fmla="*/ 274489005 h 66"/>
                <a:gd name="T8" fmla="*/ 950392 w 60"/>
                <a:gd name="T9" fmla="*/ 274489005 h 66"/>
                <a:gd name="T10" fmla="*/ 1101963 w 60"/>
                <a:gd name="T11" fmla="*/ 249042159 h 66"/>
                <a:gd name="T12" fmla="*/ 1414494 w 60"/>
                <a:gd name="T13" fmla="*/ 199308166 h 66"/>
                <a:gd name="T14" fmla="*/ 1575974 w 60"/>
                <a:gd name="T15" fmla="*/ 99634544 h 66"/>
                <a:gd name="T16" fmla="*/ 1575974 w 60"/>
                <a:gd name="T17" fmla="*/ 99634544 h 66"/>
                <a:gd name="T18" fmla="*/ 1414494 w 60"/>
                <a:gd name="T19" fmla="*/ 199308166 h 66"/>
                <a:gd name="T20" fmla="*/ 1101963 w 60"/>
                <a:gd name="T21" fmla="*/ 249042159 h 66"/>
                <a:gd name="T22" fmla="*/ 950392 w 60"/>
                <a:gd name="T23" fmla="*/ 274489005 h 66"/>
                <a:gd name="T24" fmla="*/ 627801 w 60"/>
                <a:gd name="T25" fmla="*/ 274489005 h 66"/>
                <a:gd name="T26" fmla="*/ 473994 w 60"/>
                <a:gd name="T27" fmla="*/ 249042159 h 66"/>
                <a:gd name="T28" fmla="*/ 312514 w 60"/>
                <a:gd name="T29" fmla="*/ 174854572 h 66"/>
                <a:gd name="T30" fmla="*/ 0 w 60"/>
                <a:gd name="T31" fmla="*/ 0 h 66"/>
                <a:gd name="T32" fmla="*/ 0 w 60"/>
                <a:gd name="T33" fmla="*/ 0 h 66"/>
                <a:gd name="T34" fmla="*/ 0 w 60"/>
                <a:gd name="T35" fmla="*/ 0 h 66"/>
                <a:gd name="T36" fmla="*/ 0 w 60"/>
                <a:gd name="T37" fmla="*/ 0 h 66"/>
                <a:gd name="T38" fmla="*/ 0 w 60"/>
                <a:gd name="T39" fmla="*/ 0 h 6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66"/>
                <a:gd name="T62" fmla="*/ 60 w 60"/>
                <a:gd name="T63" fmla="*/ 66 h 6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66">
                  <a:moveTo>
                    <a:pt x="0" y="0"/>
                  </a:moveTo>
                  <a:lnTo>
                    <a:pt x="12" y="42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54" y="48"/>
                  </a:lnTo>
                  <a:lnTo>
                    <a:pt x="60" y="24"/>
                  </a:lnTo>
                  <a:lnTo>
                    <a:pt x="54" y="48"/>
                  </a:lnTo>
                  <a:lnTo>
                    <a:pt x="42" y="60"/>
                  </a:lnTo>
                  <a:lnTo>
                    <a:pt x="36" y="66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2" y="4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2" name="Freeform 32"/>
            <p:cNvSpPr>
              <a:spLocks noEditPoints="1"/>
            </p:cNvSpPr>
            <p:nvPr/>
          </p:nvSpPr>
          <p:spPr bwMode="auto">
            <a:xfrm>
              <a:off x="2826" y="2237"/>
              <a:ext cx="34" cy="765"/>
            </a:xfrm>
            <a:custGeom>
              <a:avLst/>
              <a:gdLst>
                <a:gd name="T0" fmla="*/ 199200 w 12"/>
                <a:gd name="T1" fmla="*/ 679384836 h 167"/>
                <a:gd name="T2" fmla="*/ 398795 w 12"/>
                <a:gd name="T3" fmla="*/ 508981378 h 167"/>
                <a:gd name="T4" fmla="*/ 398795 w 12"/>
                <a:gd name="T5" fmla="*/ 337553424 h 167"/>
                <a:gd name="T6" fmla="*/ 199200 w 12"/>
                <a:gd name="T7" fmla="*/ 166937927 h 167"/>
                <a:gd name="T8" fmla="*/ 0 w 12"/>
                <a:gd name="T9" fmla="*/ 0 h 167"/>
                <a:gd name="T10" fmla="*/ 0 w 12"/>
                <a:gd name="T11" fmla="*/ 0 h 167"/>
                <a:gd name="T12" fmla="*/ 199200 w 12"/>
                <a:gd name="T13" fmla="*/ 166937927 h 167"/>
                <a:gd name="T14" fmla="*/ 398795 w 12"/>
                <a:gd name="T15" fmla="*/ 337553424 h 167"/>
                <a:gd name="T16" fmla="*/ 398795 w 12"/>
                <a:gd name="T17" fmla="*/ 508981378 h 167"/>
                <a:gd name="T18" fmla="*/ 199200 w 12"/>
                <a:gd name="T19" fmla="*/ 679384836 h 167"/>
                <a:gd name="T20" fmla="*/ 199200 w 12"/>
                <a:gd name="T21" fmla="*/ 679384836 h 167"/>
                <a:gd name="T22" fmla="*/ 199200 w 12"/>
                <a:gd name="T23" fmla="*/ 679384836 h 167"/>
                <a:gd name="T24" fmla="*/ 199200 w 12"/>
                <a:gd name="T25" fmla="*/ 679384836 h 167"/>
                <a:gd name="T26" fmla="*/ 199200 w 12"/>
                <a:gd name="T27" fmla="*/ 679384836 h 1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67"/>
                <a:gd name="T44" fmla="*/ 12 w 12"/>
                <a:gd name="T45" fmla="*/ 167 h 16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67">
                  <a:moveTo>
                    <a:pt x="6" y="167"/>
                  </a:moveTo>
                  <a:lnTo>
                    <a:pt x="12" y="125"/>
                  </a:lnTo>
                  <a:lnTo>
                    <a:pt x="12" y="83"/>
                  </a:lnTo>
                  <a:lnTo>
                    <a:pt x="6" y="41"/>
                  </a:lnTo>
                  <a:lnTo>
                    <a:pt x="0" y="0"/>
                  </a:lnTo>
                  <a:lnTo>
                    <a:pt x="6" y="41"/>
                  </a:lnTo>
                  <a:lnTo>
                    <a:pt x="12" y="83"/>
                  </a:lnTo>
                  <a:lnTo>
                    <a:pt x="12" y="125"/>
                  </a:lnTo>
                  <a:lnTo>
                    <a:pt x="6" y="167"/>
                  </a:lnTo>
                  <a:close/>
                  <a:moveTo>
                    <a:pt x="6" y="167"/>
                  </a:moveTo>
                  <a:lnTo>
                    <a:pt x="6" y="16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" name="Freeform 33"/>
            <p:cNvSpPr>
              <a:spLocks noEditPoints="1"/>
            </p:cNvSpPr>
            <p:nvPr/>
          </p:nvSpPr>
          <p:spPr bwMode="auto">
            <a:xfrm>
              <a:off x="2593" y="1770"/>
              <a:ext cx="233" cy="467"/>
            </a:xfrm>
            <a:custGeom>
              <a:avLst/>
              <a:gdLst>
                <a:gd name="T0" fmla="*/ 2264211 w 84"/>
                <a:gd name="T1" fmla="*/ 412811907 h 102"/>
                <a:gd name="T2" fmla="*/ 1944363 w 84"/>
                <a:gd name="T3" fmla="*/ 291744079 h 102"/>
                <a:gd name="T4" fmla="*/ 1457987 w 84"/>
                <a:gd name="T5" fmla="*/ 145788529 h 102"/>
                <a:gd name="T6" fmla="*/ 806224 w 84"/>
                <a:gd name="T7" fmla="*/ 23958659 h 102"/>
                <a:gd name="T8" fmla="*/ 487855 w 84"/>
                <a:gd name="T9" fmla="*/ 0 h 102"/>
                <a:gd name="T10" fmla="*/ 0 w 84"/>
                <a:gd name="T11" fmla="*/ 0 h 102"/>
                <a:gd name="T12" fmla="*/ 0 w 84"/>
                <a:gd name="T13" fmla="*/ 0 h 102"/>
                <a:gd name="T14" fmla="*/ 487855 w 84"/>
                <a:gd name="T15" fmla="*/ 0 h 102"/>
                <a:gd name="T16" fmla="*/ 806224 w 84"/>
                <a:gd name="T17" fmla="*/ 23958659 h 102"/>
                <a:gd name="T18" fmla="*/ 1457987 w 84"/>
                <a:gd name="T19" fmla="*/ 145788529 h 102"/>
                <a:gd name="T20" fmla="*/ 1944363 w 84"/>
                <a:gd name="T21" fmla="*/ 291744079 h 102"/>
                <a:gd name="T22" fmla="*/ 2264211 w 84"/>
                <a:gd name="T23" fmla="*/ 412811907 h 102"/>
                <a:gd name="T24" fmla="*/ 2264211 w 84"/>
                <a:gd name="T25" fmla="*/ 412811907 h 102"/>
                <a:gd name="T26" fmla="*/ 2264211 w 84"/>
                <a:gd name="T27" fmla="*/ 412811907 h 102"/>
                <a:gd name="T28" fmla="*/ 2264211 w 84"/>
                <a:gd name="T29" fmla="*/ 412811907 h 102"/>
                <a:gd name="T30" fmla="*/ 2264211 w 84"/>
                <a:gd name="T31" fmla="*/ 412811907 h 1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4"/>
                <a:gd name="T49" fmla="*/ 0 h 102"/>
                <a:gd name="T50" fmla="*/ 84 w 84"/>
                <a:gd name="T51" fmla="*/ 102 h 1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4" h="102">
                  <a:moveTo>
                    <a:pt x="84" y="102"/>
                  </a:moveTo>
                  <a:lnTo>
                    <a:pt x="72" y="72"/>
                  </a:lnTo>
                  <a:lnTo>
                    <a:pt x="54" y="36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0" y="6"/>
                  </a:lnTo>
                  <a:lnTo>
                    <a:pt x="54" y="36"/>
                  </a:lnTo>
                  <a:lnTo>
                    <a:pt x="72" y="72"/>
                  </a:lnTo>
                  <a:lnTo>
                    <a:pt x="84" y="102"/>
                  </a:lnTo>
                  <a:close/>
                  <a:moveTo>
                    <a:pt x="84" y="102"/>
                  </a:moveTo>
                  <a:lnTo>
                    <a:pt x="84" y="10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" name="Freeform 34"/>
            <p:cNvSpPr>
              <a:spLocks noEditPoints="1"/>
            </p:cNvSpPr>
            <p:nvPr/>
          </p:nvSpPr>
          <p:spPr bwMode="auto">
            <a:xfrm>
              <a:off x="2460" y="1770"/>
              <a:ext cx="133" cy="193"/>
            </a:xfrm>
            <a:custGeom>
              <a:avLst/>
              <a:gdLst>
                <a:gd name="T0" fmla="*/ 1281624 w 48"/>
                <a:gd name="T1" fmla="*/ 0 h 42"/>
                <a:gd name="T2" fmla="*/ 482815 w 48"/>
                <a:gd name="T3" fmla="*/ 75757417 h 42"/>
                <a:gd name="T4" fmla="*/ 162969 w 48"/>
                <a:gd name="T5" fmla="*/ 126037299 h 42"/>
                <a:gd name="T6" fmla="*/ 0 w 48"/>
                <a:gd name="T7" fmla="*/ 176354660 h 42"/>
                <a:gd name="T8" fmla="*/ 0 w 48"/>
                <a:gd name="T9" fmla="*/ 176354660 h 42"/>
                <a:gd name="T10" fmla="*/ 162969 w 48"/>
                <a:gd name="T11" fmla="*/ 126037299 h 42"/>
                <a:gd name="T12" fmla="*/ 482815 w 48"/>
                <a:gd name="T13" fmla="*/ 75757417 h 42"/>
                <a:gd name="T14" fmla="*/ 1281624 w 48"/>
                <a:gd name="T15" fmla="*/ 0 h 42"/>
                <a:gd name="T16" fmla="*/ 1281624 w 48"/>
                <a:gd name="T17" fmla="*/ 0 h 42"/>
                <a:gd name="T18" fmla="*/ 1281624 w 48"/>
                <a:gd name="T19" fmla="*/ 0 h 42"/>
                <a:gd name="T20" fmla="*/ 1281624 w 48"/>
                <a:gd name="T21" fmla="*/ 0 h 42"/>
                <a:gd name="T22" fmla="*/ 1281624 w 48"/>
                <a:gd name="T23" fmla="*/ 0 h 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42"/>
                <a:gd name="T38" fmla="*/ 48 w 48"/>
                <a:gd name="T39" fmla="*/ 42 h 4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42">
                  <a:moveTo>
                    <a:pt x="48" y="0"/>
                  </a:move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30"/>
                  </a:lnTo>
                  <a:lnTo>
                    <a:pt x="18" y="18"/>
                  </a:lnTo>
                  <a:lnTo>
                    <a:pt x="48" y="0"/>
                  </a:lnTo>
                  <a:close/>
                  <a:moveTo>
                    <a:pt x="48" y="0"/>
                  </a:move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5" name="Freeform 35"/>
            <p:cNvSpPr>
              <a:spLocks noEditPoints="1"/>
            </p:cNvSpPr>
            <p:nvPr/>
          </p:nvSpPr>
          <p:spPr bwMode="auto">
            <a:xfrm>
              <a:off x="2460" y="1963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  <a:gd name="T14" fmla="*/ 0 w 3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"/>
                <a:gd name="T25" fmla="*/ 0 h 4"/>
                <a:gd name="T26" fmla="*/ 3 w 3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6" name="Freeform 36"/>
            <p:cNvSpPr>
              <a:spLocks/>
            </p:cNvSpPr>
            <p:nvPr/>
          </p:nvSpPr>
          <p:spPr bwMode="auto">
            <a:xfrm>
              <a:off x="2377" y="1963"/>
              <a:ext cx="83" cy="357"/>
            </a:xfrm>
            <a:custGeom>
              <a:avLst/>
              <a:gdLst>
                <a:gd name="T0" fmla="*/ 789280 w 30"/>
                <a:gd name="T1" fmla="*/ 0 h 78"/>
                <a:gd name="T2" fmla="*/ 312514 w 30"/>
                <a:gd name="T3" fmla="*/ 145409924 h 78"/>
                <a:gd name="T4" fmla="*/ 0 w 30"/>
                <a:gd name="T5" fmla="*/ 314674689 h 78"/>
                <a:gd name="T6" fmla="*/ 0 w 30"/>
                <a:gd name="T7" fmla="*/ 314674689 h 78"/>
                <a:gd name="T8" fmla="*/ 312514 w 30"/>
                <a:gd name="T9" fmla="*/ 145409924 h 78"/>
                <a:gd name="T10" fmla="*/ 789280 w 30"/>
                <a:gd name="T11" fmla="*/ 0 h 78"/>
                <a:gd name="T12" fmla="*/ 789280 w 30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8"/>
                <a:gd name="T23" fmla="*/ 30 w 30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8">
                  <a:moveTo>
                    <a:pt x="30" y="0"/>
                  </a:moveTo>
                  <a:lnTo>
                    <a:pt x="12" y="36"/>
                  </a:lnTo>
                  <a:lnTo>
                    <a:pt x="0" y="78"/>
                  </a:lnTo>
                  <a:lnTo>
                    <a:pt x="12" y="3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7" name="Freeform 37"/>
            <p:cNvSpPr>
              <a:spLocks noEditPoints="1"/>
            </p:cNvSpPr>
            <p:nvPr/>
          </p:nvSpPr>
          <p:spPr bwMode="auto">
            <a:xfrm>
              <a:off x="2343" y="2320"/>
              <a:ext cx="34" cy="655"/>
            </a:xfrm>
            <a:custGeom>
              <a:avLst/>
              <a:gdLst>
                <a:gd name="T0" fmla="*/ 398795 w 12"/>
                <a:gd name="T1" fmla="*/ 0 h 143"/>
                <a:gd name="T2" fmla="*/ 0 w 12"/>
                <a:gd name="T3" fmla="*/ 288478733 h 143"/>
                <a:gd name="T4" fmla="*/ 199200 w 12"/>
                <a:gd name="T5" fmla="*/ 581243857 h 143"/>
                <a:gd name="T6" fmla="*/ 199200 w 12"/>
                <a:gd name="T7" fmla="*/ 581243857 h 143"/>
                <a:gd name="T8" fmla="*/ 0 w 12"/>
                <a:gd name="T9" fmla="*/ 288478733 h 143"/>
                <a:gd name="T10" fmla="*/ 398795 w 12"/>
                <a:gd name="T11" fmla="*/ 0 h 143"/>
                <a:gd name="T12" fmla="*/ 398795 w 12"/>
                <a:gd name="T13" fmla="*/ 0 h 143"/>
                <a:gd name="T14" fmla="*/ 398795 w 12"/>
                <a:gd name="T15" fmla="*/ 0 h 143"/>
                <a:gd name="T16" fmla="*/ 398795 w 12"/>
                <a:gd name="T17" fmla="*/ 0 h 143"/>
                <a:gd name="T18" fmla="*/ 398795 w 12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3"/>
                <a:gd name="T32" fmla="*/ 12 w 12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3">
                  <a:moveTo>
                    <a:pt x="12" y="0"/>
                  </a:moveTo>
                  <a:lnTo>
                    <a:pt x="0" y="71"/>
                  </a:lnTo>
                  <a:lnTo>
                    <a:pt x="6" y="143"/>
                  </a:lnTo>
                  <a:lnTo>
                    <a:pt x="0" y="71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8" name="Freeform 38"/>
            <p:cNvSpPr>
              <a:spLocks noEditPoints="1"/>
            </p:cNvSpPr>
            <p:nvPr/>
          </p:nvSpPr>
          <p:spPr bwMode="auto">
            <a:xfrm>
              <a:off x="2360" y="2975"/>
              <a:ext cx="167" cy="357"/>
            </a:xfrm>
            <a:custGeom>
              <a:avLst/>
              <a:gdLst>
                <a:gd name="T0" fmla="*/ 0 w 60"/>
                <a:gd name="T1" fmla="*/ 0 h 78"/>
                <a:gd name="T2" fmla="*/ 169719 w 60"/>
                <a:gd name="T3" fmla="*/ 120754013 h 78"/>
                <a:gd name="T4" fmla="*/ 331584 w 60"/>
                <a:gd name="T5" fmla="*/ 217608880 h 78"/>
                <a:gd name="T6" fmla="*/ 500763 w 60"/>
                <a:gd name="T7" fmla="*/ 266117802 h 78"/>
                <a:gd name="T8" fmla="*/ 670483 w 60"/>
                <a:gd name="T9" fmla="*/ 314674689 h 78"/>
                <a:gd name="T10" fmla="*/ 1001416 w 60"/>
                <a:gd name="T11" fmla="*/ 314674689 h 78"/>
                <a:gd name="T12" fmla="*/ 1173484 w 60"/>
                <a:gd name="T13" fmla="*/ 290774006 h 78"/>
                <a:gd name="T14" fmla="*/ 1505054 w 60"/>
                <a:gd name="T15" fmla="*/ 217608880 h 78"/>
                <a:gd name="T16" fmla="*/ 1674790 w 60"/>
                <a:gd name="T17" fmla="*/ 120754013 h 78"/>
                <a:gd name="T18" fmla="*/ 1674790 w 60"/>
                <a:gd name="T19" fmla="*/ 120754013 h 78"/>
                <a:gd name="T20" fmla="*/ 1505054 w 60"/>
                <a:gd name="T21" fmla="*/ 217608880 h 78"/>
                <a:gd name="T22" fmla="*/ 1173484 w 60"/>
                <a:gd name="T23" fmla="*/ 290774006 h 78"/>
                <a:gd name="T24" fmla="*/ 1001416 w 60"/>
                <a:gd name="T25" fmla="*/ 314674689 h 78"/>
                <a:gd name="T26" fmla="*/ 670483 w 60"/>
                <a:gd name="T27" fmla="*/ 314674689 h 78"/>
                <a:gd name="T28" fmla="*/ 500763 w 60"/>
                <a:gd name="T29" fmla="*/ 266117802 h 78"/>
                <a:gd name="T30" fmla="*/ 331584 w 60"/>
                <a:gd name="T31" fmla="*/ 217608880 h 78"/>
                <a:gd name="T32" fmla="*/ 169719 w 60"/>
                <a:gd name="T33" fmla="*/ 120754013 h 78"/>
                <a:gd name="T34" fmla="*/ 0 w 60"/>
                <a:gd name="T35" fmla="*/ 0 h 78"/>
                <a:gd name="T36" fmla="*/ 0 w 60"/>
                <a:gd name="T37" fmla="*/ 0 h 78"/>
                <a:gd name="T38" fmla="*/ 0 w 60"/>
                <a:gd name="T39" fmla="*/ 0 h 78"/>
                <a:gd name="T40" fmla="*/ 0 w 60"/>
                <a:gd name="T41" fmla="*/ 0 h 78"/>
                <a:gd name="T42" fmla="*/ 0 w 60"/>
                <a:gd name="T43" fmla="*/ 0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0"/>
                <a:gd name="T67" fmla="*/ 0 h 78"/>
                <a:gd name="T68" fmla="*/ 60 w 60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0" h="78">
                  <a:moveTo>
                    <a:pt x="0" y="0"/>
                  </a:moveTo>
                  <a:lnTo>
                    <a:pt x="6" y="30"/>
                  </a:lnTo>
                  <a:lnTo>
                    <a:pt x="12" y="54"/>
                  </a:lnTo>
                  <a:lnTo>
                    <a:pt x="18" y="66"/>
                  </a:lnTo>
                  <a:lnTo>
                    <a:pt x="24" y="78"/>
                  </a:lnTo>
                  <a:lnTo>
                    <a:pt x="36" y="78"/>
                  </a:lnTo>
                  <a:lnTo>
                    <a:pt x="42" y="72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54" y="54"/>
                  </a:lnTo>
                  <a:lnTo>
                    <a:pt x="42" y="72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8" y="66"/>
                  </a:lnTo>
                  <a:lnTo>
                    <a:pt x="12" y="54"/>
                  </a:lnTo>
                  <a:lnTo>
                    <a:pt x="6" y="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9" name="Freeform 39"/>
            <p:cNvSpPr>
              <a:spLocks noEditPoints="1"/>
            </p:cNvSpPr>
            <p:nvPr/>
          </p:nvSpPr>
          <p:spPr bwMode="auto">
            <a:xfrm>
              <a:off x="2510" y="2210"/>
              <a:ext cx="33" cy="902"/>
            </a:xfrm>
            <a:custGeom>
              <a:avLst/>
              <a:gdLst>
                <a:gd name="T0" fmla="*/ 153505 w 12"/>
                <a:gd name="T1" fmla="*/ 797764083 h 197"/>
                <a:gd name="T2" fmla="*/ 297102 w 12"/>
                <a:gd name="T3" fmla="*/ 603241150 h 197"/>
                <a:gd name="T4" fmla="*/ 297102 w 12"/>
                <a:gd name="T5" fmla="*/ 384789381 h 197"/>
                <a:gd name="T6" fmla="*/ 153505 w 12"/>
                <a:gd name="T7" fmla="*/ 190053484 h 197"/>
                <a:gd name="T8" fmla="*/ 0 w 12"/>
                <a:gd name="T9" fmla="*/ 0 h 197"/>
                <a:gd name="T10" fmla="*/ 0 w 12"/>
                <a:gd name="T11" fmla="*/ 0 h 197"/>
                <a:gd name="T12" fmla="*/ 153505 w 12"/>
                <a:gd name="T13" fmla="*/ 190053484 h 197"/>
                <a:gd name="T14" fmla="*/ 297102 w 12"/>
                <a:gd name="T15" fmla="*/ 384789381 h 197"/>
                <a:gd name="T16" fmla="*/ 297102 w 12"/>
                <a:gd name="T17" fmla="*/ 603241150 h 197"/>
                <a:gd name="T18" fmla="*/ 153505 w 12"/>
                <a:gd name="T19" fmla="*/ 797764083 h 197"/>
                <a:gd name="T20" fmla="*/ 153505 w 12"/>
                <a:gd name="T21" fmla="*/ 797764083 h 197"/>
                <a:gd name="T22" fmla="*/ 153505 w 12"/>
                <a:gd name="T23" fmla="*/ 797764083 h 197"/>
                <a:gd name="T24" fmla="*/ 153505 w 12"/>
                <a:gd name="T25" fmla="*/ 797764083 h 197"/>
                <a:gd name="T26" fmla="*/ 153505 w 12"/>
                <a:gd name="T27" fmla="*/ 797764083 h 1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7"/>
                <a:gd name="T44" fmla="*/ 12 w 12"/>
                <a:gd name="T45" fmla="*/ 197 h 19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7">
                  <a:moveTo>
                    <a:pt x="6" y="197"/>
                  </a:moveTo>
                  <a:lnTo>
                    <a:pt x="12" y="149"/>
                  </a:lnTo>
                  <a:lnTo>
                    <a:pt x="12" y="95"/>
                  </a:lnTo>
                  <a:lnTo>
                    <a:pt x="6" y="47"/>
                  </a:lnTo>
                  <a:lnTo>
                    <a:pt x="0" y="0"/>
                  </a:lnTo>
                  <a:lnTo>
                    <a:pt x="6" y="47"/>
                  </a:lnTo>
                  <a:lnTo>
                    <a:pt x="12" y="95"/>
                  </a:lnTo>
                  <a:lnTo>
                    <a:pt x="12" y="149"/>
                  </a:lnTo>
                  <a:lnTo>
                    <a:pt x="6" y="197"/>
                  </a:lnTo>
                  <a:close/>
                  <a:moveTo>
                    <a:pt x="6" y="197"/>
                  </a:moveTo>
                  <a:lnTo>
                    <a:pt x="6" y="19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2110" y="1605"/>
              <a:ext cx="400" cy="605"/>
            </a:xfrm>
            <a:custGeom>
              <a:avLst/>
              <a:gdLst>
                <a:gd name="T0" fmla="*/ 3937930 w 144"/>
                <a:gd name="T1" fmla="*/ 540023630 h 132"/>
                <a:gd name="T2" fmla="*/ 3612608 w 144"/>
                <a:gd name="T3" fmla="*/ 367654883 h 132"/>
                <a:gd name="T4" fmla="*/ 3278186 w 144"/>
                <a:gd name="T5" fmla="*/ 220425305 h 132"/>
                <a:gd name="T6" fmla="*/ 2785686 w 144"/>
                <a:gd name="T7" fmla="*/ 122283607 h 132"/>
                <a:gd name="T8" fmla="*/ 2293316 w 144"/>
                <a:gd name="T9" fmla="*/ 49075946 h 132"/>
                <a:gd name="T10" fmla="*/ 1800347 w 144"/>
                <a:gd name="T11" fmla="*/ 0 h 132"/>
                <a:gd name="T12" fmla="*/ 1152222 w 144"/>
                <a:gd name="T13" fmla="*/ 0 h 132"/>
                <a:gd name="T14" fmla="*/ 659744 w 144"/>
                <a:gd name="T15" fmla="*/ 24129360 h 132"/>
                <a:gd name="T16" fmla="*/ 0 w 144"/>
                <a:gd name="T17" fmla="*/ 49075946 h 132"/>
                <a:gd name="T18" fmla="*/ 0 w 144"/>
                <a:gd name="T19" fmla="*/ 49075946 h 132"/>
                <a:gd name="T20" fmla="*/ 659744 w 144"/>
                <a:gd name="T21" fmla="*/ 24129360 h 132"/>
                <a:gd name="T22" fmla="*/ 1152222 w 144"/>
                <a:gd name="T23" fmla="*/ 0 h 132"/>
                <a:gd name="T24" fmla="*/ 1800347 w 144"/>
                <a:gd name="T25" fmla="*/ 0 h 132"/>
                <a:gd name="T26" fmla="*/ 2293316 w 144"/>
                <a:gd name="T27" fmla="*/ 49075946 h 132"/>
                <a:gd name="T28" fmla="*/ 2785686 w 144"/>
                <a:gd name="T29" fmla="*/ 122283607 h 132"/>
                <a:gd name="T30" fmla="*/ 3278186 w 144"/>
                <a:gd name="T31" fmla="*/ 220425305 h 132"/>
                <a:gd name="T32" fmla="*/ 3612608 w 144"/>
                <a:gd name="T33" fmla="*/ 367654883 h 132"/>
                <a:gd name="T34" fmla="*/ 3937930 w 144"/>
                <a:gd name="T35" fmla="*/ 540023630 h 132"/>
                <a:gd name="T36" fmla="*/ 3937930 w 144"/>
                <a:gd name="T37" fmla="*/ 540023630 h 132"/>
                <a:gd name="T38" fmla="*/ 3937930 w 144"/>
                <a:gd name="T39" fmla="*/ 540023630 h 132"/>
                <a:gd name="T40" fmla="*/ 3937930 w 144"/>
                <a:gd name="T41" fmla="*/ 540023630 h 132"/>
                <a:gd name="T42" fmla="*/ 3937930 w 144"/>
                <a:gd name="T43" fmla="*/ 540023630 h 13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2"/>
                <a:gd name="T68" fmla="*/ 144 w 144"/>
                <a:gd name="T69" fmla="*/ 132 h 13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2">
                  <a:moveTo>
                    <a:pt x="144" y="132"/>
                  </a:moveTo>
                  <a:lnTo>
                    <a:pt x="132" y="90"/>
                  </a:lnTo>
                  <a:lnTo>
                    <a:pt x="120" y="54"/>
                  </a:lnTo>
                  <a:lnTo>
                    <a:pt x="102" y="30"/>
                  </a:lnTo>
                  <a:lnTo>
                    <a:pt x="84" y="12"/>
                  </a:lnTo>
                  <a:lnTo>
                    <a:pt x="66" y="0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0" y="12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66" y="0"/>
                  </a:lnTo>
                  <a:lnTo>
                    <a:pt x="84" y="12"/>
                  </a:lnTo>
                  <a:lnTo>
                    <a:pt x="102" y="30"/>
                  </a:lnTo>
                  <a:lnTo>
                    <a:pt x="120" y="54"/>
                  </a:lnTo>
                  <a:lnTo>
                    <a:pt x="132" y="90"/>
                  </a:lnTo>
                  <a:lnTo>
                    <a:pt x="144" y="132"/>
                  </a:lnTo>
                  <a:close/>
                  <a:moveTo>
                    <a:pt x="144" y="132"/>
                  </a:moveTo>
                  <a:lnTo>
                    <a:pt x="144" y="13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4434" y="2453"/>
              <a:ext cx="50" cy="247"/>
            </a:xfrm>
            <a:custGeom>
              <a:avLst/>
              <a:gdLst>
                <a:gd name="T0" fmla="*/ 326628 w 18"/>
                <a:gd name="T1" fmla="*/ 96391704 h 54"/>
                <a:gd name="T2" fmla="*/ 492500 w 18"/>
                <a:gd name="T3" fmla="*/ 48302007 h 54"/>
                <a:gd name="T4" fmla="*/ 492500 w 18"/>
                <a:gd name="T5" fmla="*/ 0 h 54"/>
                <a:gd name="T6" fmla="*/ 0 w 18"/>
                <a:gd name="T7" fmla="*/ 0 h 54"/>
                <a:gd name="T8" fmla="*/ 0 w 18"/>
                <a:gd name="T9" fmla="*/ 23756444 h 54"/>
                <a:gd name="T10" fmla="*/ 167183 w 18"/>
                <a:gd name="T11" fmla="*/ 48302007 h 54"/>
                <a:gd name="T12" fmla="*/ 167183 w 18"/>
                <a:gd name="T13" fmla="*/ 96391704 h 54"/>
                <a:gd name="T14" fmla="*/ 326628 w 18"/>
                <a:gd name="T15" fmla="*/ 168229933 h 54"/>
                <a:gd name="T16" fmla="*/ 326628 w 18"/>
                <a:gd name="T17" fmla="*/ 216531848 h 54"/>
                <a:gd name="T18" fmla="*/ 326628 w 18"/>
                <a:gd name="T19" fmla="*/ 168229933 h 54"/>
                <a:gd name="T20" fmla="*/ 326628 w 18"/>
                <a:gd name="T21" fmla="*/ 96391704 h 54"/>
                <a:gd name="T22" fmla="*/ 326628 w 18"/>
                <a:gd name="T23" fmla="*/ 96391704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54"/>
                <a:gd name="T38" fmla="*/ 18 w 18"/>
                <a:gd name="T39" fmla="*/ 54 h 5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54">
                  <a:moveTo>
                    <a:pt x="12" y="24"/>
                  </a:moveTo>
                  <a:lnTo>
                    <a:pt x="18" y="12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12" y="42"/>
                  </a:lnTo>
                  <a:lnTo>
                    <a:pt x="12" y="54"/>
                  </a:lnTo>
                  <a:lnTo>
                    <a:pt x="12" y="42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FFFF00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172" name="Object 42"/>
          <p:cNvGraphicFramePr>
            <a:graphicFrameLocks/>
          </p:cNvGraphicFramePr>
          <p:nvPr/>
        </p:nvGraphicFramePr>
        <p:xfrm>
          <a:off x="6916738" y="3928045"/>
          <a:ext cx="2809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2" name="Equation" r:id="rId11" imgW="279360" imgH="342720" progId="Equation.3">
                  <p:embed/>
                </p:oleObj>
              </mc:Choice>
              <mc:Fallback>
                <p:oleObj name="Equation" r:id="rId11" imgW="27936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738" y="3928045"/>
                        <a:ext cx="2809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" name="Line 43"/>
          <p:cNvSpPr>
            <a:spLocks noChangeShapeType="1"/>
          </p:cNvSpPr>
          <p:nvPr/>
        </p:nvSpPr>
        <p:spPr bwMode="auto">
          <a:xfrm>
            <a:off x="5848350" y="3886770"/>
            <a:ext cx="60960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" name="Object 44"/>
          <p:cNvGraphicFramePr>
            <a:graphicFrameLocks/>
          </p:cNvGraphicFramePr>
          <p:nvPr/>
        </p:nvGraphicFramePr>
        <p:xfrm>
          <a:off x="5087938" y="4461445"/>
          <a:ext cx="28098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3" name="Equation" r:id="rId13" imgW="279360" imgH="444240" progId="Equation.3">
                  <p:embed/>
                </p:oleObj>
              </mc:Choice>
              <mc:Fallback>
                <p:oleObj name="Equation" r:id="rId13" imgW="27936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4461445"/>
                        <a:ext cx="280987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Line 45"/>
          <p:cNvSpPr>
            <a:spLocks noChangeShapeType="1"/>
          </p:cNvSpPr>
          <p:nvPr/>
        </p:nvSpPr>
        <p:spPr bwMode="auto">
          <a:xfrm>
            <a:off x="5908675" y="3962970"/>
            <a:ext cx="0" cy="685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6" name="Line 46"/>
          <p:cNvSpPr>
            <a:spLocks noChangeShapeType="1"/>
          </p:cNvSpPr>
          <p:nvPr/>
        </p:nvSpPr>
        <p:spPr bwMode="auto">
          <a:xfrm flipH="1">
            <a:off x="5314950" y="3962970"/>
            <a:ext cx="5334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7" name="Object 47"/>
          <p:cNvGraphicFramePr>
            <a:graphicFrameLocks/>
          </p:cNvGraphicFramePr>
          <p:nvPr/>
        </p:nvGraphicFramePr>
        <p:xfrm>
          <a:off x="4859338" y="3775645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4" name="Equation" r:id="rId15" imgW="355320" imgH="457200" progId="Equation.3">
                  <p:embed/>
                </p:oleObj>
              </mc:Choice>
              <mc:Fallback>
                <p:oleObj name="Equation" r:id="rId15" imgW="355320" imgH="457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775645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48"/>
          <p:cNvGraphicFramePr>
            <a:graphicFrameLocks/>
          </p:cNvGraphicFramePr>
          <p:nvPr/>
        </p:nvGraphicFramePr>
        <p:xfrm>
          <a:off x="5487988" y="4450333"/>
          <a:ext cx="3667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5" name="Equation" r:id="rId17" imgW="368280" imgH="444240" progId="Equation.3">
                  <p:embed/>
                </p:oleObj>
              </mc:Choice>
              <mc:Fallback>
                <p:oleObj name="Equation" r:id="rId17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4450333"/>
                        <a:ext cx="3667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" name="Line 49"/>
          <p:cNvSpPr>
            <a:spLocks noChangeShapeType="1"/>
          </p:cNvSpPr>
          <p:nvPr/>
        </p:nvSpPr>
        <p:spPr bwMode="auto">
          <a:xfrm flipH="1">
            <a:off x="5391150" y="3962970"/>
            <a:ext cx="457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0" name="Object 50"/>
          <p:cNvGraphicFramePr>
            <a:graphicFrameLocks/>
          </p:cNvGraphicFramePr>
          <p:nvPr/>
        </p:nvGraphicFramePr>
        <p:xfrm>
          <a:off x="5795963" y="3501008"/>
          <a:ext cx="442912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6" name="Equation" r:id="rId19" imgW="444240" imgH="228600" progId="Equation.DSMT4">
                  <p:embed/>
                </p:oleObj>
              </mc:Choice>
              <mc:Fallback>
                <p:oleObj name="Equation" r:id="rId19" imgW="444240" imgH="2286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3501008"/>
                        <a:ext cx="442912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" name="Object 51"/>
          <p:cNvGraphicFramePr>
            <a:graphicFrameLocks/>
          </p:cNvGraphicFramePr>
          <p:nvPr/>
        </p:nvGraphicFramePr>
        <p:xfrm>
          <a:off x="6154738" y="4461445"/>
          <a:ext cx="2301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7" name="Equation" r:id="rId21" imgW="228600" imgH="291960" progId="Equation.3">
                  <p:embed/>
                </p:oleObj>
              </mc:Choice>
              <mc:Fallback>
                <p:oleObj name="Equation" r:id="rId21" imgW="22860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8" y="4461445"/>
                        <a:ext cx="2301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2" name="Group 52"/>
          <p:cNvGrpSpPr>
            <a:grpSpLocks/>
          </p:cNvGrpSpPr>
          <p:nvPr/>
        </p:nvGrpSpPr>
        <p:grpSpPr bwMode="auto">
          <a:xfrm>
            <a:off x="5794375" y="3640708"/>
            <a:ext cx="2287588" cy="2555875"/>
            <a:chOff x="3757" y="2429"/>
            <a:chExt cx="1441" cy="1610"/>
          </a:xfrm>
        </p:grpSpPr>
        <p:sp>
          <p:nvSpPr>
            <p:cNvPr id="183" name="Arc 53"/>
            <p:cNvSpPr>
              <a:spLocks/>
            </p:cNvSpPr>
            <p:nvPr/>
          </p:nvSpPr>
          <p:spPr bwMode="auto">
            <a:xfrm rot="-1514960">
              <a:off x="3864" y="3540"/>
              <a:ext cx="1326" cy="499"/>
            </a:xfrm>
            <a:custGeom>
              <a:avLst/>
              <a:gdLst>
                <a:gd name="T0" fmla="*/ 0 w 17011"/>
                <a:gd name="T1" fmla="*/ 0 h 21600"/>
                <a:gd name="T2" fmla="*/ 0 w 17011"/>
                <a:gd name="T3" fmla="*/ 0 h 21600"/>
                <a:gd name="T4" fmla="*/ 0 w 17011"/>
                <a:gd name="T5" fmla="*/ 0 h 21600"/>
                <a:gd name="T6" fmla="*/ 0 60000 65536"/>
                <a:gd name="T7" fmla="*/ 0 60000 65536"/>
                <a:gd name="T8" fmla="*/ 0 60000 65536"/>
                <a:gd name="T9" fmla="*/ 0 w 17011"/>
                <a:gd name="T10" fmla="*/ 0 h 21600"/>
                <a:gd name="T11" fmla="*/ 17011 w 170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11" h="21600" fill="none" extrusionOk="0">
                  <a:moveTo>
                    <a:pt x="73" y="0"/>
                  </a:moveTo>
                  <a:cubicBezTo>
                    <a:pt x="6691" y="22"/>
                    <a:pt x="12933" y="3077"/>
                    <a:pt x="17011" y="8288"/>
                  </a:cubicBezTo>
                </a:path>
                <a:path w="17011" h="21600" stroke="0" extrusionOk="0">
                  <a:moveTo>
                    <a:pt x="73" y="0"/>
                  </a:moveTo>
                  <a:cubicBezTo>
                    <a:pt x="6691" y="22"/>
                    <a:pt x="12933" y="3077"/>
                    <a:pt x="17011" y="828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" name="Line 54"/>
            <p:cNvSpPr>
              <a:spLocks noChangeShapeType="1"/>
            </p:cNvSpPr>
            <p:nvPr/>
          </p:nvSpPr>
          <p:spPr bwMode="auto">
            <a:xfrm>
              <a:off x="3757" y="3249"/>
              <a:ext cx="136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Arc 55"/>
            <p:cNvSpPr>
              <a:spLocks/>
            </p:cNvSpPr>
            <p:nvPr/>
          </p:nvSpPr>
          <p:spPr bwMode="auto">
            <a:xfrm rot="1514960" flipV="1">
              <a:off x="3872" y="2429"/>
              <a:ext cx="1326" cy="499"/>
            </a:xfrm>
            <a:custGeom>
              <a:avLst/>
              <a:gdLst>
                <a:gd name="T0" fmla="*/ 0 w 17011"/>
                <a:gd name="T1" fmla="*/ 0 h 21600"/>
                <a:gd name="T2" fmla="*/ 0 w 17011"/>
                <a:gd name="T3" fmla="*/ 0 h 21600"/>
                <a:gd name="T4" fmla="*/ 0 w 17011"/>
                <a:gd name="T5" fmla="*/ 0 h 21600"/>
                <a:gd name="T6" fmla="*/ 0 60000 65536"/>
                <a:gd name="T7" fmla="*/ 0 60000 65536"/>
                <a:gd name="T8" fmla="*/ 0 60000 65536"/>
                <a:gd name="T9" fmla="*/ 0 w 17011"/>
                <a:gd name="T10" fmla="*/ 0 h 21600"/>
                <a:gd name="T11" fmla="*/ 17011 w 170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11" h="21600" fill="none" extrusionOk="0">
                  <a:moveTo>
                    <a:pt x="73" y="0"/>
                  </a:moveTo>
                  <a:cubicBezTo>
                    <a:pt x="6691" y="22"/>
                    <a:pt x="12933" y="3077"/>
                    <a:pt x="17011" y="8288"/>
                  </a:cubicBezTo>
                </a:path>
                <a:path w="17011" h="21600" stroke="0" extrusionOk="0">
                  <a:moveTo>
                    <a:pt x="73" y="0"/>
                  </a:moveTo>
                  <a:cubicBezTo>
                    <a:pt x="6691" y="22"/>
                    <a:pt x="12933" y="3077"/>
                    <a:pt x="17011" y="828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86" name="Oval 56"/>
          <p:cNvSpPr>
            <a:spLocks noChangeArrowheads="1"/>
          </p:cNvSpPr>
          <p:nvPr/>
        </p:nvSpPr>
        <p:spPr bwMode="auto">
          <a:xfrm>
            <a:off x="5772150" y="3810570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87" name="AutoShape 57"/>
          <p:cNvSpPr>
            <a:spLocks noChangeArrowheads="1"/>
          </p:cNvSpPr>
          <p:nvPr/>
        </p:nvSpPr>
        <p:spPr bwMode="auto">
          <a:xfrm>
            <a:off x="7373938" y="3593083"/>
            <a:ext cx="869950" cy="557212"/>
          </a:xfrm>
          <a:prstGeom prst="wedgeRectCallout">
            <a:avLst>
              <a:gd name="adj1" fmla="val 6750"/>
              <a:gd name="adj2" fmla="val 187324"/>
            </a:avLst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磁镜</a:t>
            </a:r>
          </a:p>
        </p:txBody>
      </p:sp>
      <p:sp>
        <p:nvSpPr>
          <p:cNvPr id="188" name="Text Box 58"/>
          <p:cNvSpPr txBox="1">
            <a:spLocks noChangeArrowheads="1"/>
          </p:cNvSpPr>
          <p:nvPr/>
        </p:nvSpPr>
        <p:spPr bwMode="auto">
          <a:xfrm>
            <a:off x="768350" y="4001070"/>
            <a:ext cx="396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 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减少粒子的纵向前进速</a:t>
            </a:r>
          </a:p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度，使粒子运动发生“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反射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” </a:t>
            </a:r>
          </a:p>
        </p:txBody>
      </p:sp>
      <p:graphicFrame>
        <p:nvGraphicFramePr>
          <p:cNvPr id="189" name="Object 59"/>
          <p:cNvGraphicFramePr>
            <a:graphicFrameLocks/>
          </p:cNvGraphicFramePr>
          <p:nvPr/>
        </p:nvGraphicFramePr>
        <p:xfrm>
          <a:off x="958850" y="5299645"/>
          <a:ext cx="27924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8" name="Equation" r:id="rId23" imgW="2793960" imgH="825480" progId="Equation.3">
                  <p:embed/>
                </p:oleObj>
              </mc:Choice>
              <mc:Fallback>
                <p:oleObj name="Equation" r:id="rId23" imgW="2793960" imgH="825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5299645"/>
                        <a:ext cx="27924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0"/>
          <p:cNvGraphicFramePr>
            <a:graphicFrameLocks/>
          </p:cNvGraphicFramePr>
          <p:nvPr/>
        </p:nvGraphicFramePr>
        <p:xfrm>
          <a:off x="3870325" y="5574283"/>
          <a:ext cx="5572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9" name="Equation" r:id="rId25" imgW="558720" imgH="317160" progId="Equation.3">
                  <p:embed/>
                </p:oleObj>
              </mc:Choice>
              <mc:Fallback>
                <p:oleObj name="Equation" r:id="rId25" imgW="558720" imgH="3171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5574283"/>
                        <a:ext cx="5572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Rectangle 61"/>
          <p:cNvSpPr>
            <a:spLocks noChangeArrowheads="1"/>
          </p:cNvSpPr>
          <p:nvPr/>
        </p:nvSpPr>
        <p:spPr bwMode="auto">
          <a:xfrm>
            <a:off x="2268538" y="4947220"/>
            <a:ext cx="2735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b="1">
                <a:solidFill>
                  <a:schemeClr val="bg1"/>
                </a:solidFill>
                <a:ea typeface="华文行楷" panose="02010800040101010101" pitchFamily="2" charset="-122"/>
              </a:rPr>
              <a:t>——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纵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向磁约束</a:t>
            </a:r>
          </a:p>
        </p:txBody>
      </p:sp>
      <p:graphicFrame>
        <p:nvGraphicFramePr>
          <p:cNvPr id="192" name="Object 62"/>
          <p:cNvGraphicFramePr>
            <a:graphicFrameLocks/>
          </p:cNvGraphicFramePr>
          <p:nvPr/>
        </p:nvGraphicFramePr>
        <p:xfrm>
          <a:off x="1787525" y="3528615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70" name="Equation" r:id="rId27" imgW="355320" imgH="457200" progId="Equation.3">
                  <p:embed/>
                </p:oleObj>
              </mc:Choice>
              <mc:Fallback>
                <p:oleObj name="Equation" r:id="rId27" imgW="355320" imgH="457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3528615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3"/>
          <p:cNvGraphicFramePr>
            <a:graphicFrameLocks/>
          </p:cNvGraphicFramePr>
          <p:nvPr/>
        </p:nvGraphicFramePr>
        <p:xfrm>
          <a:off x="949325" y="3528615"/>
          <a:ext cx="71278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71" name="Equation" r:id="rId29" imgW="711000" imgH="444240" progId="Equation.3">
                  <p:embed/>
                </p:oleObj>
              </mc:Choice>
              <mc:Fallback>
                <p:oleObj name="Equation" r:id="rId29" imgW="71100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3528615"/>
                        <a:ext cx="712788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64"/>
          <p:cNvGraphicFramePr>
            <a:graphicFrameLocks/>
          </p:cNvGraphicFramePr>
          <p:nvPr/>
        </p:nvGraphicFramePr>
        <p:xfrm>
          <a:off x="2549525" y="3528615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72" name="Equation" r:id="rId31" imgW="368280" imgH="444240" progId="Equation.3">
                  <p:embed/>
                </p:oleObj>
              </mc:Choice>
              <mc:Fallback>
                <p:oleObj name="Equation" r:id="rId31" imgW="368280" imgH="4442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3528615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Object 65"/>
          <p:cNvGraphicFramePr>
            <a:graphicFrameLocks/>
          </p:cNvGraphicFramePr>
          <p:nvPr/>
        </p:nvGraphicFramePr>
        <p:xfrm>
          <a:off x="865188" y="4053458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73" name="Equation" r:id="rId33" imgW="355320" imgH="457200" progId="Equation.3">
                  <p:embed/>
                </p:oleObj>
              </mc:Choice>
              <mc:Fallback>
                <p:oleObj name="Equation" r:id="rId33" imgW="355320" imgH="457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4053458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" name="Text Box 178"/>
          <p:cNvSpPr txBox="1">
            <a:spLocks noChangeArrowheads="1"/>
          </p:cNvSpPr>
          <p:nvPr/>
        </p:nvSpPr>
        <p:spPr bwMode="auto">
          <a:xfrm>
            <a:off x="611188" y="6171183"/>
            <a:ext cx="7561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在非均匀磁场中，纵向运动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受到抑制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——</a:t>
            </a:r>
            <a:r>
              <a:rPr kumimoji="1" lang="en-US" altLang="zh-CN" sz="2400" b="1" dirty="0" smtClean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磁镜效应</a:t>
            </a:r>
          </a:p>
        </p:txBody>
      </p:sp>
    </p:spTree>
    <p:extLst>
      <p:ext uri="{BB962C8B-B14F-4D97-AF65-F5344CB8AC3E}">
        <p14:creationId xmlns:p14="http://schemas.microsoft.com/office/powerpoint/2010/main" val="26184471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9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9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9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9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8555" grpId="0" autoUpdateAnimBg="0"/>
      <p:bldP spid="2198557" grpId="0" autoUpdateAnimBg="0"/>
      <p:bldP spid="2198588" grpId="0" autoUpdateAnimBg="0"/>
      <p:bldP spid="2198590" grpId="0" autoUpdateAnimBg="0"/>
      <p:bldP spid="173" grpId="0" animBg="1"/>
      <p:bldP spid="175" grpId="0" animBg="1"/>
      <p:bldP spid="176" grpId="0" animBg="1"/>
      <p:bldP spid="179" grpId="0" animBg="1"/>
      <p:bldP spid="186" grpId="0" animBg="1"/>
      <p:bldP spid="187" grpId="0" animBg="1" autoUpdateAnimBg="0"/>
      <p:bldP spid="188" grpId="0" autoUpdateAnimBg="0"/>
      <p:bldP spid="191" grpId="0" autoUpdateAnimBg="0"/>
      <p:bldP spid="19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618" name="AutoShape 66"/>
          <p:cNvSpPr>
            <a:spLocks noChangeArrowheads="1"/>
          </p:cNvSpPr>
          <p:nvPr/>
        </p:nvSpPr>
        <p:spPr bwMode="auto">
          <a:xfrm rot="5526343">
            <a:off x="4937125" y="1178223"/>
            <a:ext cx="822325" cy="434975"/>
          </a:xfrm>
          <a:prstGeom prst="can">
            <a:avLst>
              <a:gd name="adj" fmla="val 48542"/>
            </a:avLst>
          </a:prstGeom>
          <a:gradFill rotWithShape="0">
            <a:gsLst>
              <a:gs pos="0">
                <a:srgbClr val="3366FF"/>
              </a:gs>
              <a:gs pos="100000">
                <a:srgbClr val="182F76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6988175" y="509886"/>
            <a:ext cx="1412875" cy="1800225"/>
            <a:chOff x="3894" y="231"/>
            <a:chExt cx="1207" cy="1315"/>
          </a:xfrm>
        </p:grpSpPr>
        <p:sp>
          <p:nvSpPr>
            <p:cNvPr id="13442" name="Freeform 68"/>
            <p:cNvSpPr>
              <a:spLocks noEditPoints="1"/>
            </p:cNvSpPr>
            <p:nvPr/>
          </p:nvSpPr>
          <p:spPr bwMode="auto">
            <a:xfrm>
              <a:off x="3922" y="231"/>
              <a:ext cx="1179" cy="579"/>
            </a:xfrm>
            <a:custGeom>
              <a:avLst/>
              <a:gdLst>
                <a:gd name="T0" fmla="*/ 782 w 1234"/>
                <a:gd name="T1" fmla="*/ 12387 h 412"/>
                <a:gd name="T2" fmla="*/ 762 w 1234"/>
                <a:gd name="T3" fmla="*/ 11961 h 412"/>
                <a:gd name="T4" fmla="*/ 716 w 1234"/>
                <a:gd name="T5" fmla="*/ 10294 h 412"/>
                <a:gd name="T6" fmla="*/ 639 w 1234"/>
                <a:gd name="T7" fmla="*/ 8660 h 412"/>
                <a:gd name="T8" fmla="*/ 544 w 1234"/>
                <a:gd name="T9" fmla="*/ 6198 h 412"/>
                <a:gd name="T10" fmla="*/ 429 w 1234"/>
                <a:gd name="T11" fmla="*/ 4122 h 412"/>
                <a:gd name="T12" fmla="*/ 296 w 1234"/>
                <a:gd name="T13" fmla="*/ 2056 h 412"/>
                <a:gd name="T14" fmla="*/ 153 w 1234"/>
                <a:gd name="T15" fmla="*/ 377 h 412"/>
                <a:gd name="T16" fmla="*/ 0 w 1234"/>
                <a:gd name="T17" fmla="*/ 0 h 412"/>
                <a:gd name="T18" fmla="*/ 0 w 1234"/>
                <a:gd name="T19" fmla="*/ 0 h 412"/>
                <a:gd name="T20" fmla="*/ 153 w 1234"/>
                <a:gd name="T21" fmla="*/ 377 h 412"/>
                <a:gd name="T22" fmla="*/ 296 w 1234"/>
                <a:gd name="T23" fmla="*/ 2056 h 412"/>
                <a:gd name="T24" fmla="*/ 429 w 1234"/>
                <a:gd name="T25" fmla="*/ 4122 h 412"/>
                <a:gd name="T26" fmla="*/ 544 w 1234"/>
                <a:gd name="T27" fmla="*/ 6198 h 412"/>
                <a:gd name="T28" fmla="*/ 639 w 1234"/>
                <a:gd name="T29" fmla="*/ 8660 h 412"/>
                <a:gd name="T30" fmla="*/ 716 w 1234"/>
                <a:gd name="T31" fmla="*/ 10294 h 412"/>
                <a:gd name="T32" fmla="*/ 762 w 1234"/>
                <a:gd name="T33" fmla="*/ 11961 h 412"/>
                <a:gd name="T34" fmla="*/ 782 w 1234"/>
                <a:gd name="T35" fmla="*/ 12387 h 412"/>
                <a:gd name="T36" fmla="*/ 782 w 1234"/>
                <a:gd name="T37" fmla="*/ 12387 h 412"/>
                <a:gd name="T38" fmla="*/ 782 w 1234"/>
                <a:gd name="T39" fmla="*/ 12387 h 412"/>
                <a:gd name="T40" fmla="*/ 782 w 1234"/>
                <a:gd name="T41" fmla="*/ 12387 h 412"/>
                <a:gd name="T42" fmla="*/ 782 w 1234"/>
                <a:gd name="T43" fmla="*/ 12387 h 4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34"/>
                <a:gd name="T67" fmla="*/ 0 h 412"/>
                <a:gd name="T68" fmla="*/ 1234 w 1234"/>
                <a:gd name="T69" fmla="*/ 412 h 4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34" h="412">
                  <a:moveTo>
                    <a:pt x="1234" y="412"/>
                  </a:moveTo>
                  <a:lnTo>
                    <a:pt x="1204" y="398"/>
                  </a:lnTo>
                  <a:lnTo>
                    <a:pt x="1129" y="343"/>
                  </a:lnTo>
                  <a:lnTo>
                    <a:pt x="1008" y="288"/>
                  </a:lnTo>
                  <a:lnTo>
                    <a:pt x="858" y="206"/>
                  </a:lnTo>
                  <a:lnTo>
                    <a:pt x="677" y="137"/>
                  </a:lnTo>
                  <a:lnTo>
                    <a:pt x="467" y="68"/>
                  </a:lnTo>
                  <a:lnTo>
                    <a:pt x="241" y="13"/>
                  </a:lnTo>
                  <a:lnTo>
                    <a:pt x="0" y="0"/>
                  </a:lnTo>
                  <a:lnTo>
                    <a:pt x="241" y="13"/>
                  </a:lnTo>
                  <a:lnTo>
                    <a:pt x="467" y="68"/>
                  </a:lnTo>
                  <a:lnTo>
                    <a:pt x="677" y="137"/>
                  </a:lnTo>
                  <a:lnTo>
                    <a:pt x="858" y="206"/>
                  </a:lnTo>
                  <a:lnTo>
                    <a:pt x="1008" y="288"/>
                  </a:lnTo>
                  <a:lnTo>
                    <a:pt x="1129" y="343"/>
                  </a:lnTo>
                  <a:lnTo>
                    <a:pt x="1204" y="398"/>
                  </a:lnTo>
                  <a:lnTo>
                    <a:pt x="1234" y="412"/>
                  </a:lnTo>
                  <a:close/>
                  <a:moveTo>
                    <a:pt x="1234" y="412"/>
                  </a:moveTo>
                  <a:lnTo>
                    <a:pt x="1234" y="412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3" name="Freeform 69"/>
            <p:cNvSpPr>
              <a:spLocks noEditPoints="1"/>
            </p:cNvSpPr>
            <p:nvPr/>
          </p:nvSpPr>
          <p:spPr bwMode="auto">
            <a:xfrm>
              <a:off x="3894" y="966"/>
              <a:ext cx="1207" cy="580"/>
            </a:xfrm>
            <a:custGeom>
              <a:avLst/>
              <a:gdLst>
                <a:gd name="T0" fmla="*/ 0 w 1264"/>
                <a:gd name="T1" fmla="*/ 12334 h 413"/>
                <a:gd name="T2" fmla="*/ 152 w 1264"/>
                <a:gd name="T3" fmla="*/ 11891 h 413"/>
                <a:gd name="T4" fmla="*/ 294 w 1264"/>
                <a:gd name="T5" fmla="*/ 10256 h 413"/>
                <a:gd name="T6" fmla="*/ 435 w 1264"/>
                <a:gd name="T7" fmla="*/ 8617 h 413"/>
                <a:gd name="T8" fmla="*/ 551 w 1264"/>
                <a:gd name="T9" fmla="*/ 6136 h 413"/>
                <a:gd name="T10" fmla="*/ 654 w 1264"/>
                <a:gd name="T11" fmla="*/ 4111 h 413"/>
                <a:gd name="T12" fmla="*/ 731 w 1264"/>
                <a:gd name="T13" fmla="*/ 2055 h 413"/>
                <a:gd name="T14" fmla="*/ 778 w 1264"/>
                <a:gd name="T15" fmla="*/ 420 h 413"/>
                <a:gd name="T16" fmla="*/ 798 w 1264"/>
                <a:gd name="T17" fmla="*/ 0 h 413"/>
                <a:gd name="T18" fmla="*/ 798 w 1264"/>
                <a:gd name="T19" fmla="*/ 0 h 413"/>
                <a:gd name="T20" fmla="*/ 778 w 1264"/>
                <a:gd name="T21" fmla="*/ 420 h 413"/>
                <a:gd name="T22" fmla="*/ 731 w 1264"/>
                <a:gd name="T23" fmla="*/ 2055 h 413"/>
                <a:gd name="T24" fmla="*/ 654 w 1264"/>
                <a:gd name="T25" fmla="*/ 4111 h 413"/>
                <a:gd name="T26" fmla="*/ 551 w 1264"/>
                <a:gd name="T27" fmla="*/ 6136 h 413"/>
                <a:gd name="T28" fmla="*/ 435 w 1264"/>
                <a:gd name="T29" fmla="*/ 8617 h 413"/>
                <a:gd name="T30" fmla="*/ 294 w 1264"/>
                <a:gd name="T31" fmla="*/ 10256 h 413"/>
                <a:gd name="T32" fmla="*/ 152 w 1264"/>
                <a:gd name="T33" fmla="*/ 11891 h 413"/>
                <a:gd name="T34" fmla="*/ 0 w 1264"/>
                <a:gd name="T35" fmla="*/ 12334 h 413"/>
                <a:gd name="T36" fmla="*/ 0 w 1264"/>
                <a:gd name="T37" fmla="*/ 12334 h 413"/>
                <a:gd name="T38" fmla="*/ 0 w 1264"/>
                <a:gd name="T39" fmla="*/ 12334 h 413"/>
                <a:gd name="T40" fmla="*/ 0 w 1264"/>
                <a:gd name="T41" fmla="*/ 12334 h 413"/>
                <a:gd name="T42" fmla="*/ 0 w 1264"/>
                <a:gd name="T43" fmla="*/ 12334 h 4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4"/>
                <a:gd name="T67" fmla="*/ 0 h 413"/>
                <a:gd name="T68" fmla="*/ 1264 w 1264"/>
                <a:gd name="T69" fmla="*/ 413 h 4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4" h="413">
                  <a:moveTo>
                    <a:pt x="0" y="413"/>
                  </a:moveTo>
                  <a:lnTo>
                    <a:pt x="241" y="399"/>
                  </a:lnTo>
                  <a:lnTo>
                    <a:pt x="467" y="344"/>
                  </a:lnTo>
                  <a:lnTo>
                    <a:pt x="692" y="289"/>
                  </a:lnTo>
                  <a:lnTo>
                    <a:pt x="873" y="206"/>
                  </a:lnTo>
                  <a:lnTo>
                    <a:pt x="1038" y="138"/>
                  </a:lnTo>
                  <a:lnTo>
                    <a:pt x="1159" y="69"/>
                  </a:lnTo>
                  <a:lnTo>
                    <a:pt x="1234" y="14"/>
                  </a:lnTo>
                  <a:lnTo>
                    <a:pt x="1264" y="0"/>
                  </a:lnTo>
                  <a:lnTo>
                    <a:pt x="1234" y="14"/>
                  </a:lnTo>
                  <a:lnTo>
                    <a:pt x="1159" y="69"/>
                  </a:lnTo>
                  <a:lnTo>
                    <a:pt x="1038" y="138"/>
                  </a:lnTo>
                  <a:lnTo>
                    <a:pt x="873" y="206"/>
                  </a:lnTo>
                  <a:lnTo>
                    <a:pt x="692" y="289"/>
                  </a:lnTo>
                  <a:lnTo>
                    <a:pt x="467" y="344"/>
                  </a:lnTo>
                  <a:lnTo>
                    <a:pt x="241" y="399"/>
                  </a:lnTo>
                  <a:lnTo>
                    <a:pt x="0" y="413"/>
                  </a:lnTo>
                  <a:close/>
                  <a:moveTo>
                    <a:pt x="0" y="413"/>
                  </a:moveTo>
                  <a:lnTo>
                    <a:pt x="0" y="413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4" name="Freeform 70"/>
            <p:cNvSpPr>
              <a:spLocks noEditPoints="1"/>
            </p:cNvSpPr>
            <p:nvPr/>
          </p:nvSpPr>
          <p:spPr bwMode="auto">
            <a:xfrm>
              <a:off x="3922" y="888"/>
              <a:ext cx="1179" cy="1"/>
            </a:xfrm>
            <a:custGeom>
              <a:avLst/>
              <a:gdLst>
                <a:gd name="T0" fmla="*/ 782 w 1234"/>
                <a:gd name="T1" fmla="*/ 0 h 1"/>
                <a:gd name="T2" fmla="*/ 0 w 1234"/>
                <a:gd name="T3" fmla="*/ 0 h 1"/>
                <a:gd name="T4" fmla="*/ 782 w 1234"/>
                <a:gd name="T5" fmla="*/ 0 h 1"/>
                <a:gd name="T6" fmla="*/ 782 w 1234"/>
                <a:gd name="T7" fmla="*/ 0 h 1"/>
                <a:gd name="T8" fmla="*/ 782 w 1234"/>
                <a:gd name="T9" fmla="*/ 0 h 1"/>
                <a:gd name="T10" fmla="*/ 782 w 1234"/>
                <a:gd name="T11" fmla="*/ 0 h 1"/>
                <a:gd name="T12" fmla="*/ 782 w 123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34"/>
                <a:gd name="T22" fmla="*/ 0 h 1"/>
                <a:gd name="T23" fmla="*/ 1234 w 123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34" h="1">
                  <a:moveTo>
                    <a:pt x="1234" y="0"/>
                  </a:moveTo>
                  <a:lnTo>
                    <a:pt x="0" y="0"/>
                  </a:lnTo>
                  <a:lnTo>
                    <a:pt x="1234" y="0"/>
                  </a:lnTo>
                  <a:close/>
                  <a:moveTo>
                    <a:pt x="1234" y="0"/>
                  </a:moveTo>
                  <a:lnTo>
                    <a:pt x="123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5" name="Freeform 71"/>
            <p:cNvSpPr>
              <a:spLocks noEditPoints="1"/>
            </p:cNvSpPr>
            <p:nvPr/>
          </p:nvSpPr>
          <p:spPr bwMode="auto">
            <a:xfrm>
              <a:off x="3922" y="443"/>
              <a:ext cx="1179" cy="387"/>
            </a:xfrm>
            <a:custGeom>
              <a:avLst/>
              <a:gdLst>
                <a:gd name="T0" fmla="*/ 782 w 1234"/>
                <a:gd name="T1" fmla="*/ 8377 h 275"/>
                <a:gd name="T2" fmla="*/ 762 w 1234"/>
                <a:gd name="T3" fmla="*/ 7937 h 275"/>
                <a:gd name="T4" fmla="*/ 716 w 1234"/>
                <a:gd name="T5" fmla="*/ 7129 h 275"/>
                <a:gd name="T6" fmla="*/ 639 w 1234"/>
                <a:gd name="T7" fmla="*/ 5851 h 275"/>
                <a:gd name="T8" fmla="*/ 544 w 1234"/>
                <a:gd name="T9" fmla="*/ 4188 h 275"/>
                <a:gd name="T10" fmla="*/ 429 w 1234"/>
                <a:gd name="T11" fmla="*/ 2495 h 275"/>
                <a:gd name="T12" fmla="*/ 296 w 1234"/>
                <a:gd name="T13" fmla="*/ 1260 h 275"/>
                <a:gd name="T14" fmla="*/ 153 w 1234"/>
                <a:gd name="T15" fmla="*/ 424 h 275"/>
                <a:gd name="T16" fmla="*/ 0 w 1234"/>
                <a:gd name="T17" fmla="*/ 0 h 275"/>
                <a:gd name="T18" fmla="*/ 0 w 1234"/>
                <a:gd name="T19" fmla="*/ 0 h 275"/>
                <a:gd name="T20" fmla="*/ 153 w 1234"/>
                <a:gd name="T21" fmla="*/ 424 h 275"/>
                <a:gd name="T22" fmla="*/ 296 w 1234"/>
                <a:gd name="T23" fmla="*/ 1260 h 275"/>
                <a:gd name="T24" fmla="*/ 429 w 1234"/>
                <a:gd name="T25" fmla="*/ 2495 h 275"/>
                <a:gd name="T26" fmla="*/ 544 w 1234"/>
                <a:gd name="T27" fmla="*/ 4188 h 275"/>
                <a:gd name="T28" fmla="*/ 639 w 1234"/>
                <a:gd name="T29" fmla="*/ 5851 h 275"/>
                <a:gd name="T30" fmla="*/ 716 w 1234"/>
                <a:gd name="T31" fmla="*/ 7129 h 275"/>
                <a:gd name="T32" fmla="*/ 762 w 1234"/>
                <a:gd name="T33" fmla="*/ 7937 h 275"/>
                <a:gd name="T34" fmla="*/ 782 w 1234"/>
                <a:gd name="T35" fmla="*/ 8377 h 275"/>
                <a:gd name="T36" fmla="*/ 782 w 1234"/>
                <a:gd name="T37" fmla="*/ 8377 h 275"/>
                <a:gd name="T38" fmla="*/ 782 w 1234"/>
                <a:gd name="T39" fmla="*/ 8377 h 275"/>
                <a:gd name="T40" fmla="*/ 782 w 1234"/>
                <a:gd name="T41" fmla="*/ 8377 h 275"/>
                <a:gd name="T42" fmla="*/ 782 w 1234"/>
                <a:gd name="T43" fmla="*/ 8377 h 2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34"/>
                <a:gd name="T67" fmla="*/ 0 h 275"/>
                <a:gd name="T68" fmla="*/ 1234 w 1234"/>
                <a:gd name="T69" fmla="*/ 275 h 27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34" h="275">
                  <a:moveTo>
                    <a:pt x="1234" y="275"/>
                  </a:moveTo>
                  <a:lnTo>
                    <a:pt x="1204" y="261"/>
                  </a:lnTo>
                  <a:lnTo>
                    <a:pt x="1129" y="234"/>
                  </a:lnTo>
                  <a:lnTo>
                    <a:pt x="1008" y="192"/>
                  </a:lnTo>
                  <a:lnTo>
                    <a:pt x="858" y="137"/>
                  </a:lnTo>
                  <a:lnTo>
                    <a:pt x="677" y="82"/>
                  </a:lnTo>
                  <a:lnTo>
                    <a:pt x="467" y="41"/>
                  </a:lnTo>
                  <a:lnTo>
                    <a:pt x="241" y="14"/>
                  </a:lnTo>
                  <a:lnTo>
                    <a:pt x="0" y="0"/>
                  </a:lnTo>
                  <a:lnTo>
                    <a:pt x="241" y="14"/>
                  </a:lnTo>
                  <a:lnTo>
                    <a:pt x="467" y="41"/>
                  </a:lnTo>
                  <a:lnTo>
                    <a:pt x="677" y="82"/>
                  </a:lnTo>
                  <a:lnTo>
                    <a:pt x="858" y="137"/>
                  </a:lnTo>
                  <a:lnTo>
                    <a:pt x="1008" y="192"/>
                  </a:lnTo>
                  <a:lnTo>
                    <a:pt x="1129" y="234"/>
                  </a:lnTo>
                  <a:lnTo>
                    <a:pt x="1204" y="261"/>
                  </a:lnTo>
                  <a:lnTo>
                    <a:pt x="1234" y="275"/>
                  </a:lnTo>
                  <a:close/>
                  <a:moveTo>
                    <a:pt x="1234" y="275"/>
                  </a:moveTo>
                  <a:lnTo>
                    <a:pt x="1234" y="275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6" name="Freeform 72"/>
            <p:cNvSpPr>
              <a:spLocks noEditPoints="1"/>
            </p:cNvSpPr>
            <p:nvPr/>
          </p:nvSpPr>
          <p:spPr bwMode="auto">
            <a:xfrm>
              <a:off x="3922" y="656"/>
              <a:ext cx="1179" cy="212"/>
            </a:xfrm>
            <a:custGeom>
              <a:avLst/>
              <a:gdLst>
                <a:gd name="T0" fmla="*/ 782 w 1234"/>
                <a:gd name="T1" fmla="*/ 4494 h 151"/>
                <a:gd name="T2" fmla="*/ 762 w 1234"/>
                <a:gd name="T3" fmla="*/ 4494 h 151"/>
                <a:gd name="T4" fmla="*/ 716 w 1234"/>
                <a:gd name="T5" fmla="*/ 3692 h 151"/>
                <a:gd name="T6" fmla="*/ 639 w 1234"/>
                <a:gd name="T7" fmla="*/ 3256 h 151"/>
                <a:gd name="T8" fmla="*/ 544 w 1234"/>
                <a:gd name="T9" fmla="*/ 2472 h 151"/>
                <a:gd name="T10" fmla="*/ 429 w 1234"/>
                <a:gd name="T11" fmla="*/ 1631 h 151"/>
                <a:gd name="T12" fmla="*/ 296 w 1234"/>
                <a:gd name="T13" fmla="*/ 828 h 151"/>
                <a:gd name="T14" fmla="*/ 153 w 1234"/>
                <a:gd name="T15" fmla="*/ 420 h 151"/>
                <a:gd name="T16" fmla="*/ 0 w 1234"/>
                <a:gd name="T17" fmla="*/ 0 h 151"/>
                <a:gd name="T18" fmla="*/ 0 w 1234"/>
                <a:gd name="T19" fmla="*/ 0 h 151"/>
                <a:gd name="T20" fmla="*/ 153 w 1234"/>
                <a:gd name="T21" fmla="*/ 420 h 151"/>
                <a:gd name="T22" fmla="*/ 296 w 1234"/>
                <a:gd name="T23" fmla="*/ 828 h 151"/>
                <a:gd name="T24" fmla="*/ 429 w 1234"/>
                <a:gd name="T25" fmla="*/ 1631 h 151"/>
                <a:gd name="T26" fmla="*/ 544 w 1234"/>
                <a:gd name="T27" fmla="*/ 2472 h 151"/>
                <a:gd name="T28" fmla="*/ 639 w 1234"/>
                <a:gd name="T29" fmla="*/ 3256 h 151"/>
                <a:gd name="T30" fmla="*/ 716 w 1234"/>
                <a:gd name="T31" fmla="*/ 3692 h 151"/>
                <a:gd name="T32" fmla="*/ 762 w 1234"/>
                <a:gd name="T33" fmla="*/ 4494 h 151"/>
                <a:gd name="T34" fmla="*/ 782 w 1234"/>
                <a:gd name="T35" fmla="*/ 4494 h 151"/>
                <a:gd name="T36" fmla="*/ 782 w 1234"/>
                <a:gd name="T37" fmla="*/ 4494 h 151"/>
                <a:gd name="T38" fmla="*/ 782 w 1234"/>
                <a:gd name="T39" fmla="*/ 4494 h 151"/>
                <a:gd name="T40" fmla="*/ 782 w 1234"/>
                <a:gd name="T41" fmla="*/ 4494 h 151"/>
                <a:gd name="T42" fmla="*/ 782 w 1234"/>
                <a:gd name="T43" fmla="*/ 4494 h 15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34"/>
                <a:gd name="T67" fmla="*/ 0 h 151"/>
                <a:gd name="T68" fmla="*/ 1234 w 1234"/>
                <a:gd name="T69" fmla="*/ 151 h 15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34" h="151">
                  <a:moveTo>
                    <a:pt x="1234" y="151"/>
                  </a:moveTo>
                  <a:lnTo>
                    <a:pt x="1204" y="151"/>
                  </a:lnTo>
                  <a:lnTo>
                    <a:pt x="1129" y="124"/>
                  </a:lnTo>
                  <a:lnTo>
                    <a:pt x="1008" y="110"/>
                  </a:lnTo>
                  <a:lnTo>
                    <a:pt x="858" y="83"/>
                  </a:lnTo>
                  <a:lnTo>
                    <a:pt x="677" y="55"/>
                  </a:lnTo>
                  <a:lnTo>
                    <a:pt x="467" y="28"/>
                  </a:lnTo>
                  <a:lnTo>
                    <a:pt x="241" y="14"/>
                  </a:lnTo>
                  <a:lnTo>
                    <a:pt x="0" y="0"/>
                  </a:lnTo>
                  <a:lnTo>
                    <a:pt x="241" y="14"/>
                  </a:lnTo>
                  <a:lnTo>
                    <a:pt x="467" y="28"/>
                  </a:lnTo>
                  <a:lnTo>
                    <a:pt x="677" y="55"/>
                  </a:lnTo>
                  <a:lnTo>
                    <a:pt x="858" y="83"/>
                  </a:lnTo>
                  <a:lnTo>
                    <a:pt x="1008" y="110"/>
                  </a:lnTo>
                  <a:lnTo>
                    <a:pt x="1129" y="124"/>
                  </a:lnTo>
                  <a:lnTo>
                    <a:pt x="1204" y="151"/>
                  </a:lnTo>
                  <a:lnTo>
                    <a:pt x="1234" y="151"/>
                  </a:lnTo>
                  <a:close/>
                  <a:moveTo>
                    <a:pt x="1234" y="151"/>
                  </a:moveTo>
                  <a:lnTo>
                    <a:pt x="1234" y="151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7" name="Freeform 73"/>
            <p:cNvSpPr>
              <a:spLocks noEditPoints="1"/>
            </p:cNvSpPr>
            <p:nvPr/>
          </p:nvSpPr>
          <p:spPr bwMode="auto">
            <a:xfrm>
              <a:off x="3894" y="946"/>
              <a:ext cx="1207" cy="386"/>
            </a:xfrm>
            <a:custGeom>
              <a:avLst/>
              <a:gdLst>
                <a:gd name="T0" fmla="*/ 0 w 1264"/>
                <a:gd name="T1" fmla="*/ 8166 h 275"/>
                <a:gd name="T2" fmla="*/ 152 w 1264"/>
                <a:gd name="T3" fmla="*/ 7790 h 275"/>
                <a:gd name="T4" fmla="*/ 294 w 1264"/>
                <a:gd name="T5" fmla="*/ 6935 h 275"/>
                <a:gd name="T6" fmla="*/ 435 w 1264"/>
                <a:gd name="T7" fmla="*/ 5721 h 275"/>
                <a:gd name="T8" fmla="*/ 551 w 1264"/>
                <a:gd name="T9" fmla="*/ 4099 h 275"/>
                <a:gd name="T10" fmla="*/ 654 w 1264"/>
                <a:gd name="T11" fmla="*/ 2469 h 275"/>
                <a:gd name="T12" fmla="*/ 731 w 1264"/>
                <a:gd name="T13" fmla="*/ 1253 h 275"/>
                <a:gd name="T14" fmla="*/ 778 w 1264"/>
                <a:gd name="T15" fmla="*/ 420 h 275"/>
                <a:gd name="T16" fmla="*/ 798 w 1264"/>
                <a:gd name="T17" fmla="*/ 0 h 275"/>
                <a:gd name="T18" fmla="*/ 798 w 1264"/>
                <a:gd name="T19" fmla="*/ 0 h 275"/>
                <a:gd name="T20" fmla="*/ 778 w 1264"/>
                <a:gd name="T21" fmla="*/ 420 h 275"/>
                <a:gd name="T22" fmla="*/ 731 w 1264"/>
                <a:gd name="T23" fmla="*/ 1253 h 275"/>
                <a:gd name="T24" fmla="*/ 654 w 1264"/>
                <a:gd name="T25" fmla="*/ 2469 h 275"/>
                <a:gd name="T26" fmla="*/ 551 w 1264"/>
                <a:gd name="T27" fmla="*/ 4099 h 275"/>
                <a:gd name="T28" fmla="*/ 435 w 1264"/>
                <a:gd name="T29" fmla="*/ 5721 h 275"/>
                <a:gd name="T30" fmla="*/ 294 w 1264"/>
                <a:gd name="T31" fmla="*/ 6935 h 275"/>
                <a:gd name="T32" fmla="*/ 152 w 1264"/>
                <a:gd name="T33" fmla="*/ 7790 h 275"/>
                <a:gd name="T34" fmla="*/ 0 w 1264"/>
                <a:gd name="T35" fmla="*/ 8166 h 275"/>
                <a:gd name="T36" fmla="*/ 0 w 1264"/>
                <a:gd name="T37" fmla="*/ 8166 h 275"/>
                <a:gd name="T38" fmla="*/ 0 w 1264"/>
                <a:gd name="T39" fmla="*/ 8166 h 275"/>
                <a:gd name="T40" fmla="*/ 0 w 1264"/>
                <a:gd name="T41" fmla="*/ 8166 h 275"/>
                <a:gd name="T42" fmla="*/ 0 w 1264"/>
                <a:gd name="T43" fmla="*/ 8166 h 2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4"/>
                <a:gd name="T67" fmla="*/ 0 h 275"/>
                <a:gd name="T68" fmla="*/ 1264 w 1264"/>
                <a:gd name="T69" fmla="*/ 275 h 27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4" h="275">
                  <a:moveTo>
                    <a:pt x="0" y="275"/>
                  </a:moveTo>
                  <a:lnTo>
                    <a:pt x="241" y="262"/>
                  </a:lnTo>
                  <a:lnTo>
                    <a:pt x="467" y="234"/>
                  </a:lnTo>
                  <a:lnTo>
                    <a:pt x="692" y="193"/>
                  </a:lnTo>
                  <a:lnTo>
                    <a:pt x="873" y="138"/>
                  </a:lnTo>
                  <a:lnTo>
                    <a:pt x="1038" y="83"/>
                  </a:lnTo>
                  <a:lnTo>
                    <a:pt x="1159" y="42"/>
                  </a:lnTo>
                  <a:lnTo>
                    <a:pt x="1234" y="14"/>
                  </a:lnTo>
                  <a:lnTo>
                    <a:pt x="1264" y="0"/>
                  </a:lnTo>
                  <a:lnTo>
                    <a:pt x="1234" y="14"/>
                  </a:lnTo>
                  <a:lnTo>
                    <a:pt x="1159" y="42"/>
                  </a:lnTo>
                  <a:lnTo>
                    <a:pt x="1038" y="83"/>
                  </a:lnTo>
                  <a:lnTo>
                    <a:pt x="873" y="138"/>
                  </a:lnTo>
                  <a:lnTo>
                    <a:pt x="692" y="193"/>
                  </a:lnTo>
                  <a:lnTo>
                    <a:pt x="467" y="234"/>
                  </a:lnTo>
                  <a:lnTo>
                    <a:pt x="241" y="262"/>
                  </a:lnTo>
                  <a:lnTo>
                    <a:pt x="0" y="275"/>
                  </a:lnTo>
                  <a:close/>
                  <a:moveTo>
                    <a:pt x="0" y="275"/>
                  </a:moveTo>
                  <a:lnTo>
                    <a:pt x="0" y="275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8" name="Freeform 74"/>
            <p:cNvSpPr>
              <a:spLocks noEditPoints="1"/>
            </p:cNvSpPr>
            <p:nvPr/>
          </p:nvSpPr>
          <p:spPr bwMode="auto">
            <a:xfrm>
              <a:off x="3894" y="907"/>
              <a:ext cx="1207" cy="213"/>
            </a:xfrm>
            <a:custGeom>
              <a:avLst/>
              <a:gdLst>
                <a:gd name="T0" fmla="*/ 0 w 1264"/>
                <a:gd name="T1" fmla="*/ 4704 h 151"/>
                <a:gd name="T2" fmla="*/ 152 w 1264"/>
                <a:gd name="T3" fmla="*/ 4704 h 151"/>
                <a:gd name="T4" fmla="*/ 294 w 1264"/>
                <a:gd name="T5" fmla="*/ 3873 h 151"/>
                <a:gd name="T6" fmla="*/ 435 w 1264"/>
                <a:gd name="T7" fmla="*/ 3436 h 151"/>
                <a:gd name="T8" fmla="*/ 551 w 1264"/>
                <a:gd name="T9" fmla="*/ 2569 h 151"/>
                <a:gd name="T10" fmla="*/ 654 w 1264"/>
                <a:gd name="T11" fmla="*/ 1727 h 151"/>
                <a:gd name="T12" fmla="*/ 731 w 1264"/>
                <a:gd name="T13" fmla="*/ 842 h 151"/>
                <a:gd name="T14" fmla="*/ 778 w 1264"/>
                <a:gd name="T15" fmla="*/ 436 h 151"/>
                <a:gd name="T16" fmla="*/ 798 w 1264"/>
                <a:gd name="T17" fmla="*/ 0 h 151"/>
                <a:gd name="T18" fmla="*/ 798 w 1264"/>
                <a:gd name="T19" fmla="*/ 0 h 151"/>
                <a:gd name="T20" fmla="*/ 778 w 1264"/>
                <a:gd name="T21" fmla="*/ 436 h 151"/>
                <a:gd name="T22" fmla="*/ 731 w 1264"/>
                <a:gd name="T23" fmla="*/ 842 h 151"/>
                <a:gd name="T24" fmla="*/ 654 w 1264"/>
                <a:gd name="T25" fmla="*/ 1727 h 151"/>
                <a:gd name="T26" fmla="*/ 551 w 1264"/>
                <a:gd name="T27" fmla="*/ 2569 h 151"/>
                <a:gd name="T28" fmla="*/ 435 w 1264"/>
                <a:gd name="T29" fmla="*/ 3436 h 151"/>
                <a:gd name="T30" fmla="*/ 294 w 1264"/>
                <a:gd name="T31" fmla="*/ 3873 h 151"/>
                <a:gd name="T32" fmla="*/ 152 w 1264"/>
                <a:gd name="T33" fmla="*/ 4704 h 151"/>
                <a:gd name="T34" fmla="*/ 0 w 1264"/>
                <a:gd name="T35" fmla="*/ 4704 h 151"/>
                <a:gd name="T36" fmla="*/ 0 w 1264"/>
                <a:gd name="T37" fmla="*/ 4704 h 151"/>
                <a:gd name="T38" fmla="*/ 0 w 1264"/>
                <a:gd name="T39" fmla="*/ 4704 h 151"/>
                <a:gd name="T40" fmla="*/ 0 w 1264"/>
                <a:gd name="T41" fmla="*/ 4704 h 151"/>
                <a:gd name="T42" fmla="*/ 0 w 1264"/>
                <a:gd name="T43" fmla="*/ 4704 h 15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4"/>
                <a:gd name="T67" fmla="*/ 0 h 151"/>
                <a:gd name="T68" fmla="*/ 1264 w 1264"/>
                <a:gd name="T69" fmla="*/ 151 h 15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4" h="151">
                  <a:moveTo>
                    <a:pt x="0" y="151"/>
                  </a:moveTo>
                  <a:lnTo>
                    <a:pt x="241" y="151"/>
                  </a:lnTo>
                  <a:lnTo>
                    <a:pt x="467" y="124"/>
                  </a:lnTo>
                  <a:lnTo>
                    <a:pt x="692" y="110"/>
                  </a:lnTo>
                  <a:lnTo>
                    <a:pt x="873" y="82"/>
                  </a:lnTo>
                  <a:lnTo>
                    <a:pt x="1038" y="55"/>
                  </a:lnTo>
                  <a:lnTo>
                    <a:pt x="1159" y="27"/>
                  </a:lnTo>
                  <a:lnTo>
                    <a:pt x="1234" y="14"/>
                  </a:lnTo>
                  <a:lnTo>
                    <a:pt x="1264" y="0"/>
                  </a:lnTo>
                  <a:lnTo>
                    <a:pt x="1234" y="14"/>
                  </a:lnTo>
                  <a:lnTo>
                    <a:pt x="1159" y="27"/>
                  </a:lnTo>
                  <a:lnTo>
                    <a:pt x="1038" y="55"/>
                  </a:lnTo>
                  <a:lnTo>
                    <a:pt x="873" y="82"/>
                  </a:lnTo>
                  <a:lnTo>
                    <a:pt x="692" y="110"/>
                  </a:lnTo>
                  <a:lnTo>
                    <a:pt x="467" y="124"/>
                  </a:lnTo>
                  <a:lnTo>
                    <a:pt x="241" y="151"/>
                  </a:lnTo>
                  <a:lnTo>
                    <a:pt x="0" y="151"/>
                  </a:lnTo>
                  <a:close/>
                  <a:moveTo>
                    <a:pt x="0" y="151"/>
                  </a:moveTo>
                  <a:lnTo>
                    <a:pt x="0" y="151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" name="Group 75"/>
          <p:cNvGrpSpPr>
            <a:grpSpLocks/>
          </p:cNvGrpSpPr>
          <p:nvPr/>
        </p:nvGrpSpPr>
        <p:grpSpPr bwMode="auto">
          <a:xfrm>
            <a:off x="5526088" y="446386"/>
            <a:ext cx="1497012" cy="1905000"/>
            <a:chOff x="2701" y="192"/>
            <a:chExt cx="1279" cy="1392"/>
          </a:xfrm>
        </p:grpSpPr>
        <p:sp>
          <p:nvSpPr>
            <p:cNvPr id="13428" name="Freeform 76"/>
            <p:cNvSpPr>
              <a:spLocks noEditPoints="1"/>
            </p:cNvSpPr>
            <p:nvPr/>
          </p:nvSpPr>
          <p:spPr bwMode="auto">
            <a:xfrm>
              <a:off x="2729" y="223"/>
              <a:ext cx="1206" cy="579"/>
            </a:xfrm>
            <a:custGeom>
              <a:avLst/>
              <a:gdLst>
                <a:gd name="T0" fmla="*/ 797 w 1263"/>
                <a:gd name="T1" fmla="*/ 0 h 412"/>
                <a:gd name="T2" fmla="*/ 645 w 1263"/>
                <a:gd name="T3" fmla="*/ 377 h 412"/>
                <a:gd name="T4" fmla="*/ 493 w 1263"/>
                <a:gd name="T5" fmla="*/ 2056 h 412"/>
                <a:gd name="T6" fmla="*/ 360 w 1263"/>
                <a:gd name="T7" fmla="*/ 4122 h 412"/>
                <a:gd name="T8" fmla="*/ 246 w 1263"/>
                <a:gd name="T9" fmla="*/ 6198 h 412"/>
                <a:gd name="T10" fmla="*/ 142 w 1263"/>
                <a:gd name="T11" fmla="*/ 8660 h 412"/>
                <a:gd name="T12" fmla="*/ 66 w 1263"/>
                <a:gd name="T13" fmla="*/ 10294 h 412"/>
                <a:gd name="T14" fmla="*/ 20 w 1263"/>
                <a:gd name="T15" fmla="*/ 11961 h 412"/>
                <a:gd name="T16" fmla="*/ 0 w 1263"/>
                <a:gd name="T17" fmla="*/ 12387 h 412"/>
                <a:gd name="T18" fmla="*/ 0 w 1263"/>
                <a:gd name="T19" fmla="*/ 12387 h 412"/>
                <a:gd name="T20" fmla="*/ 20 w 1263"/>
                <a:gd name="T21" fmla="*/ 11961 h 412"/>
                <a:gd name="T22" fmla="*/ 66 w 1263"/>
                <a:gd name="T23" fmla="*/ 10294 h 412"/>
                <a:gd name="T24" fmla="*/ 142 w 1263"/>
                <a:gd name="T25" fmla="*/ 8660 h 412"/>
                <a:gd name="T26" fmla="*/ 246 w 1263"/>
                <a:gd name="T27" fmla="*/ 6198 h 412"/>
                <a:gd name="T28" fmla="*/ 360 w 1263"/>
                <a:gd name="T29" fmla="*/ 4122 h 412"/>
                <a:gd name="T30" fmla="*/ 493 w 1263"/>
                <a:gd name="T31" fmla="*/ 2056 h 412"/>
                <a:gd name="T32" fmla="*/ 645 w 1263"/>
                <a:gd name="T33" fmla="*/ 377 h 412"/>
                <a:gd name="T34" fmla="*/ 797 w 1263"/>
                <a:gd name="T35" fmla="*/ 0 h 412"/>
                <a:gd name="T36" fmla="*/ 797 w 1263"/>
                <a:gd name="T37" fmla="*/ 0 h 412"/>
                <a:gd name="T38" fmla="*/ 797 w 1263"/>
                <a:gd name="T39" fmla="*/ 0 h 412"/>
                <a:gd name="T40" fmla="*/ 797 w 1263"/>
                <a:gd name="T41" fmla="*/ 0 h 412"/>
                <a:gd name="T42" fmla="*/ 797 w 1263"/>
                <a:gd name="T43" fmla="*/ 0 h 4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3"/>
                <a:gd name="T67" fmla="*/ 0 h 412"/>
                <a:gd name="T68" fmla="*/ 1263 w 1263"/>
                <a:gd name="T69" fmla="*/ 412 h 4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3" h="412">
                  <a:moveTo>
                    <a:pt x="1263" y="0"/>
                  </a:moveTo>
                  <a:lnTo>
                    <a:pt x="1023" y="13"/>
                  </a:lnTo>
                  <a:lnTo>
                    <a:pt x="782" y="68"/>
                  </a:lnTo>
                  <a:lnTo>
                    <a:pt x="571" y="137"/>
                  </a:lnTo>
                  <a:lnTo>
                    <a:pt x="391" y="206"/>
                  </a:lnTo>
                  <a:lnTo>
                    <a:pt x="225" y="288"/>
                  </a:lnTo>
                  <a:lnTo>
                    <a:pt x="105" y="343"/>
                  </a:lnTo>
                  <a:lnTo>
                    <a:pt x="30" y="398"/>
                  </a:lnTo>
                  <a:lnTo>
                    <a:pt x="0" y="412"/>
                  </a:lnTo>
                  <a:lnTo>
                    <a:pt x="30" y="398"/>
                  </a:lnTo>
                  <a:lnTo>
                    <a:pt x="105" y="343"/>
                  </a:lnTo>
                  <a:lnTo>
                    <a:pt x="225" y="288"/>
                  </a:lnTo>
                  <a:lnTo>
                    <a:pt x="391" y="206"/>
                  </a:lnTo>
                  <a:lnTo>
                    <a:pt x="571" y="137"/>
                  </a:lnTo>
                  <a:lnTo>
                    <a:pt x="782" y="68"/>
                  </a:lnTo>
                  <a:lnTo>
                    <a:pt x="1023" y="13"/>
                  </a:lnTo>
                  <a:lnTo>
                    <a:pt x="1263" y="0"/>
                  </a:lnTo>
                  <a:close/>
                  <a:moveTo>
                    <a:pt x="1263" y="0"/>
                  </a:moveTo>
                  <a:lnTo>
                    <a:pt x="1263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9" name="Freeform 77"/>
            <p:cNvSpPr>
              <a:spLocks noEditPoints="1"/>
            </p:cNvSpPr>
            <p:nvPr/>
          </p:nvSpPr>
          <p:spPr bwMode="auto">
            <a:xfrm>
              <a:off x="2701" y="966"/>
              <a:ext cx="1193" cy="580"/>
            </a:xfrm>
            <a:custGeom>
              <a:avLst/>
              <a:gdLst>
                <a:gd name="T0" fmla="*/ 0 w 1248"/>
                <a:gd name="T1" fmla="*/ 0 h 413"/>
                <a:gd name="T2" fmla="*/ 20 w 1248"/>
                <a:gd name="T3" fmla="*/ 420 h 413"/>
                <a:gd name="T4" fmla="*/ 67 w 1248"/>
                <a:gd name="T5" fmla="*/ 2055 h 413"/>
                <a:gd name="T6" fmla="*/ 143 w 1248"/>
                <a:gd name="T7" fmla="*/ 4111 h 413"/>
                <a:gd name="T8" fmla="*/ 239 w 1248"/>
                <a:gd name="T9" fmla="*/ 6136 h 413"/>
                <a:gd name="T10" fmla="*/ 355 w 1248"/>
                <a:gd name="T11" fmla="*/ 8617 h 413"/>
                <a:gd name="T12" fmla="*/ 499 w 1248"/>
                <a:gd name="T13" fmla="*/ 10256 h 413"/>
                <a:gd name="T14" fmla="*/ 643 w 1248"/>
                <a:gd name="T15" fmla="*/ 11891 h 413"/>
                <a:gd name="T16" fmla="*/ 795 w 1248"/>
                <a:gd name="T17" fmla="*/ 12334 h 413"/>
                <a:gd name="T18" fmla="*/ 795 w 1248"/>
                <a:gd name="T19" fmla="*/ 12334 h 413"/>
                <a:gd name="T20" fmla="*/ 643 w 1248"/>
                <a:gd name="T21" fmla="*/ 11891 h 413"/>
                <a:gd name="T22" fmla="*/ 499 w 1248"/>
                <a:gd name="T23" fmla="*/ 10256 h 413"/>
                <a:gd name="T24" fmla="*/ 355 w 1248"/>
                <a:gd name="T25" fmla="*/ 8617 h 413"/>
                <a:gd name="T26" fmla="*/ 239 w 1248"/>
                <a:gd name="T27" fmla="*/ 6136 h 413"/>
                <a:gd name="T28" fmla="*/ 143 w 1248"/>
                <a:gd name="T29" fmla="*/ 4111 h 413"/>
                <a:gd name="T30" fmla="*/ 67 w 1248"/>
                <a:gd name="T31" fmla="*/ 2055 h 413"/>
                <a:gd name="T32" fmla="*/ 20 w 1248"/>
                <a:gd name="T33" fmla="*/ 420 h 413"/>
                <a:gd name="T34" fmla="*/ 0 w 1248"/>
                <a:gd name="T35" fmla="*/ 0 h 413"/>
                <a:gd name="T36" fmla="*/ 0 w 1248"/>
                <a:gd name="T37" fmla="*/ 0 h 413"/>
                <a:gd name="T38" fmla="*/ 0 w 1248"/>
                <a:gd name="T39" fmla="*/ 0 h 413"/>
                <a:gd name="T40" fmla="*/ 0 w 1248"/>
                <a:gd name="T41" fmla="*/ 0 h 413"/>
                <a:gd name="T42" fmla="*/ 0 w 1248"/>
                <a:gd name="T43" fmla="*/ 0 h 4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48"/>
                <a:gd name="T67" fmla="*/ 0 h 413"/>
                <a:gd name="T68" fmla="*/ 1248 w 1248"/>
                <a:gd name="T69" fmla="*/ 413 h 4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48" h="413">
                  <a:moveTo>
                    <a:pt x="0" y="0"/>
                  </a:moveTo>
                  <a:lnTo>
                    <a:pt x="30" y="14"/>
                  </a:lnTo>
                  <a:lnTo>
                    <a:pt x="105" y="69"/>
                  </a:lnTo>
                  <a:lnTo>
                    <a:pt x="225" y="138"/>
                  </a:lnTo>
                  <a:lnTo>
                    <a:pt x="376" y="206"/>
                  </a:lnTo>
                  <a:lnTo>
                    <a:pt x="556" y="289"/>
                  </a:lnTo>
                  <a:lnTo>
                    <a:pt x="782" y="344"/>
                  </a:lnTo>
                  <a:lnTo>
                    <a:pt x="1008" y="399"/>
                  </a:lnTo>
                  <a:lnTo>
                    <a:pt x="1248" y="413"/>
                  </a:lnTo>
                  <a:lnTo>
                    <a:pt x="1008" y="399"/>
                  </a:lnTo>
                  <a:lnTo>
                    <a:pt x="782" y="344"/>
                  </a:lnTo>
                  <a:lnTo>
                    <a:pt x="556" y="289"/>
                  </a:lnTo>
                  <a:lnTo>
                    <a:pt x="376" y="206"/>
                  </a:lnTo>
                  <a:lnTo>
                    <a:pt x="225" y="138"/>
                  </a:lnTo>
                  <a:lnTo>
                    <a:pt x="105" y="69"/>
                  </a:lnTo>
                  <a:lnTo>
                    <a:pt x="3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0" name="Freeform 78"/>
            <p:cNvSpPr>
              <a:spLocks noEditPoints="1"/>
            </p:cNvSpPr>
            <p:nvPr/>
          </p:nvSpPr>
          <p:spPr bwMode="auto">
            <a:xfrm>
              <a:off x="2716" y="888"/>
              <a:ext cx="1206" cy="1"/>
            </a:xfrm>
            <a:custGeom>
              <a:avLst/>
              <a:gdLst>
                <a:gd name="T0" fmla="*/ 797 w 1263"/>
                <a:gd name="T1" fmla="*/ 0 h 1"/>
                <a:gd name="T2" fmla="*/ 0 w 1263"/>
                <a:gd name="T3" fmla="*/ 0 h 1"/>
                <a:gd name="T4" fmla="*/ 797 w 1263"/>
                <a:gd name="T5" fmla="*/ 0 h 1"/>
                <a:gd name="T6" fmla="*/ 797 w 1263"/>
                <a:gd name="T7" fmla="*/ 0 h 1"/>
                <a:gd name="T8" fmla="*/ 797 w 1263"/>
                <a:gd name="T9" fmla="*/ 0 h 1"/>
                <a:gd name="T10" fmla="*/ 797 w 1263"/>
                <a:gd name="T11" fmla="*/ 0 h 1"/>
                <a:gd name="T12" fmla="*/ 797 w 126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63"/>
                <a:gd name="T22" fmla="*/ 0 h 1"/>
                <a:gd name="T23" fmla="*/ 1263 w 1263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63" h="1">
                  <a:moveTo>
                    <a:pt x="1263" y="0"/>
                  </a:moveTo>
                  <a:lnTo>
                    <a:pt x="0" y="0"/>
                  </a:lnTo>
                  <a:lnTo>
                    <a:pt x="1263" y="0"/>
                  </a:lnTo>
                  <a:close/>
                  <a:moveTo>
                    <a:pt x="1263" y="0"/>
                  </a:moveTo>
                  <a:lnTo>
                    <a:pt x="1263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1" name="Freeform 79"/>
            <p:cNvSpPr>
              <a:spLocks noEditPoints="1"/>
            </p:cNvSpPr>
            <p:nvPr/>
          </p:nvSpPr>
          <p:spPr bwMode="auto">
            <a:xfrm>
              <a:off x="2716" y="443"/>
              <a:ext cx="1206" cy="387"/>
            </a:xfrm>
            <a:custGeom>
              <a:avLst/>
              <a:gdLst>
                <a:gd name="T0" fmla="*/ 797 w 1263"/>
                <a:gd name="T1" fmla="*/ 0 h 275"/>
                <a:gd name="T2" fmla="*/ 645 w 1263"/>
                <a:gd name="T3" fmla="*/ 424 h 275"/>
                <a:gd name="T4" fmla="*/ 493 w 1263"/>
                <a:gd name="T5" fmla="*/ 1260 h 275"/>
                <a:gd name="T6" fmla="*/ 360 w 1263"/>
                <a:gd name="T7" fmla="*/ 2495 h 275"/>
                <a:gd name="T8" fmla="*/ 246 w 1263"/>
                <a:gd name="T9" fmla="*/ 4188 h 275"/>
                <a:gd name="T10" fmla="*/ 142 w 1263"/>
                <a:gd name="T11" fmla="*/ 5851 h 275"/>
                <a:gd name="T12" fmla="*/ 66 w 1263"/>
                <a:gd name="T13" fmla="*/ 7129 h 275"/>
                <a:gd name="T14" fmla="*/ 20 w 1263"/>
                <a:gd name="T15" fmla="*/ 7937 h 275"/>
                <a:gd name="T16" fmla="*/ 0 w 1263"/>
                <a:gd name="T17" fmla="*/ 8377 h 275"/>
                <a:gd name="T18" fmla="*/ 0 w 1263"/>
                <a:gd name="T19" fmla="*/ 8377 h 275"/>
                <a:gd name="T20" fmla="*/ 20 w 1263"/>
                <a:gd name="T21" fmla="*/ 7937 h 275"/>
                <a:gd name="T22" fmla="*/ 66 w 1263"/>
                <a:gd name="T23" fmla="*/ 7129 h 275"/>
                <a:gd name="T24" fmla="*/ 142 w 1263"/>
                <a:gd name="T25" fmla="*/ 5851 h 275"/>
                <a:gd name="T26" fmla="*/ 246 w 1263"/>
                <a:gd name="T27" fmla="*/ 4188 h 275"/>
                <a:gd name="T28" fmla="*/ 360 w 1263"/>
                <a:gd name="T29" fmla="*/ 2495 h 275"/>
                <a:gd name="T30" fmla="*/ 493 w 1263"/>
                <a:gd name="T31" fmla="*/ 1260 h 275"/>
                <a:gd name="T32" fmla="*/ 645 w 1263"/>
                <a:gd name="T33" fmla="*/ 424 h 275"/>
                <a:gd name="T34" fmla="*/ 797 w 1263"/>
                <a:gd name="T35" fmla="*/ 0 h 275"/>
                <a:gd name="T36" fmla="*/ 797 w 1263"/>
                <a:gd name="T37" fmla="*/ 0 h 275"/>
                <a:gd name="T38" fmla="*/ 797 w 1263"/>
                <a:gd name="T39" fmla="*/ 0 h 275"/>
                <a:gd name="T40" fmla="*/ 797 w 1263"/>
                <a:gd name="T41" fmla="*/ 0 h 275"/>
                <a:gd name="T42" fmla="*/ 797 w 1263"/>
                <a:gd name="T43" fmla="*/ 0 h 2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3"/>
                <a:gd name="T67" fmla="*/ 0 h 275"/>
                <a:gd name="T68" fmla="*/ 1263 w 1263"/>
                <a:gd name="T69" fmla="*/ 275 h 27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3" h="275">
                  <a:moveTo>
                    <a:pt x="1263" y="0"/>
                  </a:moveTo>
                  <a:lnTo>
                    <a:pt x="1023" y="14"/>
                  </a:lnTo>
                  <a:lnTo>
                    <a:pt x="782" y="41"/>
                  </a:lnTo>
                  <a:lnTo>
                    <a:pt x="571" y="82"/>
                  </a:lnTo>
                  <a:lnTo>
                    <a:pt x="391" y="137"/>
                  </a:lnTo>
                  <a:lnTo>
                    <a:pt x="225" y="192"/>
                  </a:lnTo>
                  <a:lnTo>
                    <a:pt x="105" y="234"/>
                  </a:lnTo>
                  <a:lnTo>
                    <a:pt x="30" y="261"/>
                  </a:lnTo>
                  <a:lnTo>
                    <a:pt x="0" y="275"/>
                  </a:lnTo>
                  <a:lnTo>
                    <a:pt x="30" y="261"/>
                  </a:lnTo>
                  <a:lnTo>
                    <a:pt x="105" y="234"/>
                  </a:lnTo>
                  <a:lnTo>
                    <a:pt x="225" y="192"/>
                  </a:lnTo>
                  <a:lnTo>
                    <a:pt x="391" y="137"/>
                  </a:lnTo>
                  <a:lnTo>
                    <a:pt x="571" y="82"/>
                  </a:lnTo>
                  <a:lnTo>
                    <a:pt x="782" y="41"/>
                  </a:lnTo>
                  <a:lnTo>
                    <a:pt x="1023" y="14"/>
                  </a:lnTo>
                  <a:lnTo>
                    <a:pt x="1263" y="0"/>
                  </a:lnTo>
                  <a:close/>
                  <a:moveTo>
                    <a:pt x="1263" y="0"/>
                  </a:moveTo>
                  <a:lnTo>
                    <a:pt x="1263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2" name="Freeform 80"/>
            <p:cNvSpPr>
              <a:spLocks noEditPoints="1"/>
            </p:cNvSpPr>
            <p:nvPr/>
          </p:nvSpPr>
          <p:spPr bwMode="auto">
            <a:xfrm>
              <a:off x="2716" y="656"/>
              <a:ext cx="1206" cy="212"/>
            </a:xfrm>
            <a:custGeom>
              <a:avLst/>
              <a:gdLst>
                <a:gd name="T0" fmla="*/ 797 w 1263"/>
                <a:gd name="T1" fmla="*/ 0 h 151"/>
                <a:gd name="T2" fmla="*/ 645 w 1263"/>
                <a:gd name="T3" fmla="*/ 420 h 151"/>
                <a:gd name="T4" fmla="*/ 493 w 1263"/>
                <a:gd name="T5" fmla="*/ 828 h 151"/>
                <a:gd name="T6" fmla="*/ 360 w 1263"/>
                <a:gd name="T7" fmla="*/ 1631 h 151"/>
                <a:gd name="T8" fmla="*/ 246 w 1263"/>
                <a:gd name="T9" fmla="*/ 2472 h 151"/>
                <a:gd name="T10" fmla="*/ 142 w 1263"/>
                <a:gd name="T11" fmla="*/ 3256 h 151"/>
                <a:gd name="T12" fmla="*/ 66 w 1263"/>
                <a:gd name="T13" fmla="*/ 3692 h 151"/>
                <a:gd name="T14" fmla="*/ 20 w 1263"/>
                <a:gd name="T15" fmla="*/ 4494 h 151"/>
                <a:gd name="T16" fmla="*/ 0 w 1263"/>
                <a:gd name="T17" fmla="*/ 4494 h 151"/>
                <a:gd name="T18" fmla="*/ 0 w 1263"/>
                <a:gd name="T19" fmla="*/ 4494 h 151"/>
                <a:gd name="T20" fmla="*/ 20 w 1263"/>
                <a:gd name="T21" fmla="*/ 4494 h 151"/>
                <a:gd name="T22" fmla="*/ 66 w 1263"/>
                <a:gd name="T23" fmla="*/ 3692 h 151"/>
                <a:gd name="T24" fmla="*/ 142 w 1263"/>
                <a:gd name="T25" fmla="*/ 3256 h 151"/>
                <a:gd name="T26" fmla="*/ 246 w 1263"/>
                <a:gd name="T27" fmla="*/ 2472 h 151"/>
                <a:gd name="T28" fmla="*/ 360 w 1263"/>
                <a:gd name="T29" fmla="*/ 1631 h 151"/>
                <a:gd name="T30" fmla="*/ 493 w 1263"/>
                <a:gd name="T31" fmla="*/ 828 h 151"/>
                <a:gd name="T32" fmla="*/ 645 w 1263"/>
                <a:gd name="T33" fmla="*/ 420 h 151"/>
                <a:gd name="T34" fmla="*/ 797 w 1263"/>
                <a:gd name="T35" fmla="*/ 0 h 151"/>
                <a:gd name="T36" fmla="*/ 797 w 1263"/>
                <a:gd name="T37" fmla="*/ 0 h 151"/>
                <a:gd name="T38" fmla="*/ 797 w 1263"/>
                <a:gd name="T39" fmla="*/ 0 h 151"/>
                <a:gd name="T40" fmla="*/ 797 w 1263"/>
                <a:gd name="T41" fmla="*/ 0 h 151"/>
                <a:gd name="T42" fmla="*/ 797 w 1263"/>
                <a:gd name="T43" fmla="*/ 0 h 15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3"/>
                <a:gd name="T67" fmla="*/ 0 h 151"/>
                <a:gd name="T68" fmla="*/ 1263 w 1263"/>
                <a:gd name="T69" fmla="*/ 151 h 15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3" h="151">
                  <a:moveTo>
                    <a:pt x="1263" y="0"/>
                  </a:moveTo>
                  <a:lnTo>
                    <a:pt x="1023" y="14"/>
                  </a:lnTo>
                  <a:lnTo>
                    <a:pt x="782" y="28"/>
                  </a:lnTo>
                  <a:lnTo>
                    <a:pt x="571" y="55"/>
                  </a:lnTo>
                  <a:lnTo>
                    <a:pt x="391" y="83"/>
                  </a:lnTo>
                  <a:lnTo>
                    <a:pt x="225" y="110"/>
                  </a:lnTo>
                  <a:lnTo>
                    <a:pt x="105" y="124"/>
                  </a:lnTo>
                  <a:lnTo>
                    <a:pt x="30" y="151"/>
                  </a:lnTo>
                  <a:lnTo>
                    <a:pt x="0" y="151"/>
                  </a:lnTo>
                  <a:lnTo>
                    <a:pt x="30" y="151"/>
                  </a:lnTo>
                  <a:lnTo>
                    <a:pt x="105" y="124"/>
                  </a:lnTo>
                  <a:lnTo>
                    <a:pt x="225" y="110"/>
                  </a:lnTo>
                  <a:lnTo>
                    <a:pt x="391" y="83"/>
                  </a:lnTo>
                  <a:lnTo>
                    <a:pt x="571" y="55"/>
                  </a:lnTo>
                  <a:lnTo>
                    <a:pt x="782" y="28"/>
                  </a:lnTo>
                  <a:lnTo>
                    <a:pt x="1023" y="14"/>
                  </a:lnTo>
                  <a:lnTo>
                    <a:pt x="1263" y="0"/>
                  </a:lnTo>
                  <a:close/>
                  <a:moveTo>
                    <a:pt x="1263" y="0"/>
                  </a:moveTo>
                  <a:lnTo>
                    <a:pt x="1263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3" name="Freeform 81"/>
            <p:cNvSpPr>
              <a:spLocks noEditPoints="1"/>
            </p:cNvSpPr>
            <p:nvPr/>
          </p:nvSpPr>
          <p:spPr bwMode="auto">
            <a:xfrm>
              <a:off x="2701" y="946"/>
              <a:ext cx="1193" cy="386"/>
            </a:xfrm>
            <a:custGeom>
              <a:avLst/>
              <a:gdLst>
                <a:gd name="T0" fmla="*/ 0 w 1248"/>
                <a:gd name="T1" fmla="*/ 0 h 275"/>
                <a:gd name="T2" fmla="*/ 20 w 1248"/>
                <a:gd name="T3" fmla="*/ 420 h 275"/>
                <a:gd name="T4" fmla="*/ 67 w 1248"/>
                <a:gd name="T5" fmla="*/ 1253 h 275"/>
                <a:gd name="T6" fmla="*/ 143 w 1248"/>
                <a:gd name="T7" fmla="*/ 2469 h 275"/>
                <a:gd name="T8" fmla="*/ 239 w 1248"/>
                <a:gd name="T9" fmla="*/ 4099 h 275"/>
                <a:gd name="T10" fmla="*/ 355 w 1248"/>
                <a:gd name="T11" fmla="*/ 5721 h 275"/>
                <a:gd name="T12" fmla="*/ 499 w 1248"/>
                <a:gd name="T13" fmla="*/ 6935 h 275"/>
                <a:gd name="T14" fmla="*/ 643 w 1248"/>
                <a:gd name="T15" fmla="*/ 7790 h 275"/>
                <a:gd name="T16" fmla="*/ 795 w 1248"/>
                <a:gd name="T17" fmla="*/ 8166 h 275"/>
                <a:gd name="T18" fmla="*/ 795 w 1248"/>
                <a:gd name="T19" fmla="*/ 8166 h 275"/>
                <a:gd name="T20" fmla="*/ 643 w 1248"/>
                <a:gd name="T21" fmla="*/ 7790 h 275"/>
                <a:gd name="T22" fmla="*/ 499 w 1248"/>
                <a:gd name="T23" fmla="*/ 6935 h 275"/>
                <a:gd name="T24" fmla="*/ 355 w 1248"/>
                <a:gd name="T25" fmla="*/ 5721 h 275"/>
                <a:gd name="T26" fmla="*/ 239 w 1248"/>
                <a:gd name="T27" fmla="*/ 4099 h 275"/>
                <a:gd name="T28" fmla="*/ 143 w 1248"/>
                <a:gd name="T29" fmla="*/ 2469 h 275"/>
                <a:gd name="T30" fmla="*/ 67 w 1248"/>
                <a:gd name="T31" fmla="*/ 1253 h 275"/>
                <a:gd name="T32" fmla="*/ 20 w 1248"/>
                <a:gd name="T33" fmla="*/ 420 h 275"/>
                <a:gd name="T34" fmla="*/ 0 w 1248"/>
                <a:gd name="T35" fmla="*/ 0 h 275"/>
                <a:gd name="T36" fmla="*/ 0 w 1248"/>
                <a:gd name="T37" fmla="*/ 0 h 275"/>
                <a:gd name="T38" fmla="*/ 0 w 1248"/>
                <a:gd name="T39" fmla="*/ 0 h 275"/>
                <a:gd name="T40" fmla="*/ 0 w 1248"/>
                <a:gd name="T41" fmla="*/ 0 h 275"/>
                <a:gd name="T42" fmla="*/ 0 w 1248"/>
                <a:gd name="T43" fmla="*/ 0 h 2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48"/>
                <a:gd name="T67" fmla="*/ 0 h 275"/>
                <a:gd name="T68" fmla="*/ 1248 w 1248"/>
                <a:gd name="T69" fmla="*/ 275 h 27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48" h="275">
                  <a:moveTo>
                    <a:pt x="0" y="0"/>
                  </a:moveTo>
                  <a:lnTo>
                    <a:pt x="30" y="14"/>
                  </a:lnTo>
                  <a:lnTo>
                    <a:pt x="105" y="42"/>
                  </a:lnTo>
                  <a:lnTo>
                    <a:pt x="225" y="83"/>
                  </a:lnTo>
                  <a:lnTo>
                    <a:pt x="376" y="138"/>
                  </a:lnTo>
                  <a:lnTo>
                    <a:pt x="556" y="193"/>
                  </a:lnTo>
                  <a:lnTo>
                    <a:pt x="782" y="234"/>
                  </a:lnTo>
                  <a:lnTo>
                    <a:pt x="1008" y="262"/>
                  </a:lnTo>
                  <a:lnTo>
                    <a:pt x="1248" y="275"/>
                  </a:lnTo>
                  <a:lnTo>
                    <a:pt x="1008" y="262"/>
                  </a:lnTo>
                  <a:lnTo>
                    <a:pt x="782" y="234"/>
                  </a:lnTo>
                  <a:lnTo>
                    <a:pt x="556" y="193"/>
                  </a:lnTo>
                  <a:lnTo>
                    <a:pt x="376" y="138"/>
                  </a:lnTo>
                  <a:lnTo>
                    <a:pt x="225" y="83"/>
                  </a:lnTo>
                  <a:lnTo>
                    <a:pt x="105" y="42"/>
                  </a:lnTo>
                  <a:lnTo>
                    <a:pt x="3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4" name="Freeform 82"/>
            <p:cNvSpPr>
              <a:spLocks noEditPoints="1"/>
            </p:cNvSpPr>
            <p:nvPr/>
          </p:nvSpPr>
          <p:spPr bwMode="auto">
            <a:xfrm>
              <a:off x="2701" y="907"/>
              <a:ext cx="1193" cy="213"/>
            </a:xfrm>
            <a:custGeom>
              <a:avLst/>
              <a:gdLst>
                <a:gd name="T0" fmla="*/ 0 w 1248"/>
                <a:gd name="T1" fmla="*/ 0 h 151"/>
                <a:gd name="T2" fmla="*/ 20 w 1248"/>
                <a:gd name="T3" fmla="*/ 436 h 151"/>
                <a:gd name="T4" fmla="*/ 67 w 1248"/>
                <a:gd name="T5" fmla="*/ 842 h 151"/>
                <a:gd name="T6" fmla="*/ 143 w 1248"/>
                <a:gd name="T7" fmla="*/ 1727 h 151"/>
                <a:gd name="T8" fmla="*/ 239 w 1248"/>
                <a:gd name="T9" fmla="*/ 2569 h 151"/>
                <a:gd name="T10" fmla="*/ 355 w 1248"/>
                <a:gd name="T11" fmla="*/ 3436 h 151"/>
                <a:gd name="T12" fmla="*/ 499 w 1248"/>
                <a:gd name="T13" fmla="*/ 3873 h 151"/>
                <a:gd name="T14" fmla="*/ 643 w 1248"/>
                <a:gd name="T15" fmla="*/ 4704 h 151"/>
                <a:gd name="T16" fmla="*/ 795 w 1248"/>
                <a:gd name="T17" fmla="*/ 4704 h 151"/>
                <a:gd name="T18" fmla="*/ 795 w 1248"/>
                <a:gd name="T19" fmla="*/ 4704 h 151"/>
                <a:gd name="T20" fmla="*/ 643 w 1248"/>
                <a:gd name="T21" fmla="*/ 4704 h 151"/>
                <a:gd name="T22" fmla="*/ 499 w 1248"/>
                <a:gd name="T23" fmla="*/ 3873 h 151"/>
                <a:gd name="T24" fmla="*/ 355 w 1248"/>
                <a:gd name="T25" fmla="*/ 3436 h 151"/>
                <a:gd name="T26" fmla="*/ 239 w 1248"/>
                <a:gd name="T27" fmla="*/ 2569 h 151"/>
                <a:gd name="T28" fmla="*/ 143 w 1248"/>
                <a:gd name="T29" fmla="*/ 1727 h 151"/>
                <a:gd name="T30" fmla="*/ 67 w 1248"/>
                <a:gd name="T31" fmla="*/ 842 h 151"/>
                <a:gd name="T32" fmla="*/ 20 w 1248"/>
                <a:gd name="T33" fmla="*/ 436 h 151"/>
                <a:gd name="T34" fmla="*/ 0 w 1248"/>
                <a:gd name="T35" fmla="*/ 0 h 151"/>
                <a:gd name="T36" fmla="*/ 0 w 1248"/>
                <a:gd name="T37" fmla="*/ 0 h 151"/>
                <a:gd name="T38" fmla="*/ 0 w 1248"/>
                <a:gd name="T39" fmla="*/ 0 h 151"/>
                <a:gd name="T40" fmla="*/ 0 w 1248"/>
                <a:gd name="T41" fmla="*/ 0 h 151"/>
                <a:gd name="T42" fmla="*/ 0 w 1248"/>
                <a:gd name="T43" fmla="*/ 0 h 15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48"/>
                <a:gd name="T67" fmla="*/ 0 h 151"/>
                <a:gd name="T68" fmla="*/ 1248 w 1248"/>
                <a:gd name="T69" fmla="*/ 151 h 15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48" h="151">
                  <a:moveTo>
                    <a:pt x="0" y="0"/>
                  </a:moveTo>
                  <a:lnTo>
                    <a:pt x="30" y="14"/>
                  </a:lnTo>
                  <a:lnTo>
                    <a:pt x="105" y="27"/>
                  </a:lnTo>
                  <a:lnTo>
                    <a:pt x="225" y="55"/>
                  </a:lnTo>
                  <a:lnTo>
                    <a:pt x="376" y="82"/>
                  </a:lnTo>
                  <a:lnTo>
                    <a:pt x="556" y="110"/>
                  </a:lnTo>
                  <a:lnTo>
                    <a:pt x="782" y="124"/>
                  </a:lnTo>
                  <a:lnTo>
                    <a:pt x="1008" y="151"/>
                  </a:lnTo>
                  <a:lnTo>
                    <a:pt x="1248" y="151"/>
                  </a:lnTo>
                  <a:lnTo>
                    <a:pt x="1008" y="151"/>
                  </a:lnTo>
                  <a:lnTo>
                    <a:pt x="782" y="124"/>
                  </a:lnTo>
                  <a:lnTo>
                    <a:pt x="556" y="110"/>
                  </a:lnTo>
                  <a:lnTo>
                    <a:pt x="376" y="82"/>
                  </a:lnTo>
                  <a:lnTo>
                    <a:pt x="225" y="55"/>
                  </a:lnTo>
                  <a:lnTo>
                    <a:pt x="105" y="27"/>
                  </a:lnTo>
                  <a:lnTo>
                    <a:pt x="3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5" name="Freeform 83"/>
            <p:cNvSpPr>
              <a:spLocks/>
            </p:cNvSpPr>
            <p:nvPr/>
          </p:nvSpPr>
          <p:spPr bwMode="auto">
            <a:xfrm>
              <a:off x="3851" y="850"/>
              <a:ext cx="129" cy="77"/>
            </a:xfrm>
            <a:custGeom>
              <a:avLst/>
              <a:gdLst>
                <a:gd name="T0" fmla="*/ 44 w 136"/>
                <a:gd name="T1" fmla="*/ 372 h 55"/>
                <a:gd name="T2" fmla="*/ 27 w 136"/>
                <a:gd name="T3" fmla="*/ 372 h 55"/>
                <a:gd name="T4" fmla="*/ 0 w 136"/>
                <a:gd name="T5" fmla="*/ 0 h 55"/>
                <a:gd name="T6" fmla="*/ 0 w 136"/>
                <a:gd name="T7" fmla="*/ 1586 h 55"/>
                <a:gd name="T8" fmla="*/ 19 w 136"/>
                <a:gd name="T9" fmla="*/ 1182 h 55"/>
                <a:gd name="T10" fmla="*/ 44 w 136"/>
                <a:gd name="T11" fmla="*/ 1182 h 55"/>
                <a:gd name="T12" fmla="*/ 63 w 136"/>
                <a:gd name="T13" fmla="*/ 784 h 55"/>
                <a:gd name="T14" fmla="*/ 80 w 136"/>
                <a:gd name="T15" fmla="*/ 784 h 55"/>
                <a:gd name="T16" fmla="*/ 63 w 136"/>
                <a:gd name="T17" fmla="*/ 784 h 55"/>
                <a:gd name="T18" fmla="*/ 44 w 136"/>
                <a:gd name="T19" fmla="*/ 372 h 55"/>
                <a:gd name="T20" fmla="*/ 44 w 136"/>
                <a:gd name="T21" fmla="*/ 372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55"/>
                <a:gd name="T35" fmla="*/ 136 w 136"/>
                <a:gd name="T36" fmla="*/ 55 h 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55">
                  <a:moveTo>
                    <a:pt x="75" y="13"/>
                  </a:moveTo>
                  <a:lnTo>
                    <a:pt x="45" y="13"/>
                  </a:lnTo>
                  <a:lnTo>
                    <a:pt x="0" y="0"/>
                  </a:lnTo>
                  <a:lnTo>
                    <a:pt x="0" y="55"/>
                  </a:lnTo>
                  <a:lnTo>
                    <a:pt x="30" y="41"/>
                  </a:lnTo>
                  <a:lnTo>
                    <a:pt x="75" y="41"/>
                  </a:lnTo>
                  <a:lnTo>
                    <a:pt x="106" y="27"/>
                  </a:lnTo>
                  <a:lnTo>
                    <a:pt x="136" y="27"/>
                  </a:lnTo>
                  <a:lnTo>
                    <a:pt x="106" y="27"/>
                  </a:lnTo>
                  <a:lnTo>
                    <a:pt x="75" y="13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6" name="Freeform 84"/>
            <p:cNvSpPr>
              <a:spLocks/>
            </p:cNvSpPr>
            <p:nvPr/>
          </p:nvSpPr>
          <p:spPr bwMode="auto">
            <a:xfrm>
              <a:off x="3851" y="1082"/>
              <a:ext cx="129" cy="58"/>
            </a:xfrm>
            <a:custGeom>
              <a:avLst/>
              <a:gdLst>
                <a:gd name="T0" fmla="*/ 44 w 136"/>
                <a:gd name="T1" fmla="*/ 399 h 41"/>
                <a:gd name="T2" fmla="*/ 27 w 136"/>
                <a:gd name="T3" fmla="*/ 0 h 41"/>
                <a:gd name="T4" fmla="*/ 0 w 136"/>
                <a:gd name="T5" fmla="*/ 0 h 41"/>
                <a:gd name="T6" fmla="*/ 0 w 136"/>
                <a:gd name="T7" fmla="*/ 1313 h 41"/>
                <a:gd name="T8" fmla="*/ 19 w 136"/>
                <a:gd name="T9" fmla="*/ 1313 h 41"/>
                <a:gd name="T10" fmla="*/ 44 w 136"/>
                <a:gd name="T11" fmla="*/ 867 h 41"/>
                <a:gd name="T12" fmla="*/ 63 w 136"/>
                <a:gd name="T13" fmla="*/ 867 h 41"/>
                <a:gd name="T14" fmla="*/ 80 w 136"/>
                <a:gd name="T15" fmla="*/ 399 h 41"/>
                <a:gd name="T16" fmla="*/ 63 w 136"/>
                <a:gd name="T17" fmla="*/ 399 h 41"/>
                <a:gd name="T18" fmla="*/ 44 w 136"/>
                <a:gd name="T19" fmla="*/ 399 h 41"/>
                <a:gd name="T20" fmla="*/ 44 w 136"/>
                <a:gd name="T21" fmla="*/ 399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13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41"/>
                  </a:lnTo>
                  <a:lnTo>
                    <a:pt x="75" y="27"/>
                  </a:lnTo>
                  <a:lnTo>
                    <a:pt x="106" y="27"/>
                  </a:lnTo>
                  <a:lnTo>
                    <a:pt x="136" y="13"/>
                  </a:lnTo>
                  <a:lnTo>
                    <a:pt x="106" y="13"/>
                  </a:lnTo>
                  <a:lnTo>
                    <a:pt x="75" y="13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7" name="Freeform 85"/>
            <p:cNvSpPr>
              <a:spLocks/>
            </p:cNvSpPr>
            <p:nvPr/>
          </p:nvSpPr>
          <p:spPr bwMode="auto">
            <a:xfrm>
              <a:off x="3851" y="1526"/>
              <a:ext cx="129" cy="58"/>
            </a:xfrm>
            <a:custGeom>
              <a:avLst/>
              <a:gdLst>
                <a:gd name="T0" fmla="*/ 44 w 136"/>
                <a:gd name="T1" fmla="*/ 0 h 41"/>
                <a:gd name="T2" fmla="*/ 27 w 136"/>
                <a:gd name="T3" fmla="*/ 0 h 41"/>
                <a:gd name="T4" fmla="*/ 0 w 136"/>
                <a:gd name="T5" fmla="*/ 0 h 41"/>
                <a:gd name="T6" fmla="*/ 0 w 136"/>
                <a:gd name="T7" fmla="*/ 1313 h 41"/>
                <a:gd name="T8" fmla="*/ 19 w 136"/>
                <a:gd name="T9" fmla="*/ 867 h 41"/>
                <a:gd name="T10" fmla="*/ 44 w 136"/>
                <a:gd name="T11" fmla="*/ 867 h 41"/>
                <a:gd name="T12" fmla="*/ 63 w 136"/>
                <a:gd name="T13" fmla="*/ 463 h 41"/>
                <a:gd name="T14" fmla="*/ 80 w 136"/>
                <a:gd name="T15" fmla="*/ 463 h 41"/>
                <a:gd name="T16" fmla="*/ 63 w 136"/>
                <a:gd name="T17" fmla="*/ 463 h 41"/>
                <a:gd name="T18" fmla="*/ 44 w 136"/>
                <a:gd name="T19" fmla="*/ 0 h 41"/>
                <a:gd name="T20" fmla="*/ 44 w 136"/>
                <a:gd name="T21" fmla="*/ 0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27"/>
                  </a:lnTo>
                  <a:lnTo>
                    <a:pt x="75" y="27"/>
                  </a:lnTo>
                  <a:lnTo>
                    <a:pt x="106" y="14"/>
                  </a:lnTo>
                  <a:lnTo>
                    <a:pt x="136" y="14"/>
                  </a:lnTo>
                  <a:lnTo>
                    <a:pt x="106" y="1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8" name="Freeform 86"/>
            <p:cNvSpPr>
              <a:spLocks/>
            </p:cNvSpPr>
            <p:nvPr/>
          </p:nvSpPr>
          <p:spPr bwMode="auto">
            <a:xfrm>
              <a:off x="3851" y="1294"/>
              <a:ext cx="129" cy="58"/>
            </a:xfrm>
            <a:custGeom>
              <a:avLst/>
              <a:gdLst>
                <a:gd name="T0" fmla="*/ 44 w 136"/>
                <a:gd name="T1" fmla="*/ 463 h 41"/>
                <a:gd name="T2" fmla="*/ 27 w 136"/>
                <a:gd name="T3" fmla="*/ 463 h 41"/>
                <a:gd name="T4" fmla="*/ 0 w 136"/>
                <a:gd name="T5" fmla="*/ 0 h 41"/>
                <a:gd name="T6" fmla="*/ 0 w 136"/>
                <a:gd name="T7" fmla="*/ 1313 h 41"/>
                <a:gd name="T8" fmla="*/ 19 w 136"/>
                <a:gd name="T9" fmla="*/ 1313 h 41"/>
                <a:gd name="T10" fmla="*/ 44 w 136"/>
                <a:gd name="T11" fmla="*/ 867 h 41"/>
                <a:gd name="T12" fmla="*/ 63 w 136"/>
                <a:gd name="T13" fmla="*/ 867 h 41"/>
                <a:gd name="T14" fmla="*/ 80 w 136"/>
                <a:gd name="T15" fmla="*/ 867 h 41"/>
                <a:gd name="T16" fmla="*/ 63 w 136"/>
                <a:gd name="T17" fmla="*/ 867 h 41"/>
                <a:gd name="T18" fmla="*/ 44 w 136"/>
                <a:gd name="T19" fmla="*/ 463 h 41"/>
                <a:gd name="T20" fmla="*/ 44 w 136"/>
                <a:gd name="T21" fmla="*/ 463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14"/>
                  </a:moveTo>
                  <a:lnTo>
                    <a:pt x="45" y="14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41"/>
                  </a:lnTo>
                  <a:lnTo>
                    <a:pt x="75" y="27"/>
                  </a:lnTo>
                  <a:lnTo>
                    <a:pt x="106" y="27"/>
                  </a:lnTo>
                  <a:lnTo>
                    <a:pt x="136" y="27"/>
                  </a:lnTo>
                  <a:lnTo>
                    <a:pt x="106" y="27"/>
                  </a:lnTo>
                  <a:lnTo>
                    <a:pt x="75" y="1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9" name="Freeform 87"/>
            <p:cNvSpPr>
              <a:spLocks/>
            </p:cNvSpPr>
            <p:nvPr/>
          </p:nvSpPr>
          <p:spPr bwMode="auto">
            <a:xfrm>
              <a:off x="3851" y="192"/>
              <a:ext cx="129" cy="58"/>
            </a:xfrm>
            <a:custGeom>
              <a:avLst/>
              <a:gdLst>
                <a:gd name="T0" fmla="*/ 44 w 136"/>
                <a:gd name="T1" fmla="*/ 463 h 41"/>
                <a:gd name="T2" fmla="*/ 27 w 136"/>
                <a:gd name="T3" fmla="*/ 463 h 41"/>
                <a:gd name="T4" fmla="*/ 0 w 136"/>
                <a:gd name="T5" fmla="*/ 0 h 41"/>
                <a:gd name="T6" fmla="*/ 0 w 136"/>
                <a:gd name="T7" fmla="*/ 1313 h 41"/>
                <a:gd name="T8" fmla="*/ 19 w 136"/>
                <a:gd name="T9" fmla="*/ 1313 h 41"/>
                <a:gd name="T10" fmla="*/ 44 w 136"/>
                <a:gd name="T11" fmla="*/ 1313 h 41"/>
                <a:gd name="T12" fmla="*/ 63 w 136"/>
                <a:gd name="T13" fmla="*/ 927 h 41"/>
                <a:gd name="T14" fmla="*/ 80 w 136"/>
                <a:gd name="T15" fmla="*/ 927 h 41"/>
                <a:gd name="T16" fmla="*/ 63 w 136"/>
                <a:gd name="T17" fmla="*/ 927 h 41"/>
                <a:gd name="T18" fmla="*/ 44 w 136"/>
                <a:gd name="T19" fmla="*/ 463 h 41"/>
                <a:gd name="T20" fmla="*/ 44 w 136"/>
                <a:gd name="T21" fmla="*/ 463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14"/>
                  </a:moveTo>
                  <a:lnTo>
                    <a:pt x="45" y="14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41"/>
                  </a:lnTo>
                  <a:lnTo>
                    <a:pt x="75" y="41"/>
                  </a:lnTo>
                  <a:lnTo>
                    <a:pt x="106" y="28"/>
                  </a:lnTo>
                  <a:lnTo>
                    <a:pt x="136" y="28"/>
                  </a:lnTo>
                  <a:lnTo>
                    <a:pt x="106" y="28"/>
                  </a:lnTo>
                  <a:lnTo>
                    <a:pt x="75" y="1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0" name="Freeform 88"/>
            <p:cNvSpPr>
              <a:spLocks/>
            </p:cNvSpPr>
            <p:nvPr/>
          </p:nvSpPr>
          <p:spPr bwMode="auto">
            <a:xfrm>
              <a:off x="3851" y="636"/>
              <a:ext cx="129" cy="59"/>
            </a:xfrm>
            <a:custGeom>
              <a:avLst/>
              <a:gdLst>
                <a:gd name="T0" fmla="*/ 44 w 136"/>
                <a:gd name="T1" fmla="*/ 423 h 42"/>
                <a:gd name="T2" fmla="*/ 27 w 136"/>
                <a:gd name="T3" fmla="*/ 423 h 42"/>
                <a:gd name="T4" fmla="*/ 0 w 136"/>
                <a:gd name="T5" fmla="*/ 0 h 42"/>
                <a:gd name="T6" fmla="*/ 0 w 136"/>
                <a:gd name="T7" fmla="*/ 1259 h 42"/>
                <a:gd name="T8" fmla="*/ 19 w 136"/>
                <a:gd name="T9" fmla="*/ 1259 h 42"/>
                <a:gd name="T10" fmla="*/ 44 w 136"/>
                <a:gd name="T11" fmla="*/ 834 h 42"/>
                <a:gd name="T12" fmla="*/ 63 w 136"/>
                <a:gd name="T13" fmla="*/ 834 h 42"/>
                <a:gd name="T14" fmla="*/ 80 w 136"/>
                <a:gd name="T15" fmla="*/ 834 h 42"/>
                <a:gd name="T16" fmla="*/ 63 w 136"/>
                <a:gd name="T17" fmla="*/ 834 h 42"/>
                <a:gd name="T18" fmla="*/ 44 w 136"/>
                <a:gd name="T19" fmla="*/ 423 h 42"/>
                <a:gd name="T20" fmla="*/ 44 w 136"/>
                <a:gd name="T21" fmla="*/ 423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2"/>
                <a:gd name="T35" fmla="*/ 136 w 136"/>
                <a:gd name="T36" fmla="*/ 42 h 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2">
                  <a:moveTo>
                    <a:pt x="75" y="14"/>
                  </a:moveTo>
                  <a:lnTo>
                    <a:pt x="45" y="14"/>
                  </a:lnTo>
                  <a:lnTo>
                    <a:pt x="0" y="0"/>
                  </a:lnTo>
                  <a:lnTo>
                    <a:pt x="0" y="42"/>
                  </a:lnTo>
                  <a:lnTo>
                    <a:pt x="30" y="42"/>
                  </a:lnTo>
                  <a:lnTo>
                    <a:pt x="75" y="28"/>
                  </a:lnTo>
                  <a:lnTo>
                    <a:pt x="106" y="28"/>
                  </a:lnTo>
                  <a:lnTo>
                    <a:pt x="136" y="28"/>
                  </a:lnTo>
                  <a:lnTo>
                    <a:pt x="106" y="28"/>
                  </a:lnTo>
                  <a:lnTo>
                    <a:pt x="75" y="1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1" name="Freeform 89"/>
            <p:cNvSpPr>
              <a:spLocks/>
            </p:cNvSpPr>
            <p:nvPr/>
          </p:nvSpPr>
          <p:spPr bwMode="auto">
            <a:xfrm>
              <a:off x="3851" y="424"/>
              <a:ext cx="129" cy="57"/>
            </a:xfrm>
            <a:custGeom>
              <a:avLst/>
              <a:gdLst>
                <a:gd name="T0" fmla="*/ 44 w 136"/>
                <a:gd name="T1" fmla="*/ 363 h 41"/>
                <a:gd name="T2" fmla="*/ 27 w 136"/>
                <a:gd name="T3" fmla="*/ 0 h 41"/>
                <a:gd name="T4" fmla="*/ 0 w 136"/>
                <a:gd name="T5" fmla="*/ 0 h 41"/>
                <a:gd name="T6" fmla="*/ 0 w 136"/>
                <a:gd name="T7" fmla="*/ 1108 h 41"/>
                <a:gd name="T8" fmla="*/ 19 w 136"/>
                <a:gd name="T9" fmla="*/ 1108 h 41"/>
                <a:gd name="T10" fmla="*/ 44 w 136"/>
                <a:gd name="T11" fmla="*/ 756 h 41"/>
                <a:gd name="T12" fmla="*/ 63 w 136"/>
                <a:gd name="T13" fmla="*/ 756 h 41"/>
                <a:gd name="T14" fmla="*/ 80 w 136"/>
                <a:gd name="T15" fmla="*/ 363 h 41"/>
                <a:gd name="T16" fmla="*/ 63 w 136"/>
                <a:gd name="T17" fmla="*/ 363 h 41"/>
                <a:gd name="T18" fmla="*/ 44 w 136"/>
                <a:gd name="T19" fmla="*/ 363 h 41"/>
                <a:gd name="T20" fmla="*/ 44 w 136"/>
                <a:gd name="T21" fmla="*/ 363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14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41"/>
                  </a:lnTo>
                  <a:lnTo>
                    <a:pt x="75" y="28"/>
                  </a:lnTo>
                  <a:lnTo>
                    <a:pt x="106" y="28"/>
                  </a:lnTo>
                  <a:lnTo>
                    <a:pt x="136" y="14"/>
                  </a:lnTo>
                  <a:lnTo>
                    <a:pt x="106" y="14"/>
                  </a:lnTo>
                  <a:lnTo>
                    <a:pt x="75" y="1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6964363" y="552748"/>
            <a:ext cx="604837" cy="450850"/>
            <a:chOff x="4052" y="289"/>
            <a:chExt cx="517" cy="329"/>
          </a:xfrm>
        </p:grpSpPr>
        <p:sp>
          <p:nvSpPr>
            <p:cNvPr id="13403" name="Freeform 91"/>
            <p:cNvSpPr>
              <a:spLocks/>
            </p:cNvSpPr>
            <p:nvPr/>
          </p:nvSpPr>
          <p:spPr bwMode="auto">
            <a:xfrm>
              <a:off x="4426" y="443"/>
              <a:ext cx="100" cy="78"/>
            </a:xfrm>
            <a:custGeom>
              <a:avLst/>
              <a:gdLst>
                <a:gd name="T0" fmla="*/ 0 w 105"/>
                <a:gd name="T1" fmla="*/ 465 h 55"/>
                <a:gd name="T2" fmla="*/ 20 w 105"/>
                <a:gd name="T3" fmla="*/ 0 h 55"/>
                <a:gd name="T4" fmla="*/ 37 w 105"/>
                <a:gd name="T5" fmla="*/ 465 h 55"/>
                <a:gd name="T6" fmla="*/ 64 w 105"/>
                <a:gd name="T7" fmla="*/ 1812 h 55"/>
                <a:gd name="T8" fmla="*/ 64 w 105"/>
                <a:gd name="T9" fmla="*/ 1812 h 55"/>
                <a:gd name="T10" fmla="*/ 37 w 105"/>
                <a:gd name="T11" fmla="*/ 465 h 55"/>
                <a:gd name="T12" fmla="*/ 20 w 105"/>
                <a:gd name="T13" fmla="*/ 0 h 55"/>
                <a:gd name="T14" fmla="*/ 0 w 105"/>
                <a:gd name="T15" fmla="*/ 465 h 55"/>
                <a:gd name="T16" fmla="*/ 0 w 105"/>
                <a:gd name="T17" fmla="*/ 465 h 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55"/>
                <a:gd name="T29" fmla="*/ 105 w 105"/>
                <a:gd name="T30" fmla="*/ 55 h 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55">
                  <a:moveTo>
                    <a:pt x="0" y="14"/>
                  </a:moveTo>
                  <a:lnTo>
                    <a:pt x="30" y="0"/>
                  </a:lnTo>
                  <a:lnTo>
                    <a:pt x="60" y="14"/>
                  </a:lnTo>
                  <a:lnTo>
                    <a:pt x="105" y="55"/>
                  </a:lnTo>
                  <a:lnTo>
                    <a:pt x="60" y="14"/>
                  </a:lnTo>
                  <a:lnTo>
                    <a:pt x="30" y="0"/>
                  </a:lnTo>
                  <a:lnTo>
                    <a:pt x="0" y="14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4" name="Freeform 92"/>
            <p:cNvSpPr>
              <a:spLocks noEditPoints="1"/>
            </p:cNvSpPr>
            <p:nvPr/>
          </p:nvSpPr>
          <p:spPr bwMode="auto">
            <a:xfrm>
              <a:off x="4511" y="521"/>
              <a:ext cx="15" cy="77"/>
            </a:xfrm>
            <a:custGeom>
              <a:avLst/>
              <a:gdLst>
                <a:gd name="T0" fmla="*/ 15 w 15"/>
                <a:gd name="T1" fmla="*/ 0 h 55"/>
                <a:gd name="T2" fmla="*/ 15 w 15"/>
                <a:gd name="T3" fmla="*/ 784 h 55"/>
                <a:gd name="T4" fmla="*/ 0 w 15"/>
                <a:gd name="T5" fmla="*/ 1586 h 55"/>
                <a:gd name="T6" fmla="*/ 0 w 15"/>
                <a:gd name="T7" fmla="*/ 1586 h 55"/>
                <a:gd name="T8" fmla="*/ 15 w 15"/>
                <a:gd name="T9" fmla="*/ 784 h 55"/>
                <a:gd name="T10" fmla="*/ 15 w 15"/>
                <a:gd name="T11" fmla="*/ 0 h 55"/>
                <a:gd name="T12" fmla="*/ 15 w 15"/>
                <a:gd name="T13" fmla="*/ 0 h 55"/>
                <a:gd name="T14" fmla="*/ 15 w 15"/>
                <a:gd name="T15" fmla="*/ 0 h 55"/>
                <a:gd name="T16" fmla="*/ 15 w 15"/>
                <a:gd name="T17" fmla="*/ 0 h 55"/>
                <a:gd name="T18" fmla="*/ 15 w 15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15" y="0"/>
                  </a:moveTo>
                  <a:lnTo>
                    <a:pt x="15" y="27"/>
                  </a:lnTo>
                  <a:lnTo>
                    <a:pt x="0" y="55"/>
                  </a:lnTo>
                  <a:lnTo>
                    <a:pt x="15" y="27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5" name="Freeform 93"/>
            <p:cNvSpPr>
              <a:spLocks noEditPoints="1"/>
            </p:cNvSpPr>
            <p:nvPr/>
          </p:nvSpPr>
          <p:spPr bwMode="auto">
            <a:xfrm>
              <a:off x="4469" y="501"/>
              <a:ext cx="42" cy="117"/>
            </a:xfrm>
            <a:custGeom>
              <a:avLst/>
              <a:gdLst>
                <a:gd name="T0" fmla="*/ 22 w 45"/>
                <a:gd name="T1" fmla="*/ 2133 h 83"/>
                <a:gd name="T2" fmla="*/ 7 w 45"/>
                <a:gd name="T3" fmla="*/ 2571 h 83"/>
                <a:gd name="T4" fmla="*/ 0 w 45"/>
                <a:gd name="T5" fmla="*/ 2133 h 83"/>
                <a:gd name="T6" fmla="*/ 0 w 45"/>
                <a:gd name="T7" fmla="*/ 1287 h 83"/>
                <a:gd name="T8" fmla="*/ 7 w 45"/>
                <a:gd name="T9" fmla="*/ 0 h 83"/>
                <a:gd name="T10" fmla="*/ 7 w 45"/>
                <a:gd name="T11" fmla="*/ 0 h 83"/>
                <a:gd name="T12" fmla="*/ 0 w 45"/>
                <a:gd name="T13" fmla="*/ 1287 h 83"/>
                <a:gd name="T14" fmla="*/ 0 w 45"/>
                <a:gd name="T15" fmla="*/ 2133 h 83"/>
                <a:gd name="T16" fmla="*/ 7 w 45"/>
                <a:gd name="T17" fmla="*/ 2571 h 83"/>
                <a:gd name="T18" fmla="*/ 22 w 45"/>
                <a:gd name="T19" fmla="*/ 2133 h 83"/>
                <a:gd name="T20" fmla="*/ 22 w 45"/>
                <a:gd name="T21" fmla="*/ 2133 h 83"/>
                <a:gd name="T22" fmla="*/ 22 w 45"/>
                <a:gd name="T23" fmla="*/ 2133 h 83"/>
                <a:gd name="T24" fmla="*/ 22 w 45"/>
                <a:gd name="T25" fmla="*/ 2133 h 83"/>
                <a:gd name="T26" fmla="*/ 22 w 45"/>
                <a:gd name="T27" fmla="*/ 2133 h 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83"/>
                <a:gd name="T44" fmla="*/ 45 w 45"/>
                <a:gd name="T45" fmla="*/ 83 h 8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83">
                  <a:moveTo>
                    <a:pt x="45" y="69"/>
                  </a:moveTo>
                  <a:lnTo>
                    <a:pt x="15" y="83"/>
                  </a:lnTo>
                  <a:lnTo>
                    <a:pt x="0" y="69"/>
                  </a:lnTo>
                  <a:lnTo>
                    <a:pt x="0" y="41"/>
                  </a:lnTo>
                  <a:lnTo>
                    <a:pt x="15" y="0"/>
                  </a:lnTo>
                  <a:lnTo>
                    <a:pt x="0" y="41"/>
                  </a:lnTo>
                  <a:lnTo>
                    <a:pt x="0" y="69"/>
                  </a:lnTo>
                  <a:lnTo>
                    <a:pt x="15" y="83"/>
                  </a:lnTo>
                  <a:lnTo>
                    <a:pt x="45" y="69"/>
                  </a:lnTo>
                  <a:close/>
                  <a:moveTo>
                    <a:pt x="45" y="69"/>
                  </a:moveTo>
                  <a:lnTo>
                    <a:pt x="45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6" name="Freeform 94"/>
            <p:cNvSpPr>
              <a:spLocks noEditPoints="1"/>
            </p:cNvSpPr>
            <p:nvPr/>
          </p:nvSpPr>
          <p:spPr bwMode="auto">
            <a:xfrm>
              <a:off x="4483" y="481"/>
              <a:ext cx="28" cy="20"/>
            </a:xfrm>
            <a:custGeom>
              <a:avLst/>
              <a:gdLst>
                <a:gd name="T0" fmla="*/ 0 w 30"/>
                <a:gd name="T1" fmla="*/ 499 h 14"/>
                <a:gd name="T2" fmla="*/ 7 w 30"/>
                <a:gd name="T3" fmla="*/ 499 h 14"/>
                <a:gd name="T4" fmla="*/ 16 w 30"/>
                <a:gd name="T5" fmla="*/ 0 h 14"/>
                <a:gd name="T6" fmla="*/ 16 w 30"/>
                <a:gd name="T7" fmla="*/ 0 h 14"/>
                <a:gd name="T8" fmla="*/ 7 w 30"/>
                <a:gd name="T9" fmla="*/ 499 h 14"/>
                <a:gd name="T10" fmla="*/ 0 w 30"/>
                <a:gd name="T11" fmla="*/ 499 h 14"/>
                <a:gd name="T12" fmla="*/ 0 w 30"/>
                <a:gd name="T13" fmla="*/ 499 h 14"/>
                <a:gd name="T14" fmla="*/ 0 w 30"/>
                <a:gd name="T15" fmla="*/ 499 h 14"/>
                <a:gd name="T16" fmla="*/ 0 w 30"/>
                <a:gd name="T17" fmla="*/ 499 h 14"/>
                <a:gd name="T18" fmla="*/ 0 w 30"/>
                <a:gd name="T19" fmla="*/ 499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14"/>
                <a:gd name="T32" fmla="*/ 30 w 30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14">
                  <a:moveTo>
                    <a:pt x="0" y="14"/>
                  </a:moveTo>
                  <a:lnTo>
                    <a:pt x="15" y="14"/>
                  </a:lnTo>
                  <a:lnTo>
                    <a:pt x="30" y="0"/>
                  </a:lnTo>
                  <a:lnTo>
                    <a:pt x="15" y="14"/>
                  </a:lnTo>
                  <a:lnTo>
                    <a:pt x="0" y="14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7" name="Freeform 95"/>
            <p:cNvSpPr>
              <a:spLocks noEditPoints="1"/>
            </p:cNvSpPr>
            <p:nvPr/>
          </p:nvSpPr>
          <p:spPr bwMode="auto">
            <a:xfrm>
              <a:off x="4511" y="463"/>
              <a:ext cx="58" cy="18"/>
            </a:xfrm>
            <a:custGeom>
              <a:avLst/>
              <a:gdLst>
                <a:gd name="T0" fmla="*/ 0 w 60"/>
                <a:gd name="T1" fmla="*/ 334 h 13"/>
                <a:gd name="T2" fmla="*/ 20 w 60"/>
                <a:gd name="T3" fmla="*/ 0 h 13"/>
                <a:gd name="T4" fmla="*/ 42 w 60"/>
                <a:gd name="T5" fmla="*/ 334 h 13"/>
                <a:gd name="T6" fmla="*/ 42 w 60"/>
                <a:gd name="T7" fmla="*/ 334 h 13"/>
                <a:gd name="T8" fmla="*/ 20 w 60"/>
                <a:gd name="T9" fmla="*/ 0 h 13"/>
                <a:gd name="T10" fmla="*/ 0 w 60"/>
                <a:gd name="T11" fmla="*/ 334 h 13"/>
                <a:gd name="T12" fmla="*/ 0 w 60"/>
                <a:gd name="T13" fmla="*/ 334 h 13"/>
                <a:gd name="T14" fmla="*/ 0 w 60"/>
                <a:gd name="T15" fmla="*/ 334 h 13"/>
                <a:gd name="T16" fmla="*/ 0 w 60"/>
                <a:gd name="T17" fmla="*/ 334 h 13"/>
                <a:gd name="T18" fmla="*/ 0 w 60"/>
                <a:gd name="T19" fmla="*/ 334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"/>
                <a:gd name="T32" fmla="*/ 60 w 60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">
                  <a:moveTo>
                    <a:pt x="0" y="13"/>
                  </a:moveTo>
                  <a:lnTo>
                    <a:pt x="30" y="0"/>
                  </a:lnTo>
                  <a:lnTo>
                    <a:pt x="60" y="13"/>
                  </a:lnTo>
                  <a:lnTo>
                    <a:pt x="30" y="0"/>
                  </a:lnTo>
                  <a:lnTo>
                    <a:pt x="0" y="13"/>
                  </a:lnTo>
                  <a:close/>
                  <a:moveTo>
                    <a:pt x="0" y="13"/>
                  </a:moveTo>
                  <a:lnTo>
                    <a:pt x="0" y="13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8" name="Freeform 96"/>
            <p:cNvSpPr>
              <a:spLocks/>
            </p:cNvSpPr>
            <p:nvPr/>
          </p:nvSpPr>
          <p:spPr bwMode="auto">
            <a:xfrm>
              <a:off x="4397" y="463"/>
              <a:ext cx="29" cy="18"/>
            </a:xfrm>
            <a:custGeom>
              <a:avLst/>
              <a:gdLst>
                <a:gd name="T0" fmla="*/ 20 w 30"/>
                <a:gd name="T1" fmla="*/ 0 h 13"/>
                <a:gd name="T2" fmla="*/ 15 w 30"/>
                <a:gd name="T3" fmla="*/ 334 h 13"/>
                <a:gd name="T4" fmla="*/ 0 w 30"/>
                <a:gd name="T5" fmla="*/ 334 h 13"/>
                <a:gd name="T6" fmla="*/ 0 w 30"/>
                <a:gd name="T7" fmla="*/ 334 h 13"/>
                <a:gd name="T8" fmla="*/ 15 w 30"/>
                <a:gd name="T9" fmla="*/ 334 h 13"/>
                <a:gd name="T10" fmla="*/ 20 w 30"/>
                <a:gd name="T11" fmla="*/ 0 h 13"/>
                <a:gd name="T12" fmla="*/ 20 w 30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13"/>
                <a:gd name="T23" fmla="*/ 30 w 30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13">
                  <a:moveTo>
                    <a:pt x="30" y="0"/>
                  </a:moveTo>
                  <a:lnTo>
                    <a:pt x="15" y="13"/>
                  </a:lnTo>
                  <a:lnTo>
                    <a:pt x="0" y="13"/>
                  </a:lnTo>
                  <a:lnTo>
                    <a:pt x="15" y="13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9" name="Freeform 97"/>
            <p:cNvSpPr>
              <a:spLocks noEditPoints="1"/>
            </p:cNvSpPr>
            <p:nvPr/>
          </p:nvSpPr>
          <p:spPr bwMode="auto">
            <a:xfrm>
              <a:off x="4383" y="481"/>
              <a:ext cx="14" cy="78"/>
            </a:xfrm>
            <a:custGeom>
              <a:avLst/>
              <a:gdLst>
                <a:gd name="T0" fmla="*/ 7 w 15"/>
                <a:gd name="T1" fmla="*/ 0 h 55"/>
                <a:gd name="T2" fmla="*/ 0 w 15"/>
                <a:gd name="T3" fmla="*/ 935 h 55"/>
                <a:gd name="T4" fmla="*/ 0 w 15"/>
                <a:gd name="T5" fmla="*/ 1812 h 55"/>
                <a:gd name="T6" fmla="*/ 0 w 15"/>
                <a:gd name="T7" fmla="*/ 1812 h 55"/>
                <a:gd name="T8" fmla="*/ 0 w 15"/>
                <a:gd name="T9" fmla="*/ 935 h 55"/>
                <a:gd name="T10" fmla="*/ 7 w 15"/>
                <a:gd name="T11" fmla="*/ 0 h 55"/>
                <a:gd name="T12" fmla="*/ 7 w 15"/>
                <a:gd name="T13" fmla="*/ 0 h 55"/>
                <a:gd name="T14" fmla="*/ 7 w 15"/>
                <a:gd name="T15" fmla="*/ 0 h 55"/>
                <a:gd name="T16" fmla="*/ 7 w 15"/>
                <a:gd name="T17" fmla="*/ 0 h 55"/>
                <a:gd name="T18" fmla="*/ 7 w 15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15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0" y="28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0" name="Freeform 98"/>
            <p:cNvSpPr>
              <a:spLocks noEditPoints="1"/>
            </p:cNvSpPr>
            <p:nvPr/>
          </p:nvSpPr>
          <p:spPr bwMode="auto">
            <a:xfrm>
              <a:off x="4383" y="559"/>
              <a:ext cx="43" cy="39"/>
            </a:xfrm>
            <a:custGeom>
              <a:avLst/>
              <a:gdLst>
                <a:gd name="T0" fmla="*/ 0 w 45"/>
                <a:gd name="T1" fmla="*/ 0 h 28"/>
                <a:gd name="T2" fmla="*/ 11 w 45"/>
                <a:gd name="T3" fmla="*/ 759 h 28"/>
                <a:gd name="T4" fmla="*/ 20 w 45"/>
                <a:gd name="T5" fmla="*/ 759 h 28"/>
                <a:gd name="T6" fmla="*/ 29 w 45"/>
                <a:gd name="T7" fmla="*/ 391 h 28"/>
                <a:gd name="T8" fmla="*/ 29 w 45"/>
                <a:gd name="T9" fmla="*/ 391 h 28"/>
                <a:gd name="T10" fmla="*/ 20 w 45"/>
                <a:gd name="T11" fmla="*/ 759 h 28"/>
                <a:gd name="T12" fmla="*/ 11 w 45"/>
                <a:gd name="T13" fmla="*/ 759 h 28"/>
                <a:gd name="T14" fmla="*/ 0 w 45"/>
                <a:gd name="T15" fmla="*/ 0 h 28"/>
                <a:gd name="T16" fmla="*/ 0 w 45"/>
                <a:gd name="T17" fmla="*/ 0 h 28"/>
                <a:gd name="T18" fmla="*/ 0 w 45"/>
                <a:gd name="T19" fmla="*/ 0 h 28"/>
                <a:gd name="T20" fmla="*/ 0 w 45"/>
                <a:gd name="T21" fmla="*/ 0 h 28"/>
                <a:gd name="T22" fmla="*/ 0 w 45"/>
                <a:gd name="T23" fmla="*/ 0 h 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5"/>
                <a:gd name="T37" fmla="*/ 0 h 28"/>
                <a:gd name="T38" fmla="*/ 45 w 45"/>
                <a:gd name="T39" fmla="*/ 28 h 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5" h="28">
                  <a:moveTo>
                    <a:pt x="0" y="0"/>
                  </a:moveTo>
                  <a:lnTo>
                    <a:pt x="15" y="28"/>
                  </a:lnTo>
                  <a:lnTo>
                    <a:pt x="30" y="28"/>
                  </a:lnTo>
                  <a:lnTo>
                    <a:pt x="45" y="14"/>
                  </a:lnTo>
                  <a:lnTo>
                    <a:pt x="30" y="28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1" name="Freeform 99"/>
            <p:cNvSpPr>
              <a:spLocks noEditPoints="1"/>
            </p:cNvSpPr>
            <p:nvPr/>
          </p:nvSpPr>
          <p:spPr bwMode="auto">
            <a:xfrm>
              <a:off x="4426" y="501"/>
              <a:ext cx="14" cy="78"/>
            </a:xfrm>
            <a:custGeom>
              <a:avLst/>
              <a:gdLst>
                <a:gd name="T0" fmla="*/ 0 w 15"/>
                <a:gd name="T1" fmla="*/ 1812 h 55"/>
                <a:gd name="T2" fmla="*/ 7 w 15"/>
                <a:gd name="T3" fmla="*/ 935 h 55"/>
                <a:gd name="T4" fmla="*/ 7 w 15"/>
                <a:gd name="T5" fmla="*/ 0 h 55"/>
                <a:gd name="T6" fmla="*/ 7 w 15"/>
                <a:gd name="T7" fmla="*/ 0 h 55"/>
                <a:gd name="T8" fmla="*/ 7 w 15"/>
                <a:gd name="T9" fmla="*/ 935 h 55"/>
                <a:gd name="T10" fmla="*/ 0 w 15"/>
                <a:gd name="T11" fmla="*/ 1812 h 55"/>
                <a:gd name="T12" fmla="*/ 0 w 15"/>
                <a:gd name="T13" fmla="*/ 1812 h 55"/>
                <a:gd name="T14" fmla="*/ 0 w 15"/>
                <a:gd name="T15" fmla="*/ 1812 h 55"/>
                <a:gd name="T16" fmla="*/ 0 w 15"/>
                <a:gd name="T17" fmla="*/ 1812 h 55"/>
                <a:gd name="T18" fmla="*/ 0 w 15"/>
                <a:gd name="T19" fmla="*/ 181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0" y="55"/>
                  </a:moveTo>
                  <a:lnTo>
                    <a:pt x="15" y="28"/>
                  </a:lnTo>
                  <a:lnTo>
                    <a:pt x="15" y="0"/>
                  </a:lnTo>
                  <a:lnTo>
                    <a:pt x="15" y="28"/>
                  </a:lnTo>
                  <a:lnTo>
                    <a:pt x="0" y="55"/>
                  </a:lnTo>
                  <a:close/>
                  <a:moveTo>
                    <a:pt x="0" y="55"/>
                  </a:moveTo>
                  <a:lnTo>
                    <a:pt x="0" y="55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2" name="Freeform 100"/>
            <p:cNvSpPr>
              <a:spLocks noEditPoints="1"/>
            </p:cNvSpPr>
            <p:nvPr/>
          </p:nvSpPr>
          <p:spPr bwMode="auto">
            <a:xfrm>
              <a:off x="4339" y="424"/>
              <a:ext cx="101" cy="77"/>
            </a:xfrm>
            <a:custGeom>
              <a:avLst/>
              <a:gdLst>
                <a:gd name="T0" fmla="*/ 71 w 105"/>
                <a:gd name="T1" fmla="*/ 1586 h 55"/>
                <a:gd name="T2" fmla="*/ 61 w 105"/>
                <a:gd name="T3" fmla="*/ 809 h 55"/>
                <a:gd name="T4" fmla="*/ 40 w 105"/>
                <a:gd name="T5" fmla="*/ 0 h 55"/>
                <a:gd name="T6" fmla="*/ 0 w 105"/>
                <a:gd name="T7" fmla="*/ 0 h 55"/>
                <a:gd name="T8" fmla="*/ 0 w 105"/>
                <a:gd name="T9" fmla="*/ 0 h 55"/>
                <a:gd name="T10" fmla="*/ 40 w 105"/>
                <a:gd name="T11" fmla="*/ 0 h 55"/>
                <a:gd name="T12" fmla="*/ 61 w 105"/>
                <a:gd name="T13" fmla="*/ 809 h 55"/>
                <a:gd name="T14" fmla="*/ 71 w 105"/>
                <a:gd name="T15" fmla="*/ 1586 h 55"/>
                <a:gd name="T16" fmla="*/ 71 w 105"/>
                <a:gd name="T17" fmla="*/ 1586 h 55"/>
                <a:gd name="T18" fmla="*/ 71 w 105"/>
                <a:gd name="T19" fmla="*/ 1586 h 55"/>
                <a:gd name="T20" fmla="*/ 71 w 105"/>
                <a:gd name="T21" fmla="*/ 1586 h 55"/>
                <a:gd name="T22" fmla="*/ 71 w 105"/>
                <a:gd name="T23" fmla="*/ 1586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5"/>
                <a:gd name="T37" fmla="*/ 0 h 55"/>
                <a:gd name="T38" fmla="*/ 105 w 105"/>
                <a:gd name="T39" fmla="*/ 55 h 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5" h="55">
                  <a:moveTo>
                    <a:pt x="105" y="55"/>
                  </a:moveTo>
                  <a:lnTo>
                    <a:pt x="90" y="28"/>
                  </a:lnTo>
                  <a:lnTo>
                    <a:pt x="6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90" y="28"/>
                  </a:lnTo>
                  <a:lnTo>
                    <a:pt x="105" y="55"/>
                  </a:lnTo>
                  <a:close/>
                  <a:moveTo>
                    <a:pt x="105" y="55"/>
                  </a:moveTo>
                  <a:lnTo>
                    <a:pt x="105" y="55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3" name="Freeform 101"/>
            <p:cNvSpPr>
              <a:spLocks/>
            </p:cNvSpPr>
            <p:nvPr/>
          </p:nvSpPr>
          <p:spPr bwMode="auto">
            <a:xfrm>
              <a:off x="4311" y="424"/>
              <a:ext cx="28" cy="39"/>
            </a:xfrm>
            <a:custGeom>
              <a:avLst/>
              <a:gdLst>
                <a:gd name="T0" fmla="*/ 16 w 30"/>
                <a:gd name="T1" fmla="*/ 0 h 28"/>
                <a:gd name="T2" fmla="*/ 7 w 30"/>
                <a:gd name="T3" fmla="*/ 391 h 28"/>
                <a:gd name="T4" fmla="*/ 0 w 30"/>
                <a:gd name="T5" fmla="*/ 759 h 28"/>
                <a:gd name="T6" fmla="*/ 0 w 30"/>
                <a:gd name="T7" fmla="*/ 759 h 28"/>
                <a:gd name="T8" fmla="*/ 7 w 30"/>
                <a:gd name="T9" fmla="*/ 391 h 28"/>
                <a:gd name="T10" fmla="*/ 16 w 30"/>
                <a:gd name="T11" fmla="*/ 0 h 28"/>
                <a:gd name="T12" fmla="*/ 16 w 30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8"/>
                <a:gd name="T23" fmla="*/ 30 w 3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8">
                  <a:moveTo>
                    <a:pt x="30" y="0"/>
                  </a:moveTo>
                  <a:lnTo>
                    <a:pt x="15" y="14"/>
                  </a:lnTo>
                  <a:lnTo>
                    <a:pt x="0" y="28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4" name="Freeform 102"/>
            <p:cNvSpPr>
              <a:spLocks noEditPoints="1"/>
            </p:cNvSpPr>
            <p:nvPr/>
          </p:nvSpPr>
          <p:spPr bwMode="auto">
            <a:xfrm>
              <a:off x="4283" y="463"/>
              <a:ext cx="28" cy="77"/>
            </a:xfrm>
            <a:custGeom>
              <a:avLst/>
              <a:gdLst>
                <a:gd name="T0" fmla="*/ 16 w 30"/>
                <a:gd name="T1" fmla="*/ 0 h 55"/>
                <a:gd name="T2" fmla="*/ 7 w 30"/>
                <a:gd name="T3" fmla="*/ 784 h 55"/>
                <a:gd name="T4" fmla="*/ 0 w 30"/>
                <a:gd name="T5" fmla="*/ 1586 h 55"/>
                <a:gd name="T6" fmla="*/ 0 w 30"/>
                <a:gd name="T7" fmla="*/ 1586 h 55"/>
                <a:gd name="T8" fmla="*/ 7 w 30"/>
                <a:gd name="T9" fmla="*/ 784 h 55"/>
                <a:gd name="T10" fmla="*/ 16 w 30"/>
                <a:gd name="T11" fmla="*/ 0 h 55"/>
                <a:gd name="T12" fmla="*/ 16 w 30"/>
                <a:gd name="T13" fmla="*/ 0 h 55"/>
                <a:gd name="T14" fmla="*/ 16 w 30"/>
                <a:gd name="T15" fmla="*/ 0 h 55"/>
                <a:gd name="T16" fmla="*/ 16 w 30"/>
                <a:gd name="T17" fmla="*/ 0 h 55"/>
                <a:gd name="T18" fmla="*/ 16 w 30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55"/>
                <a:gd name="T32" fmla="*/ 30 w 30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55">
                  <a:moveTo>
                    <a:pt x="30" y="0"/>
                  </a:moveTo>
                  <a:lnTo>
                    <a:pt x="15" y="27"/>
                  </a:lnTo>
                  <a:lnTo>
                    <a:pt x="0" y="55"/>
                  </a:lnTo>
                  <a:lnTo>
                    <a:pt x="15" y="27"/>
                  </a:lnTo>
                  <a:lnTo>
                    <a:pt x="30" y="0"/>
                  </a:lnTo>
                  <a:close/>
                  <a:moveTo>
                    <a:pt x="30" y="0"/>
                  </a:move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5" name="Freeform 103"/>
            <p:cNvSpPr>
              <a:spLocks noEditPoints="1"/>
            </p:cNvSpPr>
            <p:nvPr/>
          </p:nvSpPr>
          <p:spPr bwMode="auto">
            <a:xfrm>
              <a:off x="4283" y="540"/>
              <a:ext cx="42" cy="39"/>
            </a:xfrm>
            <a:custGeom>
              <a:avLst/>
              <a:gdLst>
                <a:gd name="T0" fmla="*/ 0 w 45"/>
                <a:gd name="T1" fmla="*/ 0 h 27"/>
                <a:gd name="T2" fmla="*/ 7 w 45"/>
                <a:gd name="T3" fmla="*/ 1060 h 27"/>
                <a:gd name="T4" fmla="*/ 16 w 45"/>
                <a:gd name="T5" fmla="*/ 1060 h 27"/>
                <a:gd name="T6" fmla="*/ 22 w 45"/>
                <a:gd name="T7" fmla="*/ 508 h 27"/>
                <a:gd name="T8" fmla="*/ 22 w 45"/>
                <a:gd name="T9" fmla="*/ 508 h 27"/>
                <a:gd name="T10" fmla="*/ 16 w 45"/>
                <a:gd name="T11" fmla="*/ 1060 h 27"/>
                <a:gd name="T12" fmla="*/ 7 w 45"/>
                <a:gd name="T13" fmla="*/ 1060 h 27"/>
                <a:gd name="T14" fmla="*/ 0 w 45"/>
                <a:gd name="T15" fmla="*/ 0 h 27"/>
                <a:gd name="T16" fmla="*/ 0 w 45"/>
                <a:gd name="T17" fmla="*/ 0 h 27"/>
                <a:gd name="T18" fmla="*/ 0 w 45"/>
                <a:gd name="T19" fmla="*/ 0 h 27"/>
                <a:gd name="T20" fmla="*/ 0 w 45"/>
                <a:gd name="T21" fmla="*/ 0 h 27"/>
                <a:gd name="T22" fmla="*/ 0 w 45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5"/>
                <a:gd name="T37" fmla="*/ 0 h 27"/>
                <a:gd name="T38" fmla="*/ 45 w 45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5" h="27">
                  <a:moveTo>
                    <a:pt x="0" y="0"/>
                  </a:moveTo>
                  <a:lnTo>
                    <a:pt x="15" y="27"/>
                  </a:lnTo>
                  <a:lnTo>
                    <a:pt x="30" y="27"/>
                  </a:lnTo>
                  <a:lnTo>
                    <a:pt x="45" y="13"/>
                  </a:lnTo>
                  <a:lnTo>
                    <a:pt x="30" y="27"/>
                  </a:lnTo>
                  <a:lnTo>
                    <a:pt x="15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6" name="Freeform 104"/>
            <p:cNvSpPr>
              <a:spLocks noEditPoints="1"/>
            </p:cNvSpPr>
            <p:nvPr/>
          </p:nvSpPr>
          <p:spPr bwMode="auto">
            <a:xfrm>
              <a:off x="4325" y="463"/>
              <a:ext cx="29" cy="96"/>
            </a:xfrm>
            <a:custGeom>
              <a:avLst/>
              <a:gdLst>
                <a:gd name="T0" fmla="*/ 0 w 30"/>
                <a:gd name="T1" fmla="*/ 2150 h 68"/>
                <a:gd name="T2" fmla="*/ 20 w 30"/>
                <a:gd name="T3" fmla="*/ 1303 h 68"/>
                <a:gd name="T4" fmla="*/ 20 w 30"/>
                <a:gd name="T5" fmla="*/ 0 h 68"/>
                <a:gd name="T6" fmla="*/ 20 w 30"/>
                <a:gd name="T7" fmla="*/ 0 h 68"/>
                <a:gd name="T8" fmla="*/ 20 w 30"/>
                <a:gd name="T9" fmla="*/ 1303 h 68"/>
                <a:gd name="T10" fmla="*/ 0 w 30"/>
                <a:gd name="T11" fmla="*/ 2150 h 68"/>
                <a:gd name="T12" fmla="*/ 0 w 30"/>
                <a:gd name="T13" fmla="*/ 2150 h 68"/>
                <a:gd name="T14" fmla="*/ 0 w 30"/>
                <a:gd name="T15" fmla="*/ 2150 h 68"/>
                <a:gd name="T16" fmla="*/ 0 w 30"/>
                <a:gd name="T17" fmla="*/ 2150 h 68"/>
                <a:gd name="T18" fmla="*/ 0 w 30"/>
                <a:gd name="T19" fmla="*/ 215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68"/>
                <a:gd name="T32" fmla="*/ 30 w 30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68">
                  <a:moveTo>
                    <a:pt x="0" y="68"/>
                  </a:moveTo>
                  <a:lnTo>
                    <a:pt x="30" y="41"/>
                  </a:lnTo>
                  <a:lnTo>
                    <a:pt x="30" y="0"/>
                  </a:lnTo>
                  <a:lnTo>
                    <a:pt x="30" y="41"/>
                  </a:lnTo>
                  <a:lnTo>
                    <a:pt x="0" y="68"/>
                  </a:lnTo>
                  <a:close/>
                  <a:moveTo>
                    <a:pt x="0" y="68"/>
                  </a:moveTo>
                  <a:lnTo>
                    <a:pt x="0" y="68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7" name="Freeform 105"/>
            <p:cNvSpPr>
              <a:spLocks noEditPoints="1"/>
            </p:cNvSpPr>
            <p:nvPr/>
          </p:nvSpPr>
          <p:spPr bwMode="auto">
            <a:xfrm>
              <a:off x="4239" y="366"/>
              <a:ext cx="115" cy="97"/>
            </a:xfrm>
            <a:custGeom>
              <a:avLst/>
              <a:gdLst>
                <a:gd name="T0" fmla="*/ 73 w 121"/>
                <a:gd name="T1" fmla="*/ 2074 h 69"/>
                <a:gd name="T2" fmla="*/ 64 w 121"/>
                <a:gd name="T3" fmla="*/ 810 h 69"/>
                <a:gd name="T4" fmla="*/ 46 w 121"/>
                <a:gd name="T5" fmla="*/ 423 h 69"/>
                <a:gd name="T6" fmla="*/ 28 w 121"/>
                <a:gd name="T7" fmla="*/ 0 h 69"/>
                <a:gd name="T8" fmla="*/ 0 w 121"/>
                <a:gd name="T9" fmla="*/ 423 h 69"/>
                <a:gd name="T10" fmla="*/ 0 w 121"/>
                <a:gd name="T11" fmla="*/ 423 h 69"/>
                <a:gd name="T12" fmla="*/ 28 w 121"/>
                <a:gd name="T13" fmla="*/ 0 h 69"/>
                <a:gd name="T14" fmla="*/ 46 w 121"/>
                <a:gd name="T15" fmla="*/ 423 h 69"/>
                <a:gd name="T16" fmla="*/ 64 w 121"/>
                <a:gd name="T17" fmla="*/ 810 h 69"/>
                <a:gd name="T18" fmla="*/ 73 w 121"/>
                <a:gd name="T19" fmla="*/ 2074 h 69"/>
                <a:gd name="T20" fmla="*/ 73 w 121"/>
                <a:gd name="T21" fmla="*/ 2074 h 69"/>
                <a:gd name="T22" fmla="*/ 73 w 121"/>
                <a:gd name="T23" fmla="*/ 2074 h 69"/>
                <a:gd name="T24" fmla="*/ 73 w 121"/>
                <a:gd name="T25" fmla="*/ 2074 h 69"/>
                <a:gd name="T26" fmla="*/ 73 w 121"/>
                <a:gd name="T27" fmla="*/ 2074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1"/>
                <a:gd name="T43" fmla="*/ 0 h 69"/>
                <a:gd name="T44" fmla="*/ 121 w 121"/>
                <a:gd name="T45" fmla="*/ 69 h 6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1" h="69">
                  <a:moveTo>
                    <a:pt x="121" y="69"/>
                  </a:moveTo>
                  <a:lnTo>
                    <a:pt x="106" y="27"/>
                  </a:lnTo>
                  <a:lnTo>
                    <a:pt x="76" y="14"/>
                  </a:lnTo>
                  <a:lnTo>
                    <a:pt x="46" y="0"/>
                  </a:lnTo>
                  <a:lnTo>
                    <a:pt x="0" y="14"/>
                  </a:lnTo>
                  <a:lnTo>
                    <a:pt x="46" y="0"/>
                  </a:lnTo>
                  <a:lnTo>
                    <a:pt x="76" y="14"/>
                  </a:lnTo>
                  <a:lnTo>
                    <a:pt x="106" y="27"/>
                  </a:lnTo>
                  <a:lnTo>
                    <a:pt x="121" y="69"/>
                  </a:lnTo>
                  <a:close/>
                  <a:moveTo>
                    <a:pt x="121" y="69"/>
                  </a:moveTo>
                  <a:lnTo>
                    <a:pt x="121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8" name="Freeform 106"/>
            <p:cNvSpPr>
              <a:spLocks/>
            </p:cNvSpPr>
            <p:nvPr/>
          </p:nvSpPr>
          <p:spPr bwMode="auto">
            <a:xfrm>
              <a:off x="4210" y="386"/>
              <a:ext cx="29" cy="38"/>
            </a:xfrm>
            <a:custGeom>
              <a:avLst/>
              <a:gdLst>
                <a:gd name="T0" fmla="*/ 20 w 30"/>
                <a:gd name="T1" fmla="*/ 0 h 27"/>
                <a:gd name="T2" fmla="*/ 15 w 30"/>
                <a:gd name="T3" fmla="*/ 383 h 27"/>
                <a:gd name="T4" fmla="*/ 0 w 30"/>
                <a:gd name="T5" fmla="*/ 826 h 27"/>
                <a:gd name="T6" fmla="*/ 0 w 30"/>
                <a:gd name="T7" fmla="*/ 826 h 27"/>
                <a:gd name="T8" fmla="*/ 15 w 30"/>
                <a:gd name="T9" fmla="*/ 383 h 27"/>
                <a:gd name="T10" fmla="*/ 20 w 30"/>
                <a:gd name="T11" fmla="*/ 0 h 27"/>
                <a:gd name="T12" fmla="*/ 20 w 30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7"/>
                <a:gd name="T23" fmla="*/ 30 w 30"/>
                <a:gd name="T24" fmla="*/ 27 h 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7">
                  <a:moveTo>
                    <a:pt x="30" y="0"/>
                  </a:moveTo>
                  <a:lnTo>
                    <a:pt x="15" y="13"/>
                  </a:lnTo>
                  <a:lnTo>
                    <a:pt x="0" y="27"/>
                  </a:lnTo>
                  <a:lnTo>
                    <a:pt x="15" y="13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9" name="Freeform 107"/>
            <p:cNvSpPr>
              <a:spLocks noEditPoints="1"/>
            </p:cNvSpPr>
            <p:nvPr/>
          </p:nvSpPr>
          <p:spPr bwMode="auto">
            <a:xfrm>
              <a:off x="4181" y="424"/>
              <a:ext cx="29" cy="97"/>
            </a:xfrm>
            <a:custGeom>
              <a:avLst/>
              <a:gdLst>
                <a:gd name="T0" fmla="*/ 20 w 30"/>
                <a:gd name="T1" fmla="*/ 0 h 69"/>
                <a:gd name="T2" fmla="*/ 15 w 30"/>
                <a:gd name="T3" fmla="*/ 1253 h 69"/>
                <a:gd name="T4" fmla="*/ 0 w 30"/>
                <a:gd name="T5" fmla="*/ 2074 h 69"/>
                <a:gd name="T6" fmla="*/ 0 w 30"/>
                <a:gd name="T7" fmla="*/ 2074 h 69"/>
                <a:gd name="T8" fmla="*/ 15 w 30"/>
                <a:gd name="T9" fmla="*/ 1253 h 69"/>
                <a:gd name="T10" fmla="*/ 20 w 30"/>
                <a:gd name="T11" fmla="*/ 0 h 69"/>
                <a:gd name="T12" fmla="*/ 20 w 30"/>
                <a:gd name="T13" fmla="*/ 0 h 69"/>
                <a:gd name="T14" fmla="*/ 20 w 30"/>
                <a:gd name="T15" fmla="*/ 0 h 69"/>
                <a:gd name="T16" fmla="*/ 20 w 30"/>
                <a:gd name="T17" fmla="*/ 0 h 69"/>
                <a:gd name="T18" fmla="*/ 20 w 30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69"/>
                <a:gd name="T32" fmla="*/ 30 w 30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69">
                  <a:moveTo>
                    <a:pt x="30" y="0"/>
                  </a:moveTo>
                  <a:lnTo>
                    <a:pt x="15" y="41"/>
                  </a:lnTo>
                  <a:lnTo>
                    <a:pt x="0" y="69"/>
                  </a:lnTo>
                  <a:lnTo>
                    <a:pt x="15" y="41"/>
                  </a:lnTo>
                  <a:lnTo>
                    <a:pt x="30" y="0"/>
                  </a:lnTo>
                  <a:close/>
                  <a:moveTo>
                    <a:pt x="30" y="0"/>
                  </a:move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0" name="Freeform 108"/>
            <p:cNvSpPr>
              <a:spLocks noEditPoints="1"/>
            </p:cNvSpPr>
            <p:nvPr/>
          </p:nvSpPr>
          <p:spPr bwMode="auto">
            <a:xfrm>
              <a:off x="4181" y="521"/>
              <a:ext cx="58" cy="38"/>
            </a:xfrm>
            <a:custGeom>
              <a:avLst/>
              <a:gdLst>
                <a:gd name="T0" fmla="*/ 0 w 60"/>
                <a:gd name="T1" fmla="*/ 0 h 27"/>
                <a:gd name="T2" fmla="*/ 15 w 60"/>
                <a:gd name="T3" fmla="*/ 826 h 27"/>
                <a:gd name="T4" fmla="*/ 35 w 60"/>
                <a:gd name="T5" fmla="*/ 826 h 27"/>
                <a:gd name="T6" fmla="*/ 42 w 60"/>
                <a:gd name="T7" fmla="*/ 424 h 27"/>
                <a:gd name="T8" fmla="*/ 42 w 60"/>
                <a:gd name="T9" fmla="*/ 424 h 27"/>
                <a:gd name="T10" fmla="*/ 35 w 60"/>
                <a:gd name="T11" fmla="*/ 826 h 27"/>
                <a:gd name="T12" fmla="*/ 15 w 60"/>
                <a:gd name="T13" fmla="*/ 826 h 27"/>
                <a:gd name="T14" fmla="*/ 0 w 60"/>
                <a:gd name="T15" fmla="*/ 0 h 27"/>
                <a:gd name="T16" fmla="*/ 0 w 60"/>
                <a:gd name="T17" fmla="*/ 0 h 27"/>
                <a:gd name="T18" fmla="*/ 0 w 60"/>
                <a:gd name="T19" fmla="*/ 0 h 27"/>
                <a:gd name="T20" fmla="*/ 0 w 60"/>
                <a:gd name="T21" fmla="*/ 0 h 27"/>
                <a:gd name="T22" fmla="*/ 0 w 60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27"/>
                <a:gd name="T38" fmla="*/ 60 w 6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27">
                  <a:moveTo>
                    <a:pt x="0" y="0"/>
                  </a:moveTo>
                  <a:lnTo>
                    <a:pt x="15" y="27"/>
                  </a:lnTo>
                  <a:lnTo>
                    <a:pt x="45" y="27"/>
                  </a:lnTo>
                  <a:lnTo>
                    <a:pt x="60" y="14"/>
                  </a:lnTo>
                  <a:lnTo>
                    <a:pt x="45" y="27"/>
                  </a:lnTo>
                  <a:lnTo>
                    <a:pt x="15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1" name="Freeform 109"/>
            <p:cNvSpPr>
              <a:spLocks noEditPoints="1"/>
            </p:cNvSpPr>
            <p:nvPr/>
          </p:nvSpPr>
          <p:spPr bwMode="auto">
            <a:xfrm>
              <a:off x="4239" y="424"/>
              <a:ext cx="15" cy="116"/>
            </a:xfrm>
            <a:custGeom>
              <a:avLst/>
              <a:gdLst>
                <a:gd name="T0" fmla="*/ 0 w 16"/>
                <a:gd name="T1" fmla="*/ 2359 h 83"/>
                <a:gd name="T2" fmla="*/ 8 w 16"/>
                <a:gd name="T3" fmla="*/ 1168 h 83"/>
                <a:gd name="T4" fmla="*/ 8 w 16"/>
                <a:gd name="T5" fmla="*/ 0 h 83"/>
                <a:gd name="T6" fmla="*/ 8 w 16"/>
                <a:gd name="T7" fmla="*/ 0 h 83"/>
                <a:gd name="T8" fmla="*/ 8 w 16"/>
                <a:gd name="T9" fmla="*/ 1168 h 83"/>
                <a:gd name="T10" fmla="*/ 0 w 16"/>
                <a:gd name="T11" fmla="*/ 2359 h 83"/>
                <a:gd name="T12" fmla="*/ 0 w 16"/>
                <a:gd name="T13" fmla="*/ 2359 h 83"/>
                <a:gd name="T14" fmla="*/ 0 w 16"/>
                <a:gd name="T15" fmla="*/ 2359 h 83"/>
                <a:gd name="T16" fmla="*/ 0 w 16"/>
                <a:gd name="T17" fmla="*/ 2359 h 83"/>
                <a:gd name="T18" fmla="*/ 0 w 16"/>
                <a:gd name="T19" fmla="*/ 2359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3"/>
                <a:gd name="T32" fmla="*/ 16 w 16"/>
                <a:gd name="T33" fmla="*/ 83 h 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3">
                  <a:moveTo>
                    <a:pt x="0" y="83"/>
                  </a:moveTo>
                  <a:lnTo>
                    <a:pt x="16" y="41"/>
                  </a:lnTo>
                  <a:lnTo>
                    <a:pt x="16" y="0"/>
                  </a:lnTo>
                  <a:lnTo>
                    <a:pt x="16" y="41"/>
                  </a:lnTo>
                  <a:lnTo>
                    <a:pt x="0" y="83"/>
                  </a:lnTo>
                  <a:close/>
                  <a:moveTo>
                    <a:pt x="0" y="83"/>
                  </a:moveTo>
                  <a:lnTo>
                    <a:pt x="0" y="83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2" name="Freeform 110"/>
            <p:cNvSpPr>
              <a:spLocks noEditPoints="1"/>
            </p:cNvSpPr>
            <p:nvPr/>
          </p:nvSpPr>
          <p:spPr bwMode="auto">
            <a:xfrm>
              <a:off x="4152" y="346"/>
              <a:ext cx="102" cy="78"/>
            </a:xfrm>
            <a:custGeom>
              <a:avLst/>
              <a:gdLst>
                <a:gd name="T0" fmla="*/ 72 w 106"/>
                <a:gd name="T1" fmla="*/ 1812 h 55"/>
                <a:gd name="T2" fmla="*/ 62 w 106"/>
                <a:gd name="T3" fmla="*/ 935 h 55"/>
                <a:gd name="T4" fmla="*/ 52 w 106"/>
                <a:gd name="T5" fmla="*/ 0 h 55"/>
                <a:gd name="T6" fmla="*/ 0 w 106"/>
                <a:gd name="T7" fmla="*/ 0 h 55"/>
                <a:gd name="T8" fmla="*/ 0 w 106"/>
                <a:gd name="T9" fmla="*/ 0 h 55"/>
                <a:gd name="T10" fmla="*/ 52 w 106"/>
                <a:gd name="T11" fmla="*/ 0 h 55"/>
                <a:gd name="T12" fmla="*/ 62 w 106"/>
                <a:gd name="T13" fmla="*/ 935 h 55"/>
                <a:gd name="T14" fmla="*/ 72 w 106"/>
                <a:gd name="T15" fmla="*/ 1812 h 55"/>
                <a:gd name="T16" fmla="*/ 72 w 106"/>
                <a:gd name="T17" fmla="*/ 1812 h 55"/>
                <a:gd name="T18" fmla="*/ 72 w 106"/>
                <a:gd name="T19" fmla="*/ 1812 h 55"/>
                <a:gd name="T20" fmla="*/ 72 w 106"/>
                <a:gd name="T21" fmla="*/ 1812 h 55"/>
                <a:gd name="T22" fmla="*/ 72 w 106"/>
                <a:gd name="T23" fmla="*/ 1812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6"/>
                <a:gd name="T37" fmla="*/ 0 h 55"/>
                <a:gd name="T38" fmla="*/ 106 w 106"/>
                <a:gd name="T39" fmla="*/ 55 h 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6" h="55">
                  <a:moveTo>
                    <a:pt x="106" y="55"/>
                  </a:moveTo>
                  <a:lnTo>
                    <a:pt x="90" y="28"/>
                  </a:lnTo>
                  <a:lnTo>
                    <a:pt x="75" y="0"/>
                  </a:lnTo>
                  <a:lnTo>
                    <a:pt x="0" y="0"/>
                  </a:lnTo>
                  <a:lnTo>
                    <a:pt x="75" y="0"/>
                  </a:lnTo>
                  <a:lnTo>
                    <a:pt x="90" y="28"/>
                  </a:lnTo>
                  <a:lnTo>
                    <a:pt x="106" y="55"/>
                  </a:lnTo>
                  <a:close/>
                  <a:moveTo>
                    <a:pt x="106" y="55"/>
                  </a:moveTo>
                  <a:lnTo>
                    <a:pt x="106" y="55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3" name="Freeform 111"/>
            <p:cNvSpPr>
              <a:spLocks/>
            </p:cNvSpPr>
            <p:nvPr/>
          </p:nvSpPr>
          <p:spPr bwMode="auto">
            <a:xfrm>
              <a:off x="4109" y="346"/>
              <a:ext cx="43" cy="58"/>
            </a:xfrm>
            <a:custGeom>
              <a:avLst/>
              <a:gdLst>
                <a:gd name="T0" fmla="*/ 29 w 45"/>
                <a:gd name="T1" fmla="*/ 0 h 41"/>
                <a:gd name="T2" fmla="*/ 20 w 45"/>
                <a:gd name="T3" fmla="*/ 463 h 41"/>
                <a:gd name="T4" fmla="*/ 0 w 45"/>
                <a:gd name="T5" fmla="*/ 1313 h 41"/>
                <a:gd name="T6" fmla="*/ 0 w 45"/>
                <a:gd name="T7" fmla="*/ 1313 h 41"/>
                <a:gd name="T8" fmla="*/ 20 w 45"/>
                <a:gd name="T9" fmla="*/ 463 h 41"/>
                <a:gd name="T10" fmla="*/ 29 w 45"/>
                <a:gd name="T11" fmla="*/ 0 h 41"/>
                <a:gd name="T12" fmla="*/ 29 w 45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5"/>
                <a:gd name="T22" fmla="*/ 0 h 41"/>
                <a:gd name="T23" fmla="*/ 45 w 45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5" h="41">
                  <a:moveTo>
                    <a:pt x="45" y="0"/>
                  </a:moveTo>
                  <a:lnTo>
                    <a:pt x="30" y="14"/>
                  </a:lnTo>
                  <a:lnTo>
                    <a:pt x="0" y="41"/>
                  </a:lnTo>
                  <a:lnTo>
                    <a:pt x="30" y="1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4" name="Freeform 112"/>
            <p:cNvSpPr>
              <a:spLocks noEditPoints="1"/>
            </p:cNvSpPr>
            <p:nvPr/>
          </p:nvSpPr>
          <p:spPr bwMode="auto">
            <a:xfrm>
              <a:off x="4081" y="404"/>
              <a:ext cx="28" cy="97"/>
            </a:xfrm>
            <a:custGeom>
              <a:avLst/>
              <a:gdLst>
                <a:gd name="T0" fmla="*/ 16 w 30"/>
                <a:gd name="T1" fmla="*/ 0 h 69"/>
                <a:gd name="T2" fmla="*/ 7 w 30"/>
                <a:gd name="T3" fmla="*/ 836 h 69"/>
                <a:gd name="T4" fmla="*/ 0 w 30"/>
                <a:gd name="T5" fmla="*/ 2074 h 69"/>
                <a:gd name="T6" fmla="*/ 0 w 30"/>
                <a:gd name="T7" fmla="*/ 2074 h 69"/>
                <a:gd name="T8" fmla="*/ 7 w 30"/>
                <a:gd name="T9" fmla="*/ 836 h 69"/>
                <a:gd name="T10" fmla="*/ 16 w 30"/>
                <a:gd name="T11" fmla="*/ 0 h 69"/>
                <a:gd name="T12" fmla="*/ 16 w 30"/>
                <a:gd name="T13" fmla="*/ 0 h 69"/>
                <a:gd name="T14" fmla="*/ 16 w 30"/>
                <a:gd name="T15" fmla="*/ 0 h 69"/>
                <a:gd name="T16" fmla="*/ 16 w 30"/>
                <a:gd name="T17" fmla="*/ 0 h 69"/>
                <a:gd name="T18" fmla="*/ 16 w 30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69"/>
                <a:gd name="T32" fmla="*/ 30 w 30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69">
                  <a:moveTo>
                    <a:pt x="30" y="0"/>
                  </a:moveTo>
                  <a:lnTo>
                    <a:pt x="15" y="28"/>
                  </a:lnTo>
                  <a:lnTo>
                    <a:pt x="0" y="69"/>
                  </a:lnTo>
                  <a:lnTo>
                    <a:pt x="15" y="28"/>
                  </a:lnTo>
                  <a:lnTo>
                    <a:pt x="30" y="0"/>
                  </a:lnTo>
                  <a:close/>
                  <a:moveTo>
                    <a:pt x="30" y="0"/>
                  </a:move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5" name="Freeform 113"/>
            <p:cNvSpPr>
              <a:spLocks noEditPoints="1"/>
            </p:cNvSpPr>
            <p:nvPr/>
          </p:nvSpPr>
          <p:spPr bwMode="auto">
            <a:xfrm>
              <a:off x="4081" y="501"/>
              <a:ext cx="57" cy="58"/>
            </a:xfrm>
            <a:custGeom>
              <a:avLst/>
              <a:gdLst>
                <a:gd name="T0" fmla="*/ 0 w 60"/>
                <a:gd name="T1" fmla="*/ 0 h 41"/>
                <a:gd name="T2" fmla="*/ 10 w 60"/>
                <a:gd name="T3" fmla="*/ 1313 h 41"/>
                <a:gd name="T4" fmla="*/ 27 w 60"/>
                <a:gd name="T5" fmla="*/ 1313 h 41"/>
                <a:gd name="T6" fmla="*/ 36 w 60"/>
                <a:gd name="T7" fmla="*/ 927 h 41"/>
                <a:gd name="T8" fmla="*/ 36 w 60"/>
                <a:gd name="T9" fmla="*/ 927 h 41"/>
                <a:gd name="T10" fmla="*/ 27 w 60"/>
                <a:gd name="T11" fmla="*/ 1313 h 41"/>
                <a:gd name="T12" fmla="*/ 10 w 60"/>
                <a:gd name="T13" fmla="*/ 1313 h 41"/>
                <a:gd name="T14" fmla="*/ 0 w 60"/>
                <a:gd name="T15" fmla="*/ 0 h 41"/>
                <a:gd name="T16" fmla="*/ 0 w 60"/>
                <a:gd name="T17" fmla="*/ 0 h 41"/>
                <a:gd name="T18" fmla="*/ 0 w 60"/>
                <a:gd name="T19" fmla="*/ 0 h 41"/>
                <a:gd name="T20" fmla="*/ 0 w 60"/>
                <a:gd name="T21" fmla="*/ 0 h 41"/>
                <a:gd name="T22" fmla="*/ 0 w 60"/>
                <a:gd name="T23" fmla="*/ 0 h 4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41"/>
                <a:gd name="T38" fmla="*/ 60 w 60"/>
                <a:gd name="T39" fmla="*/ 41 h 4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41">
                  <a:moveTo>
                    <a:pt x="0" y="0"/>
                  </a:moveTo>
                  <a:lnTo>
                    <a:pt x="15" y="41"/>
                  </a:lnTo>
                  <a:lnTo>
                    <a:pt x="45" y="41"/>
                  </a:lnTo>
                  <a:lnTo>
                    <a:pt x="60" y="28"/>
                  </a:lnTo>
                  <a:lnTo>
                    <a:pt x="45" y="41"/>
                  </a:lnTo>
                  <a:lnTo>
                    <a:pt x="15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6" name="Freeform 114"/>
            <p:cNvSpPr>
              <a:spLocks noEditPoints="1"/>
            </p:cNvSpPr>
            <p:nvPr/>
          </p:nvSpPr>
          <p:spPr bwMode="auto">
            <a:xfrm>
              <a:off x="4138" y="404"/>
              <a:ext cx="29" cy="136"/>
            </a:xfrm>
            <a:custGeom>
              <a:avLst/>
              <a:gdLst>
                <a:gd name="T0" fmla="*/ 0 w 30"/>
                <a:gd name="T1" fmla="*/ 2856 h 97"/>
                <a:gd name="T2" fmla="*/ 15 w 30"/>
                <a:gd name="T3" fmla="*/ 1605 h 97"/>
                <a:gd name="T4" fmla="*/ 20 w 30"/>
                <a:gd name="T5" fmla="*/ 0 h 97"/>
                <a:gd name="T6" fmla="*/ 20 w 30"/>
                <a:gd name="T7" fmla="*/ 0 h 97"/>
                <a:gd name="T8" fmla="*/ 15 w 30"/>
                <a:gd name="T9" fmla="*/ 1605 h 97"/>
                <a:gd name="T10" fmla="*/ 0 w 30"/>
                <a:gd name="T11" fmla="*/ 2856 h 97"/>
                <a:gd name="T12" fmla="*/ 0 w 30"/>
                <a:gd name="T13" fmla="*/ 2856 h 97"/>
                <a:gd name="T14" fmla="*/ 0 w 30"/>
                <a:gd name="T15" fmla="*/ 2856 h 97"/>
                <a:gd name="T16" fmla="*/ 0 w 30"/>
                <a:gd name="T17" fmla="*/ 2856 h 97"/>
                <a:gd name="T18" fmla="*/ 0 w 30"/>
                <a:gd name="T19" fmla="*/ 2856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97"/>
                <a:gd name="T32" fmla="*/ 30 w 30"/>
                <a:gd name="T33" fmla="*/ 97 h 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97">
                  <a:moveTo>
                    <a:pt x="0" y="97"/>
                  </a:moveTo>
                  <a:lnTo>
                    <a:pt x="15" y="55"/>
                  </a:lnTo>
                  <a:lnTo>
                    <a:pt x="30" y="0"/>
                  </a:lnTo>
                  <a:lnTo>
                    <a:pt x="15" y="55"/>
                  </a:lnTo>
                  <a:lnTo>
                    <a:pt x="0" y="97"/>
                  </a:lnTo>
                  <a:close/>
                  <a:moveTo>
                    <a:pt x="0" y="97"/>
                  </a:moveTo>
                  <a:lnTo>
                    <a:pt x="0" y="9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7" name="Freeform 115"/>
            <p:cNvSpPr>
              <a:spLocks noEditPoints="1"/>
            </p:cNvSpPr>
            <p:nvPr/>
          </p:nvSpPr>
          <p:spPr bwMode="auto">
            <a:xfrm>
              <a:off x="4052" y="289"/>
              <a:ext cx="115" cy="115"/>
            </a:xfrm>
            <a:custGeom>
              <a:avLst/>
              <a:gdLst>
                <a:gd name="T0" fmla="*/ 78 w 120"/>
                <a:gd name="T1" fmla="*/ 2414 h 82"/>
                <a:gd name="T2" fmla="*/ 69 w 120"/>
                <a:gd name="T3" fmla="*/ 1213 h 82"/>
                <a:gd name="T4" fmla="*/ 50 w 120"/>
                <a:gd name="T5" fmla="*/ 417 h 82"/>
                <a:gd name="T6" fmla="*/ 30 w 120"/>
                <a:gd name="T7" fmla="*/ 0 h 82"/>
                <a:gd name="T8" fmla="*/ 0 w 120"/>
                <a:gd name="T9" fmla="*/ 417 h 82"/>
                <a:gd name="T10" fmla="*/ 0 w 120"/>
                <a:gd name="T11" fmla="*/ 417 h 82"/>
                <a:gd name="T12" fmla="*/ 30 w 120"/>
                <a:gd name="T13" fmla="*/ 0 h 82"/>
                <a:gd name="T14" fmla="*/ 50 w 120"/>
                <a:gd name="T15" fmla="*/ 417 h 82"/>
                <a:gd name="T16" fmla="*/ 69 w 120"/>
                <a:gd name="T17" fmla="*/ 1213 h 82"/>
                <a:gd name="T18" fmla="*/ 78 w 120"/>
                <a:gd name="T19" fmla="*/ 2414 h 82"/>
                <a:gd name="T20" fmla="*/ 78 w 120"/>
                <a:gd name="T21" fmla="*/ 2414 h 82"/>
                <a:gd name="T22" fmla="*/ 78 w 120"/>
                <a:gd name="T23" fmla="*/ 2414 h 82"/>
                <a:gd name="T24" fmla="*/ 78 w 120"/>
                <a:gd name="T25" fmla="*/ 2414 h 82"/>
                <a:gd name="T26" fmla="*/ 78 w 120"/>
                <a:gd name="T27" fmla="*/ 2414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"/>
                <a:gd name="T43" fmla="*/ 0 h 82"/>
                <a:gd name="T44" fmla="*/ 120 w 120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" h="82">
                  <a:moveTo>
                    <a:pt x="120" y="82"/>
                  </a:moveTo>
                  <a:lnTo>
                    <a:pt x="105" y="41"/>
                  </a:lnTo>
                  <a:lnTo>
                    <a:pt x="75" y="14"/>
                  </a:lnTo>
                  <a:lnTo>
                    <a:pt x="45" y="0"/>
                  </a:lnTo>
                  <a:lnTo>
                    <a:pt x="0" y="14"/>
                  </a:lnTo>
                  <a:lnTo>
                    <a:pt x="45" y="0"/>
                  </a:lnTo>
                  <a:lnTo>
                    <a:pt x="75" y="14"/>
                  </a:lnTo>
                  <a:lnTo>
                    <a:pt x="105" y="41"/>
                  </a:lnTo>
                  <a:lnTo>
                    <a:pt x="120" y="82"/>
                  </a:lnTo>
                  <a:close/>
                  <a:moveTo>
                    <a:pt x="120" y="82"/>
                  </a:moveTo>
                  <a:lnTo>
                    <a:pt x="120" y="8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7" name="Group 116"/>
          <p:cNvGrpSpPr>
            <a:grpSpLocks/>
          </p:cNvGrpSpPr>
          <p:nvPr/>
        </p:nvGrpSpPr>
        <p:grpSpPr bwMode="auto">
          <a:xfrm>
            <a:off x="7196138" y="1155998"/>
            <a:ext cx="925512" cy="476250"/>
            <a:chOff x="3980" y="695"/>
            <a:chExt cx="791" cy="348"/>
          </a:xfrm>
        </p:grpSpPr>
        <p:sp>
          <p:nvSpPr>
            <p:cNvPr id="13378" name="Freeform 117"/>
            <p:cNvSpPr>
              <a:spLocks/>
            </p:cNvSpPr>
            <p:nvPr/>
          </p:nvSpPr>
          <p:spPr bwMode="auto">
            <a:xfrm>
              <a:off x="4540" y="773"/>
              <a:ext cx="144" cy="57"/>
            </a:xfrm>
            <a:custGeom>
              <a:avLst/>
              <a:gdLst>
                <a:gd name="T0" fmla="*/ 0 w 151"/>
                <a:gd name="T1" fmla="*/ 356 h 41"/>
                <a:gd name="T2" fmla="*/ 29 w 151"/>
                <a:gd name="T3" fmla="*/ 0 h 41"/>
                <a:gd name="T4" fmla="*/ 57 w 151"/>
                <a:gd name="T5" fmla="*/ 0 h 41"/>
                <a:gd name="T6" fmla="*/ 75 w 151"/>
                <a:gd name="T7" fmla="*/ 356 h 41"/>
                <a:gd name="T8" fmla="*/ 93 w 151"/>
                <a:gd name="T9" fmla="*/ 1108 h 41"/>
                <a:gd name="T10" fmla="*/ 93 w 151"/>
                <a:gd name="T11" fmla="*/ 1108 h 41"/>
                <a:gd name="T12" fmla="*/ 75 w 151"/>
                <a:gd name="T13" fmla="*/ 356 h 41"/>
                <a:gd name="T14" fmla="*/ 57 w 151"/>
                <a:gd name="T15" fmla="*/ 0 h 41"/>
                <a:gd name="T16" fmla="*/ 29 w 151"/>
                <a:gd name="T17" fmla="*/ 0 h 41"/>
                <a:gd name="T18" fmla="*/ 0 w 151"/>
                <a:gd name="T19" fmla="*/ 356 h 41"/>
                <a:gd name="T20" fmla="*/ 0 w 151"/>
                <a:gd name="T21" fmla="*/ 356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1"/>
                <a:gd name="T34" fmla="*/ 0 h 41"/>
                <a:gd name="T35" fmla="*/ 151 w 151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1" h="41">
                  <a:moveTo>
                    <a:pt x="0" y="13"/>
                  </a:moveTo>
                  <a:lnTo>
                    <a:pt x="46" y="0"/>
                  </a:lnTo>
                  <a:lnTo>
                    <a:pt x="91" y="0"/>
                  </a:lnTo>
                  <a:lnTo>
                    <a:pt x="121" y="13"/>
                  </a:lnTo>
                  <a:lnTo>
                    <a:pt x="151" y="41"/>
                  </a:lnTo>
                  <a:lnTo>
                    <a:pt x="121" y="13"/>
                  </a:lnTo>
                  <a:lnTo>
                    <a:pt x="91" y="0"/>
                  </a:lnTo>
                  <a:lnTo>
                    <a:pt x="46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9" name="Freeform 118"/>
            <p:cNvSpPr>
              <a:spLocks noEditPoints="1"/>
            </p:cNvSpPr>
            <p:nvPr/>
          </p:nvSpPr>
          <p:spPr bwMode="auto">
            <a:xfrm>
              <a:off x="4684" y="830"/>
              <a:ext cx="15" cy="116"/>
            </a:xfrm>
            <a:custGeom>
              <a:avLst/>
              <a:gdLst>
                <a:gd name="T0" fmla="*/ 0 w 15"/>
                <a:gd name="T1" fmla="*/ 0 h 82"/>
                <a:gd name="T2" fmla="*/ 15 w 15"/>
                <a:gd name="T3" fmla="*/ 1313 h 82"/>
                <a:gd name="T4" fmla="*/ 15 w 15"/>
                <a:gd name="T5" fmla="*/ 2627 h 82"/>
                <a:gd name="T6" fmla="*/ 15 w 15"/>
                <a:gd name="T7" fmla="*/ 2627 h 82"/>
                <a:gd name="T8" fmla="*/ 15 w 15"/>
                <a:gd name="T9" fmla="*/ 1313 h 82"/>
                <a:gd name="T10" fmla="*/ 0 w 15"/>
                <a:gd name="T11" fmla="*/ 0 h 82"/>
                <a:gd name="T12" fmla="*/ 0 w 15"/>
                <a:gd name="T13" fmla="*/ 0 h 82"/>
                <a:gd name="T14" fmla="*/ 0 w 15"/>
                <a:gd name="T15" fmla="*/ 0 h 82"/>
                <a:gd name="T16" fmla="*/ 0 w 15"/>
                <a:gd name="T17" fmla="*/ 0 h 82"/>
                <a:gd name="T18" fmla="*/ 0 w 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82"/>
                <a:gd name="T32" fmla="*/ 15 w 15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82">
                  <a:moveTo>
                    <a:pt x="0" y="0"/>
                  </a:moveTo>
                  <a:lnTo>
                    <a:pt x="15" y="41"/>
                  </a:lnTo>
                  <a:lnTo>
                    <a:pt x="15" y="82"/>
                  </a:lnTo>
                  <a:lnTo>
                    <a:pt x="15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0" name="Freeform 119"/>
            <p:cNvSpPr>
              <a:spLocks noEditPoints="1"/>
            </p:cNvSpPr>
            <p:nvPr/>
          </p:nvSpPr>
          <p:spPr bwMode="auto">
            <a:xfrm>
              <a:off x="4613" y="927"/>
              <a:ext cx="86" cy="39"/>
            </a:xfrm>
            <a:custGeom>
              <a:avLst/>
              <a:gdLst>
                <a:gd name="T0" fmla="*/ 57 w 90"/>
                <a:gd name="T1" fmla="*/ 508 h 27"/>
                <a:gd name="T2" fmla="*/ 29 w 90"/>
                <a:gd name="T3" fmla="*/ 1060 h 27"/>
                <a:gd name="T4" fmla="*/ 11 w 90"/>
                <a:gd name="T5" fmla="*/ 1060 h 27"/>
                <a:gd name="T6" fmla="*/ 0 w 90"/>
                <a:gd name="T7" fmla="*/ 0 h 27"/>
                <a:gd name="T8" fmla="*/ 0 w 90"/>
                <a:gd name="T9" fmla="*/ 0 h 27"/>
                <a:gd name="T10" fmla="*/ 11 w 90"/>
                <a:gd name="T11" fmla="*/ 1060 h 27"/>
                <a:gd name="T12" fmla="*/ 29 w 90"/>
                <a:gd name="T13" fmla="*/ 1060 h 27"/>
                <a:gd name="T14" fmla="*/ 57 w 90"/>
                <a:gd name="T15" fmla="*/ 508 h 27"/>
                <a:gd name="T16" fmla="*/ 57 w 90"/>
                <a:gd name="T17" fmla="*/ 508 h 27"/>
                <a:gd name="T18" fmla="*/ 57 w 90"/>
                <a:gd name="T19" fmla="*/ 508 h 27"/>
                <a:gd name="T20" fmla="*/ 57 w 90"/>
                <a:gd name="T21" fmla="*/ 508 h 27"/>
                <a:gd name="T22" fmla="*/ 57 w 90"/>
                <a:gd name="T23" fmla="*/ 508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0"/>
                <a:gd name="T37" fmla="*/ 0 h 27"/>
                <a:gd name="T38" fmla="*/ 90 w 9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0" h="27">
                  <a:moveTo>
                    <a:pt x="90" y="13"/>
                  </a:moveTo>
                  <a:lnTo>
                    <a:pt x="45" y="27"/>
                  </a:lnTo>
                  <a:lnTo>
                    <a:pt x="15" y="27"/>
                  </a:lnTo>
                  <a:lnTo>
                    <a:pt x="0" y="0"/>
                  </a:lnTo>
                  <a:lnTo>
                    <a:pt x="15" y="27"/>
                  </a:lnTo>
                  <a:lnTo>
                    <a:pt x="45" y="27"/>
                  </a:lnTo>
                  <a:lnTo>
                    <a:pt x="90" y="13"/>
                  </a:lnTo>
                  <a:close/>
                  <a:moveTo>
                    <a:pt x="90" y="13"/>
                  </a:moveTo>
                  <a:lnTo>
                    <a:pt x="90" y="13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1" name="Freeform 120"/>
            <p:cNvSpPr>
              <a:spLocks noEditPoints="1"/>
            </p:cNvSpPr>
            <p:nvPr/>
          </p:nvSpPr>
          <p:spPr bwMode="auto">
            <a:xfrm>
              <a:off x="4613" y="850"/>
              <a:ext cx="14" cy="77"/>
            </a:xfrm>
            <a:custGeom>
              <a:avLst/>
              <a:gdLst>
                <a:gd name="T0" fmla="*/ 0 w 15"/>
                <a:gd name="T1" fmla="*/ 1586 h 55"/>
                <a:gd name="T2" fmla="*/ 0 w 15"/>
                <a:gd name="T3" fmla="*/ 784 h 55"/>
                <a:gd name="T4" fmla="*/ 7 w 15"/>
                <a:gd name="T5" fmla="*/ 0 h 55"/>
                <a:gd name="T6" fmla="*/ 7 w 15"/>
                <a:gd name="T7" fmla="*/ 0 h 55"/>
                <a:gd name="T8" fmla="*/ 0 w 15"/>
                <a:gd name="T9" fmla="*/ 784 h 55"/>
                <a:gd name="T10" fmla="*/ 0 w 15"/>
                <a:gd name="T11" fmla="*/ 1586 h 55"/>
                <a:gd name="T12" fmla="*/ 0 w 15"/>
                <a:gd name="T13" fmla="*/ 1586 h 55"/>
                <a:gd name="T14" fmla="*/ 0 w 15"/>
                <a:gd name="T15" fmla="*/ 1586 h 55"/>
                <a:gd name="T16" fmla="*/ 0 w 15"/>
                <a:gd name="T17" fmla="*/ 1586 h 55"/>
                <a:gd name="T18" fmla="*/ 0 w 15"/>
                <a:gd name="T19" fmla="*/ 1586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0" y="55"/>
                  </a:moveTo>
                  <a:lnTo>
                    <a:pt x="0" y="27"/>
                  </a:lnTo>
                  <a:lnTo>
                    <a:pt x="15" y="0"/>
                  </a:lnTo>
                  <a:lnTo>
                    <a:pt x="0" y="27"/>
                  </a:lnTo>
                  <a:lnTo>
                    <a:pt x="0" y="55"/>
                  </a:lnTo>
                  <a:close/>
                  <a:moveTo>
                    <a:pt x="0" y="55"/>
                  </a:moveTo>
                  <a:lnTo>
                    <a:pt x="0" y="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2" name="Freeform 121"/>
            <p:cNvSpPr>
              <a:spLocks noEditPoints="1"/>
            </p:cNvSpPr>
            <p:nvPr/>
          </p:nvSpPr>
          <p:spPr bwMode="auto">
            <a:xfrm>
              <a:off x="4627" y="773"/>
              <a:ext cx="144" cy="77"/>
            </a:xfrm>
            <a:custGeom>
              <a:avLst/>
              <a:gdLst>
                <a:gd name="T0" fmla="*/ 0 w 150"/>
                <a:gd name="T1" fmla="*/ 1586 h 55"/>
                <a:gd name="T2" fmla="*/ 20 w 150"/>
                <a:gd name="T3" fmla="*/ 372 h 55"/>
                <a:gd name="T4" fmla="*/ 50 w 150"/>
                <a:gd name="T5" fmla="*/ 0 h 55"/>
                <a:gd name="T6" fmla="*/ 70 w 150"/>
                <a:gd name="T7" fmla="*/ 0 h 55"/>
                <a:gd name="T8" fmla="*/ 100 w 150"/>
                <a:gd name="T9" fmla="*/ 784 h 55"/>
                <a:gd name="T10" fmla="*/ 100 w 150"/>
                <a:gd name="T11" fmla="*/ 784 h 55"/>
                <a:gd name="T12" fmla="*/ 70 w 150"/>
                <a:gd name="T13" fmla="*/ 0 h 55"/>
                <a:gd name="T14" fmla="*/ 50 w 150"/>
                <a:gd name="T15" fmla="*/ 0 h 55"/>
                <a:gd name="T16" fmla="*/ 20 w 150"/>
                <a:gd name="T17" fmla="*/ 372 h 55"/>
                <a:gd name="T18" fmla="*/ 0 w 150"/>
                <a:gd name="T19" fmla="*/ 1586 h 55"/>
                <a:gd name="T20" fmla="*/ 0 w 150"/>
                <a:gd name="T21" fmla="*/ 1586 h 55"/>
                <a:gd name="T22" fmla="*/ 0 w 150"/>
                <a:gd name="T23" fmla="*/ 1586 h 55"/>
                <a:gd name="T24" fmla="*/ 0 w 150"/>
                <a:gd name="T25" fmla="*/ 1586 h 55"/>
                <a:gd name="T26" fmla="*/ 0 w 150"/>
                <a:gd name="T27" fmla="*/ 158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0"/>
                <a:gd name="T43" fmla="*/ 0 h 55"/>
                <a:gd name="T44" fmla="*/ 150 w 150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0" h="55">
                  <a:moveTo>
                    <a:pt x="0" y="55"/>
                  </a:moveTo>
                  <a:lnTo>
                    <a:pt x="30" y="13"/>
                  </a:lnTo>
                  <a:lnTo>
                    <a:pt x="75" y="0"/>
                  </a:lnTo>
                  <a:lnTo>
                    <a:pt x="105" y="0"/>
                  </a:lnTo>
                  <a:lnTo>
                    <a:pt x="150" y="27"/>
                  </a:lnTo>
                  <a:lnTo>
                    <a:pt x="105" y="0"/>
                  </a:lnTo>
                  <a:lnTo>
                    <a:pt x="75" y="0"/>
                  </a:lnTo>
                  <a:lnTo>
                    <a:pt x="30" y="13"/>
                  </a:lnTo>
                  <a:lnTo>
                    <a:pt x="0" y="55"/>
                  </a:lnTo>
                  <a:close/>
                  <a:moveTo>
                    <a:pt x="0" y="55"/>
                  </a:moveTo>
                  <a:lnTo>
                    <a:pt x="0" y="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3" name="Freeform 122"/>
            <p:cNvSpPr>
              <a:spLocks/>
            </p:cNvSpPr>
            <p:nvPr/>
          </p:nvSpPr>
          <p:spPr bwMode="auto">
            <a:xfrm>
              <a:off x="4511" y="791"/>
              <a:ext cx="29" cy="59"/>
            </a:xfrm>
            <a:custGeom>
              <a:avLst/>
              <a:gdLst>
                <a:gd name="T0" fmla="*/ 20 w 30"/>
                <a:gd name="T1" fmla="*/ 0 h 42"/>
                <a:gd name="T2" fmla="*/ 15 w 30"/>
                <a:gd name="T3" fmla="*/ 423 h 42"/>
                <a:gd name="T4" fmla="*/ 0 w 30"/>
                <a:gd name="T5" fmla="*/ 1259 h 42"/>
                <a:gd name="T6" fmla="*/ 0 w 30"/>
                <a:gd name="T7" fmla="*/ 1259 h 42"/>
                <a:gd name="T8" fmla="*/ 15 w 30"/>
                <a:gd name="T9" fmla="*/ 423 h 42"/>
                <a:gd name="T10" fmla="*/ 20 w 30"/>
                <a:gd name="T11" fmla="*/ 0 h 42"/>
                <a:gd name="T12" fmla="*/ 20 w 30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42"/>
                <a:gd name="T23" fmla="*/ 30 w 30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42">
                  <a:moveTo>
                    <a:pt x="30" y="0"/>
                  </a:moveTo>
                  <a:lnTo>
                    <a:pt x="15" y="14"/>
                  </a:lnTo>
                  <a:lnTo>
                    <a:pt x="0" y="42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4" name="Freeform 123"/>
            <p:cNvSpPr>
              <a:spLocks noEditPoints="1"/>
            </p:cNvSpPr>
            <p:nvPr/>
          </p:nvSpPr>
          <p:spPr bwMode="auto">
            <a:xfrm>
              <a:off x="4497" y="850"/>
              <a:ext cx="14" cy="96"/>
            </a:xfrm>
            <a:custGeom>
              <a:avLst/>
              <a:gdLst>
                <a:gd name="T0" fmla="*/ 7 w 15"/>
                <a:gd name="T1" fmla="*/ 0 h 68"/>
                <a:gd name="T2" fmla="*/ 0 w 15"/>
                <a:gd name="T3" fmla="*/ 847 h 68"/>
                <a:gd name="T4" fmla="*/ 0 w 15"/>
                <a:gd name="T5" fmla="*/ 2150 h 68"/>
                <a:gd name="T6" fmla="*/ 0 w 15"/>
                <a:gd name="T7" fmla="*/ 2150 h 68"/>
                <a:gd name="T8" fmla="*/ 0 w 15"/>
                <a:gd name="T9" fmla="*/ 847 h 68"/>
                <a:gd name="T10" fmla="*/ 7 w 15"/>
                <a:gd name="T11" fmla="*/ 0 h 68"/>
                <a:gd name="T12" fmla="*/ 7 w 15"/>
                <a:gd name="T13" fmla="*/ 0 h 68"/>
                <a:gd name="T14" fmla="*/ 7 w 15"/>
                <a:gd name="T15" fmla="*/ 0 h 68"/>
                <a:gd name="T16" fmla="*/ 7 w 15"/>
                <a:gd name="T17" fmla="*/ 0 h 68"/>
                <a:gd name="T18" fmla="*/ 7 w 1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68"/>
                <a:gd name="T32" fmla="*/ 15 w 15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68">
                  <a:moveTo>
                    <a:pt x="15" y="0"/>
                  </a:moveTo>
                  <a:lnTo>
                    <a:pt x="0" y="27"/>
                  </a:lnTo>
                  <a:lnTo>
                    <a:pt x="0" y="68"/>
                  </a:lnTo>
                  <a:lnTo>
                    <a:pt x="0" y="27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5" name="Freeform 124"/>
            <p:cNvSpPr>
              <a:spLocks noEditPoints="1"/>
            </p:cNvSpPr>
            <p:nvPr/>
          </p:nvSpPr>
          <p:spPr bwMode="auto">
            <a:xfrm>
              <a:off x="4497" y="946"/>
              <a:ext cx="87" cy="59"/>
            </a:xfrm>
            <a:custGeom>
              <a:avLst/>
              <a:gdLst>
                <a:gd name="T0" fmla="*/ 0 w 91"/>
                <a:gd name="T1" fmla="*/ 0 h 42"/>
                <a:gd name="T2" fmla="*/ 11 w 91"/>
                <a:gd name="T3" fmla="*/ 834 h 42"/>
                <a:gd name="T4" fmla="*/ 29 w 91"/>
                <a:gd name="T5" fmla="*/ 1259 h 42"/>
                <a:gd name="T6" fmla="*/ 38 w 91"/>
                <a:gd name="T7" fmla="*/ 1259 h 42"/>
                <a:gd name="T8" fmla="*/ 58 w 91"/>
                <a:gd name="T9" fmla="*/ 423 h 42"/>
                <a:gd name="T10" fmla="*/ 58 w 91"/>
                <a:gd name="T11" fmla="*/ 423 h 42"/>
                <a:gd name="T12" fmla="*/ 38 w 91"/>
                <a:gd name="T13" fmla="*/ 1259 h 42"/>
                <a:gd name="T14" fmla="*/ 29 w 91"/>
                <a:gd name="T15" fmla="*/ 1259 h 42"/>
                <a:gd name="T16" fmla="*/ 11 w 91"/>
                <a:gd name="T17" fmla="*/ 834 h 42"/>
                <a:gd name="T18" fmla="*/ 0 w 91"/>
                <a:gd name="T19" fmla="*/ 0 h 42"/>
                <a:gd name="T20" fmla="*/ 0 w 91"/>
                <a:gd name="T21" fmla="*/ 0 h 42"/>
                <a:gd name="T22" fmla="*/ 0 w 91"/>
                <a:gd name="T23" fmla="*/ 0 h 42"/>
                <a:gd name="T24" fmla="*/ 0 w 91"/>
                <a:gd name="T25" fmla="*/ 0 h 42"/>
                <a:gd name="T26" fmla="*/ 0 w 91"/>
                <a:gd name="T27" fmla="*/ 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1"/>
                <a:gd name="T43" fmla="*/ 0 h 42"/>
                <a:gd name="T44" fmla="*/ 91 w 91"/>
                <a:gd name="T45" fmla="*/ 42 h 4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1" h="42">
                  <a:moveTo>
                    <a:pt x="0" y="0"/>
                  </a:moveTo>
                  <a:lnTo>
                    <a:pt x="15" y="28"/>
                  </a:lnTo>
                  <a:lnTo>
                    <a:pt x="45" y="42"/>
                  </a:lnTo>
                  <a:lnTo>
                    <a:pt x="60" y="42"/>
                  </a:lnTo>
                  <a:lnTo>
                    <a:pt x="91" y="14"/>
                  </a:lnTo>
                  <a:lnTo>
                    <a:pt x="60" y="42"/>
                  </a:lnTo>
                  <a:lnTo>
                    <a:pt x="45" y="42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6" name="Freeform 125"/>
            <p:cNvSpPr>
              <a:spLocks noEditPoints="1"/>
            </p:cNvSpPr>
            <p:nvPr/>
          </p:nvSpPr>
          <p:spPr bwMode="auto">
            <a:xfrm>
              <a:off x="4569" y="830"/>
              <a:ext cx="15" cy="136"/>
            </a:xfrm>
            <a:custGeom>
              <a:avLst/>
              <a:gdLst>
                <a:gd name="T0" fmla="*/ 8 w 16"/>
                <a:gd name="T1" fmla="*/ 3125 h 96"/>
                <a:gd name="T2" fmla="*/ 8 w 16"/>
                <a:gd name="T3" fmla="*/ 1792 h 96"/>
                <a:gd name="T4" fmla="*/ 0 w 16"/>
                <a:gd name="T5" fmla="*/ 0 h 96"/>
                <a:gd name="T6" fmla="*/ 0 w 16"/>
                <a:gd name="T7" fmla="*/ 0 h 96"/>
                <a:gd name="T8" fmla="*/ 8 w 16"/>
                <a:gd name="T9" fmla="*/ 1792 h 96"/>
                <a:gd name="T10" fmla="*/ 8 w 16"/>
                <a:gd name="T11" fmla="*/ 3125 h 96"/>
                <a:gd name="T12" fmla="*/ 8 w 16"/>
                <a:gd name="T13" fmla="*/ 3125 h 96"/>
                <a:gd name="T14" fmla="*/ 8 w 16"/>
                <a:gd name="T15" fmla="*/ 3125 h 96"/>
                <a:gd name="T16" fmla="*/ 8 w 16"/>
                <a:gd name="T17" fmla="*/ 3125 h 96"/>
                <a:gd name="T18" fmla="*/ 8 w 16"/>
                <a:gd name="T19" fmla="*/ 3125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96"/>
                <a:gd name="T32" fmla="*/ 16 w 16"/>
                <a:gd name="T33" fmla="*/ 96 h 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96">
                  <a:moveTo>
                    <a:pt x="16" y="96"/>
                  </a:moveTo>
                  <a:lnTo>
                    <a:pt x="16" y="55"/>
                  </a:lnTo>
                  <a:lnTo>
                    <a:pt x="0" y="0"/>
                  </a:lnTo>
                  <a:lnTo>
                    <a:pt x="16" y="55"/>
                  </a:lnTo>
                  <a:lnTo>
                    <a:pt x="16" y="96"/>
                  </a:lnTo>
                  <a:close/>
                  <a:moveTo>
                    <a:pt x="16" y="96"/>
                  </a:moveTo>
                  <a:lnTo>
                    <a:pt x="16" y="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7" name="Freeform 126"/>
            <p:cNvSpPr>
              <a:spLocks noEditPoints="1"/>
            </p:cNvSpPr>
            <p:nvPr/>
          </p:nvSpPr>
          <p:spPr bwMode="auto">
            <a:xfrm>
              <a:off x="4397" y="753"/>
              <a:ext cx="172" cy="77"/>
            </a:xfrm>
            <a:custGeom>
              <a:avLst/>
              <a:gdLst>
                <a:gd name="T0" fmla="*/ 114 w 180"/>
                <a:gd name="T1" fmla="*/ 1586 h 55"/>
                <a:gd name="T2" fmla="*/ 86 w 180"/>
                <a:gd name="T3" fmla="*/ 784 h 55"/>
                <a:gd name="T4" fmla="*/ 57 w 180"/>
                <a:gd name="T5" fmla="*/ 0 h 55"/>
                <a:gd name="T6" fmla="*/ 29 w 180"/>
                <a:gd name="T7" fmla="*/ 413 h 55"/>
                <a:gd name="T8" fmla="*/ 0 w 180"/>
                <a:gd name="T9" fmla="*/ 784 h 55"/>
                <a:gd name="T10" fmla="*/ 0 w 180"/>
                <a:gd name="T11" fmla="*/ 784 h 55"/>
                <a:gd name="T12" fmla="*/ 29 w 180"/>
                <a:gd name="T13" fmla="*/ 413 h 55"/>
                <a:gd name="T14" fmla="*/ 57 w 180"/>
                <a:gd name="T15" fmla="*/ 0 h 55"/>
                <a:gd name="T16" fmla="*/ 86 w 180"/>
                <a:gd name="T17" fmla="*/ 784 h 55"/>
                <a:gd name="T18" fmla="*/ 114 w 180"/>
                <a:gd name="T19" fmla="*/ 1586 h 55"/>
                <a:gd name="T20" fmla="*/ 114 w 180"/>
                <a:gd name="T21" fmla="*/ 1586 h 55"/>
                <a:gd name="T22" fmla="*/ 114 w 180"/>
                <a:gd name="T23" fmla="*/ 1586 h 55"/>
                <a:gd name="T24" fmla="*/ 114 w 180"/>
                <a:gd name="T25" fmla="*/ 1586 h 55"/>
                <a:gd name="T26" fmla="*/ 114 w 180"/>
                <a:gd name="T27" fmla="*/ 158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55"/>
                <a:gd name="T44" fmla="*/ 180 w 180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55">
                  <a:moveTo>
                    <a:pt x="180" y="55"/>
                  </a:moveTo>
                  <a:lnTo>
                    <a:pt x="135" y="27"/>
                  </a:lnTo>
                  <a:lnTo>
                    <a:pt x="90" y="0"/>
                  </a:lnTo>
                  <a:lnTo>
                    <a:pt x="45" y="14"/>
                  </a:lnTo>
                  <a:lnTo>
                    <a:pt x="0" y="27"/>
                  </a:lnTo>
                  <a:lnTo>
                    <a:pt x="45" y="14"/>
                  </a:lnTo>
                  <a:lnTo>
                    <a:pt x="90" y="0"/>
                  </a:lnTo>
                  <a:lnTo>
                    <a:pt x="135" y="27"/>
                  </a:lnTo>
                  <a:lnTo>
                    <a:pt x="180" y="55"/>
                  </a:lnTo>
                  <a:close/>
                  <a:moveTo>
                    <a:pt x="180" y="55"/>
                  </a:moveTo>
                  <a:lnTo>
                    <a:pt x="180" y="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8" name="Freeform 127"/>
            <p:cNvSpPr>
              <a:spLocks/>
            </p:cNvSpPr>
            <p:nvPr/>
          </p:nvSpPr>
          <p:spPr bwMode="auto">
            <a:xfrm>
              <a:off x="4368" y="773"/>
              <a:ext cx="43" cy="57"/>
            </a:xfrm>
            <a:custGeom>
              <a:avLst/>
              <a:gdLst>
                <a:gd name="T0" fmla="*/ 29 w 45"/>
                <a:gd name="T1" fmla="*/ 0 h 41"/>
                <a:gd name="T2" fmla="*/ 0 w 45"/>
                <a:gd name="T3" fmla="*/ 1108 h 41"/>
                <a:gd name="T4" fmla="*/ 0 w 45"/>
                <a:gd name="T5" fmla="*/ 1108 h 41"/>
                <a:gd name="T6" fmla="*/ 29 w 45"/>
                <a:gd name="T7" fmla="*/ 0 h 41"/>
                <a:gd name="T8" fmla="*/ 29 w 45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41"/>
                <a:gd name="T17" fmla="*/ 45 w 45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41">
                  <a:moveTo>
                    <a:pt x="45" y="0"/>
                  </a:moveTo>
                  <a:lnTo>
                    <a:pt x="0" y="4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9" name="Freeform 128"/>
            <p:cNvSpPr>
              <a:spLocks noEditPoints="1"/>
            </p:cNvSpPr>
            <p:nvPr/>
          </p:nvSpPr>
          <p:spPr bwMode="auto">
            <a:xfrm>
              <a:off x="4354" y="830"/>
              <a:ext cx="14" cy="116"/>
            </a:xfrm>
            <a:custGeom>
              <a:avLst/>
              <a:gdLst>
                <a:gd name="T0" fmla="*/ 7 w 15"/>
                <a:gd name="T1" fmla="*/ 0 h 82"/>
                <a:gd name="T2" fmla="*/ 0 w 15"/>
                <a:gd name="T3" fmla="*/ 1313 h 82"/>
                <a:gd name="T4" fmla="*/ 0 w 15"/>
                <a:gd name="T5" fmla="*/ 2627 h 82"/>
                <a:gd name="T6" fmla="*/ 0 w 15"/>
                <a:gd name="T7" fmla="*/ 2627 h 82"/>
                <a:gd name="T8" fmla="*/ 0 w 15"/>
                <a:gd name="T9" fmla="*/ 1313 h 82"/>
                <a:gd name="T10" fmla="*/ 7 w 15"/>
                <a:gd name="T11" fmla="*/ 0 h 82"/>
                <a:gd name="T12" fmla="*/ 7 w 15"/>
                <a:gd name="T13" fmla="*/ 0 h 82"/>
                <a:gd name="T14" fmla="*/ 7 w 15"/>
                <a:gd name="T15" fmla="*/ 0 h 82"/>
                <a:gd name="T16" fmla="*/ 7 w 15"/>
                <a:gd name="T17" fmla="*/ 0 h 82"/>
                <a:gd name="T18" fmla="*/ 7 w 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82"/>
                <a:gd name="T32" fmla="*/ 15 w 15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82">
                  <a:moveTo>
                    <a:pt x="15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41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0" name="Freeform 129"/>
            <p:cNvSpPr>
              <a:spLocks noEditPoints="1"/>
            </p:cNvSpPr>
            <p:nvPr/>
          </p:nvSpPr>
          <p:spPr bwMode="auto">
            <a:xfrm>
              <a:off x="4354" y="946"/>
              <a:ext cx="86" cy="59"/>
            </a:xfrm>
            <a:custGeom>
              <a:avLst/>
              <a:gdLst>
                <a:gd name="T0" fmla="*/ 0 w 90"/>
                <a:gd name="T1" fmla="*/ 0 h 42"/>
                <a:gd name="T2" fmla="*/ 11 w 90"/>
                <a:gd name="T3" fmla="*/ 834 h 42"/>
                <a:gd name="T4" fmla="*/ 29 w 90"/>
                <a:gd name="T5" fmla="*/ 1259 h 42"/>
                <a:gd name="T6" fmla="*/ 38 w 90"/>
                <a:gd name="T7" fmla="*/ 1259 h 42"/>
                <a:gd name="T8" fmla="*/ 57 w 90"/>
                <a:gd name="T9" fmla="*/ 423 h 42"/>
                <a:gd name="T10" fmla="*/ 57 w 90"/>
                <a:gd name="T11" fmla="*/ 423 h 42"/>
                <a:gd name="T12" fmla="*/ 38 w 90"/>
                <a:gd name="T13" fmla="*/ 1259 h 42"/>
                <a:gd name="T14" fmla="*/ 29 w 90"/>
                <a:gd name="T15" fmla="*/ 1259 h 42"/>
                <a:gd name="T16" fmla="*/ 11 w 90"/>
                <a:gd name="T17" fmla="*/ 834 h 42"/>
                <a:gd name="T18" fmla="*/ 0 w 90"/>
                <a:gd name="T19" fmla="*/ 0 h 42"/>
                <a:gd name="T20" fmla="*/ 0 w 90"/>
                <a:gd name="T21" fmla="*/ 0 h 42"/>
                <a:gd name="T22" fmla="*/ 0 w 90"/>
                <a:gd name="T23" fmla="*/ 0 h 42"/>
                <a:gd name="T24" fmla="*/ 0 w 90"/>
                <a:gd name="T25" fmla="*/ 0 h 42"/>
                <a:gd name="T26" fmla="*/ 0 w 90"/>
                <a:gd name="T27" fmla="*/ 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0"/>
                <a:gd name="T43" fmla="*/ 0 h 42"/>
                <a:gd name="T44" fmla="*/ 90 w 90"/>
                <a:gd name="T45" fmla="*/ 42 h 4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0" h="42">
                  <a:moveTo>
                    <a:pt x="0" y="0"/>
                  </a:moveTo>
                  <a:lnTo>
                    <a:pt x="15" y="28"/>
                  </a:lnTo>
                  <a:lnTo>
                    <a:pt x="45" y="42"/>
                  </a:lnTo>
                  <a:lnTo>
                    <a:pt x="60" y="42"/>
                  </a:lnTo>
                  <a:lnTo>
                    <a:pt x="90" y="14"/>
                  </a:lnTo>
                  <a:lnTo>
                    <a:pt x="60" y="42"/>
                  </a:lnTo>
                  <a:lnTo>
                    <a:pt x="45" y="42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1" name="Freeform 130"/>
            <p:cNvSpPr>
              <a:spLocks noEditPoints="1"/>
            </p:cNvSpPr>
            <p:nvPr/>
          </p:nvSpPr>
          <p:spPr bwMode="auto">
            <a:xfrm>
              <a:off x="4426" y="830"/>
              <a:ext cx="29" cy="136"/>
            </a:xfrm>
            <a:custGeom>
              <a:avLst/>
              <a:gdLst>
                <a:gd name="T0" fmla="*/ 15 w 30"/>
                <a:gd name="T1" fmla="*/ 3125 h 96"/>
                <a:gd name="T2" fmla="*/ 20 w 30"/>
                <a:gd name="T3" fmla="*/ 1792 h 96"/>
                <a:gd name="T4" fmla="*/ 0 w 30"/>
                <a:gd name="T5" fmla="*/ 0 h 96"/>
                <a:gd name="T6" fmla="*/ 0 w 30"/>
                <a:gd name="T7" fmla="*/ 0 h 96"/>
                <a:gd name="T8" fmla="*/ 20 w 30"/>
                <a:gd name="T9" fmla="*/ 1792 h 96"/>
                <a:gd name="T10" fmla="*/ 15 w 30"/>
                <a:gd name="T11" fmla="*/ 3125 h 96"/>
                <a:gd name="T12" fmla="*/ 15 w 30"/>
                <a:gd name="T13" fmla="*/ 3125 h 96"/>
                <a:gd name="T14" fmla="*/ 15 w 30"/>
                <a:gd name="T15" fmla="*/ 3125 h 96"/>
                <a:gd name="T16" fmla="*/ 15 w 30"/>
                <a:gd name="T17" fmla="*/ 3125 h 96"/>
                <a:gd name="T18" fmla="*/ 15 w 30"/>
                <a:gd name="T19" fmla="*/ 3125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96"/>
                <a:gd name="T32" fmla="*/ 30 w 30"/>
                <a:gd name="T33" fmla="*/ 96 h 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96">
                  <a:moveTo>
                    <a:pt x="15" y="96"/>
                  </a:moveTo>
                  <a:lnTo>
                    <a:pt x="30" y="55"/>
                  </a:lnTo>
                  <a:lnTo>
                    <a:pt x="0" y="0"/>
                  </a:lnTo>
                  <a:lnTo>
                    <a:pt x="30" y="55"/>
                  </a:lnTo>
                  <a:lnTo>
                    <a:pt x="15" y="96"/>
                  </a:lnTo>
                  <a:close/>
                  <a:moveTo>
                    <a:pt x="15" y="96"/>
                  </a:moveTo>
                  <a:lnTo>
                    <a:pt x="15" y="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2" name="Freeform 131"/>
            <p:cNvSpPr>
              <a:spLocks noEditPoints="1"/>
            </p:cNvSpPr>
            <p:nvPr/>
          </p:nvSpPr>
          <p:spPr bwMode="auto">
            <a:xfrm>
              <a:off x="4268" y="733"/>
              <a:ext cx="158" cy="97"/>
            </a:xfrm>
            <a:custGeom>
              <a:avLst/>
              <a:gdLst>
                <a:gd name="T0" fmla="*/ 107 w 165"/>
                <a:gd name="T1" fmla="*/ 2074 h 69"/>
                <a:gd name="T2" fmla="*/ 88 w 165"/>
                <a:gd name="T3" fmla="*/ 836 h 69"/>
                <a:gd name="T4" fmla="*/ 58 w 165"/>
                <a:gd name="T5" fmla="*/ 0 h 69"/>
                <a:gd name="T6" fmla="*/ 30 w 165"/>
                <a:gd name="T7" fmla="*/ 0 h 69"/>
                <a:gd name="T8" fmla="*/ 0 w 165"/>
                <a:gd name="T9" fmla="*/ 423 h 69"/>
                <a:gd name="T10" fmla="*/ 0 w 165"/>
                <a:gd name="T11" fmla="*/ 423 h 69"/>
                <a:gd name="T12" fmla="*/ 30 w 165"/>
                <a:gd name="T13" fmla="*/ 0 h 69"/>
                <a:gd name="T14" fmla="*/ 58 w 165"/>
                <a:gd name="T15" fmla="*/ 0 h 69"/>
                <a:gd name="T16" fmla="*/ 88 w 165"/>
                <a:gd name="T17" fmla="*/ 836 h 69"/>
                <a:gd name="T18" fmla="*/ 107 w 165"/>
                <a:gd name="T19" fmla="*/ 2074 h 69"/>
                <a:gd name="T20" fmla="*/ 107 w 165"/>
                <a:gd name="T21" fmla="*/ 2074 h 69"/>
                <a:gd name="T22" fmla="*/ 107 w 165"/>
                <a:gd name="T23" fmla="*/ 2074 h 69"/>
                <a:gd name="T24" fmla="*/ 107 w 165"/>
                <a:gd name="T25" fmla="*/ 2074 h 69"/>
                <a:gd name="T26" fmla="*/ 107 w 165"/>
                <a:gd name="T27" fmla="*/ 2074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"/>
                <a:gd name="T43" fmla="*/ 0 h 69"/>
                <a:gd name="T44" fmla="*/ 165 w 165"/>
                <a:gd name="T45" fmla="*/ 69 h 6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" h="69">
                  <a:moveTo>
                    <a:pt x="165" y="69"/>
                  </a:moveTo>
                  <a:lnTo>
                    <a:pt x="135" y="28"/>
                  </a:lnTo>
                  <a:lnTo>
                    <a:pt x="90" y="0"/>
                  </a:lnTo>
                  <a:lnTo>
                    <a:pt x="45" y="0"/>
                  </a:lnTo>
                  <a:lnTo>
                    <a:pt x="0" y="14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135" y="28"/>
                  </a:lnTo>
                  <a:lnTo>
                    <a:pt x="165" y="69"/>
                  </a:lnTo>
                  <a:close/>
                  <a:moveTo>
                    <a:pt x="165" y="69"/>
                  </a:moveTo>
                  <a:lnTo>
                    <a:pt x="165" y="69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3" name="Freeform 132"/>
            <p:cNvSpPr>
              <a:spLocks/>
            </p:cNvSpPr>
            <p:nvPr/>
          </p:nvSpPr>
          <p:spPr bwMode="auto">
            <a:xfrm>
              <a:off x="4224" y="753"/>
              <a:ext cx="44" cy="77"/>
            </a:xfrm>
            <a:custGeom>
              <a:avLst/>
              <a:gdLst>
                <a:gd name="T0" fmla="*/ 30 w 46"/>
                <a:gd name="T1" fmla="*/ 0 h 55"/>
                <a:gd name="T2" fmla="*/ 21 w 46"/>
                <a:gd name="T3" fmla="*/ 784 h 55"/>
                <a:gd name="T4" fmla="*/ 0 w 46"/>
                <a:gd name="T5" fmla="*/ 1586 h 55"/>
                <a:gd name="T6" fmla="*/ 0 w 46"/>
                <a:gd name="T7" fmla="*/ 1586 h 55"/>
                <a:gd name="T8" fmla="*/ 21 w 46"/>
                <a:gd name="T9" fmla="*/ 784 h 55"/>
                <a:gd name="T10" fmla="*/ 30 w 46"/>
                <a:gd name="T11" fmla="*/ 0 h 55"/>
                <a:gd name="T12" fmla="*/ 30 w 46"/>
                <a:gd name="T13" fmla="*/ 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6"/>
                <a:gd name="T22" fmla="*/ 0 h 55"/>
                <a:gd name="T23" fmla="*/ 46 w 46"/>
                <a:gd name="T24" fmla="*/ 55 h 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6" h="55">
                  <a:moveTo>
                    <a:pt x="46" y="0"/>
                  </a:moveTo>
                  <a:lnTo>
                    <a:pt x="31" y="27"/>
                  </a:lnTo>
                  <a:lnTo>
                    <a:pt x="0" y="55"/>
                  </a:lnTo>
                  <a:lnTo>
                    <a:pt x="31" y="2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4" name="Freeform 133"/>
            <p:cNvSpPr>
              <a:spLocks noEditPoints="1"/>
            </p:cNvSpPr>
            <p:nvPr/>
          </p:nvSpPr>
          <p:spPr bwMode="auto">
            <a:xfrm>
              <a:off x="4210" y="830"/>
              <a:ext cx="14" cy="136"/>
            </a:xfrm>
            <a:custGeom>
              <a:avLst/>
              <a:gdLst>
                <a:gd name="T0" fmla="*/ 7 w 15"/>
                <a:gd name="T1" fmla="*/ 0 h 96"/>
                <a:gd name="T2" fmla="*/ 0 w 15"/>
                <a:gd name="T3" fmla="*/ 1325 h 96"/>
                <a:gd name="T4" fmla="*/ 7 w 15"/>
                <a:gd name="T5" fmla="*/ 3125 h 96"/>
                <a:gd name="T6" fmla="*/ 7 w 15"/>
                <a:gd name="T7" fmla="*/ 3125 h 96"/>
                <a:gd name="T8" fmla="*/ 0 w 15"/>
                <a:gd name="T9" fmla="*/ 1325 h 96"/>
                <a:gd name="T10" fmla="*/ 7 w 15"/>
                <a:gd name="T11" fmla="*/ 0 h 96"/>
                <a:gd name="T12" fmla="*/ 7 w 15"/>
                <a:gd name="T13" fmla="*/ 0 h 96"/>
                <a:gd name="T14" fmla="*/ 7 w 15"/>
                <a:gd name="T15" fmla="*/ 0 h 96"/>
                <a:gd name="T16" fmla="*/ 7 w 15"/>
                <a:gd name="T17" fmla="*/ 0 h 96"/>
                <a:gd name="T18" fmla="*/ 7 w 15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96"/>
                <a:gd name="T32" fmla="*/ 15 w 15"/>
                <a:gd name="T33" fmla="*/ 96 h 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96">
                  <a:moveTo>
                    <a:pt x="15" y="0"/>
                  </a:moveTo>
                  <a:lnTo>
                    <a:pt x="0" y="41"/>
                  </a:lnTo>
                  <a:lnTo>
                    <a:pt x="15" y="96"/>
                  </a:lnTo>
                  <a:lnTo>
                    <a:pt x="0" y="41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5" name="Freeform 134"/>
            <p:cNvSpPr>
              <a:spLocks noEditPoints="1"/>
            </p:cNvSpPr>
            <p:nvPr/>
          </p:nvSpPr>
          <p:spPr bwMode="auto">
            <a:xfrm>
              <a:off x="4224" y="966"/>
              <a:ext cx="72" cy="57"/>
            </a:xfrm>
            <a:custGeom>
              <a:avLst/>
              <a:gdLst>
                <a:gd name="T0" fmla="*/ 0 w 76"/>
                <a:gd name="T1" fmla="*/ 0 h 41"/>
                <a:gd name="T2" fmla="*/ 9 w 76"/>
                <a:gd name="T3" fmla="*/ 756 h 41"/>
                <a:gd name="T4" fmla="*/ 19 w 76"/>
                <a:gd name="T5" fmla="*/ 1108 h 41"/>
                <a:gd name="T6" fmla="*/ 36 w 76"/>
                <a:gd name="T7" fmla="*/ 1108 h 41"/>
                <a:gd name="T8" fmla="*/ 44 w 76"/>
                <a:gd name="T9" fmla="*/ 363 h 41"/>
                <a:gd name="T10" fmla="*/ 44 w 76"/>
                <a:gd name="T11" fmla="*/ 363 h 41"/>
                <a:gd name="T12" fmla="*/ 36 w 76"/>
                <a:gd name="T13" fmla="*/ 1108 h 41"/>
                <a:gd name="T14" fmla="*/ 19 w 76"/>
                <a:gd name="T15" fmla="*/ 1108 h 41"/>
                <a:gd name="T16" fmla="*/ 9 w 76"/>
                <a:gd name="T17" fmla="*/ 756 h 41"/>
                <a:gd name="T18" fmla="*/ 0 w 76"/>
                <a:gd name="T19" fmla="*/ 0 h 41"/>
                <a:gd name="T20" fmla="*/ 0 w 76"/>
                <a:gd name="T21" fmla="*/ 0 h 41"/>
                <a:gd name="T22" fmla="*/ 0 w 76"/>
                <a:gd name="T23" fmla="*/ 0 h 41"/>
                <a:gd name="T24" fmla="*/ 0 w 76"/>
                <a:gd name="T25" fmla="*/ 0 h 41"/>
                <a:gd name="T26" fmla="*/ 0 w 76"/>
                <a:gd name="T27" fmla="*/ 0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6"/>
                <a:gd name="T43" fmla="*/ 0 h 41"/>
                <a:gd name="T44" fmla="*/ 76 w 76"/>
                <a:gd name="T45" fmla="*/ 41 h 4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6" h="41">
                  <a:moveTo>
                    <a:pt x="0" y="0"/>
                  </a:moveTo>
                  <a:lnTo>
                    <a:pt x="15" y="28"/>
                  </a:lnTo>
                  <a:lnTo>
                    <a:pt x="31" y="41"/>
                  </a:lnTo>
                  <a:lnTo>
                    <a:pt x="61" y="41"/>
                  </a:lnTo>
                  <a:lnTo>
                    <a:pt x="76" y="14"/>
                  </a:lnTo>
                  <a:lnTo>
                    <a:pt x="61" y="41"/>
                  </a:lnTo>
                  <a:lnTo>
                    <a:pt x="31" y="41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6" name="Freeform 135"/>
            <p:cNvSpPr>
              <a:spLocks noEditPoints="1"/>
            </p:cNvSpPr>
            <p:nvPr/>
          </p:nvSpPr>
          <p:spPr bwMode="auto">
            <a:xfrm>
              <a:off x="4296" y="810"/>
              <a:ext cx="15" cy="175"/>
            </a:xfrm>
            <a:custGeom>
              <a:avLst/>
              <a:gdLst>
                <a:gd name="T0" fmla="*/ 0 w 15"/>
                <a:gd name="T1" fmla="*/ 3895 h 124"/>
                <a:gd name="T2" fmla="*/ 15 w 15"/>
                <a:gd name="T3" fmla="*/ 2151 h 124"/>
                <a:gd name="T4" fmla="*/ 0 w 15"/>
                <a:gd name="T5" fmla="*/ 0 h 124"/>
                <a:gd name="T6" fmla="*/ 0 w 15"/>
                <a:gd name="T7" fmla="*/ 0 h 124"/>
                <a:gd name="T8" fmla="*/ 15 w 15"/>
                <a:gd name="T9" fmla="*/ 2151 h 124"/>
                <a:gd name="T10" fmla="*/ 0 w 15"/>
                <a:gd name="T11" fmla="*/ 3895 h 124"/>
                <a:gd name="T12" fmla="*/ 0 w 15"/>
                <a:gd name="T13" fmla="*/ 3895 h 124"/>
                <a:gd name="T14" fmla="*/ 0 w 15"/>
                <a:gd name="T15" fmla="*/ 3895 h 124"/>
                <a:gd name="T16" fmla="*/ 0 w 15"/>
                <a:gd name="T17" fmla="*/ 3895 h 124"/>
                <a:gd name="T18" fmla="*/ 0 w 15"/>
                <a:gd name="T19" fmla="*/ 3895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124"/>
                <a:gd name="T32" fmla="*/ 15 w 15"/>
                <a:gd name="T33" fmla="*/ 124 h 1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124">
                  <a:moveTo>
                    <a:pt x="0" y="124"/>
                  </a:moveTo>
                  <a:lnTo>
                    <a:pt x="15" y="69"/>
                  </a:lnTo>
                  <a:lnTo>
                    <a:pt x="0" y="0"/>
                  </a:lnTo>
                  <a:lnTo>
                    <a:pt x="15" y="69"/>
                  </a:lnTo>
                  <a:lnTo>
                    <a:pt x="0" y="124"/>
                  </a:lnTo>
                  <a:close/>
                  <a:moveTo>
                    <a:pt x="0" y="124"/>
                  </a:moveTo>
                  <a:lnTo>
                    <a:pt x="0" y="12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7" name="Freeform 136"/>
            <p:cNvSpPr>
              <a:spLocks noEditPoints="1"/>
            </p:cNvSpPr>
            <p:nvPr/>
          </p:nvSpPr>
          <p:spPr bwMode="auto">
            <a:xfrm>
              <a:off x="4123" y="714"/>
              <a:ext cx="173" cy="96"/>
            </a:xfrm>
            <a:custGeom>
              <a:avLst/>
              <a:gdLst>
                <a:gd name="T0" fmla="*/ 115 w 181"/>
                <a:gd name="T1" fmla="*/ 1878 h 69"/>
                <a:gd name="T2" fmla="*/ 96 w 181"/>
                <a:gd name="T3" fmla="*/ 757 h 69"/>
                <a:gd name="T4" fmla="*/ 67 w 181"/>
                <a:gd name="T5" fmla="*/ 0 h 69"/>
                <a:gd name="T6" fmla="*/ 38 w 181"/>
                <a:gd name="T7" fmla="*/ 0 h 69"/>
                <a:gd name="T8" fmla="*/ 0 w 181"/>
                <a:gd name="T9" fmla="*/ 365 h 69"/>
                <a:gd name="T10" fmla="*/ 0 w 181"/>
                <a:gd name="T11" fmla="*/ 365 h 69"/>
                <a:gd name="T12" fmla="*/ 38 w 181"/>
                <a:gd name="T13" fmla="*/ 0 h 69"/>
                <a:gd name="T14" fmla="*/ 67 w 181"/>
                <a:gd name="T15" fmla="*/ 0 h 69"/>
                <a:gd name="T16" fmla="*/ 96 w 181"/>
                <a:gd name="T17" fmla="*/ 757 h 69"/>
                <a:gd name="T18" fmla="*/ 115 w 181"/>
                <a:gd name="T19" fmla="*/ 1878 h 69"/>
                <a:gd name="T20" fmla="*/ 115 w 181"/>
                <a:gd name="T21" fmla="*/ 1878 h 69"/>
                <a:gd name="T22" fmla="*/ 115 w 181"/>
                <a:gd name="T23" fmla="*/ 1878 h 69"/>
                <a:gd name="T24" fmla="*/ 115 w 181"/>
                <a:gd name="T25" fmla="*/ 1878 h 69"/>
                <a:gd name="T26" fmla="*/ 115 w 181"/>
                <a:gd name="T27" fmla="*/ 1878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1"/>
                <a:gd name="T43" fmla="*/ 0 h 69"/>
                <a:gd name="T44" fmla="*/ 181 w 181"/>
                <a:gd name="T45" fmla="*/ 69 h 6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1" h="69">
                  <a:moveTo>
                    <a:pt x="181" y="69"/>
                  </a:moveTo>
                  <a:lnTo>
                    <a:pt x="151" y="28"/>
                  </a:lnTo>
                  <a:lnTo>
                    <a:pt x="105" y="0"/>
                  </a:lnTo>
                  <a:lnTo>
                    <a:pt x="60" y="0"/>
                  </a:lnTo>
                  <a:lnTo>
                    <a:pt x="0" y="14"/>
                  </a:lnTo>
                  <a:lnTo>
                    <a:pt x="60" y="0"/>
                  </a:lnTo>
                  <a:lnTo>
                    <a:pt x="105" y="0"/>
                  </a:lnTo>
                  <a:lnTo>
                    <a:pt x="151" y="28"/>
                  </a:lnTo>
                  <a:lnTo>
                    <a:pt x="181" y="69"/>
                  </a:lnTo>
                  <a:close/>
                  <a:moveTo>
                    <a:pt x="181" y="69"/>
                  </a:moveTo>
                  <a:lnTo>
                    <a:pt x="181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8" name="Freeform 137"/>
            <p:cNvSpPr>
              <a:spLocks/>
            </p:cNvSpPr>
            <p:nvPr/>
          </p:nvSpPr>
          <p:spPr bwMode="auto">
            <a:xfrm>
              <a:off x="4096" y="733"/>
              <a:ext cx="27" cy="97"/>
            </a:xfrm>
            <a:custGeom>
              <a:avLst/>
              <a:gdLst>
                <a:gd name="T0" fmla="*/ 11 w 30"/>
                <a:gd name="T1" fmla="*/ 0 h 69"/>
                <a:gd name="T2" fmla="*/ 0 w 30"/>
                <a:gd name="T3" fmla="*/ 836 h 69"/>
                <a:gd name="T4" fmla="*/ 0 w 30"/>
                <a:gd name="T5" fmla="*/ 1253 h 69"/>
                <a:gd name="T6" fmla="*/ 0 w 30"/>
                <a:gd name="T7" fmla="*/ 2074 h 69"/>
                <a:gd name="T8" fmla="*/ 0 w 30"/>
                <a:gd name="T9" fmla="*/ 2074 h 69"/>
                <a:gd name="T10" fmla="*/ 0 w 30"/>
                <a:gd name="T11" fmla="*/ 1253 h 69"/>
                <a:gd name="T12" fmla="*/ 0 w 30"/>
                <a:gd name="T13" fmla="*/ 836 h 69"/>
                <a:gd name="T14" fmla="*/ 11 w 30"/>
                <a:gd name="T15" fmla="*/ 0 h 69"/>
                <a:gd name="T16" fmla="*/ 11 w 30"/>
                <a:gd name="T17" fmla="*/ 0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69"/>
                <a:gd name="T29" fmla="*/ 30 w 30"/>
                <a:gd name="T30" fmla="*/ 69 h 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69">
                  <a:moveTo>
                    <a:pt x="30" y="0"/>
                  </a:moveTo>
                  <a:lnTo>
                    <a:pt x="0" y="28"/>
                  </a:lnTo>
                  <a:lnTo>
                    <a:pt x="0" y="41"/>
                  </a:lnTo>
                  <a:lnTo>
                    <a:pt x="0" y="69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9" name="Freeform 138"/>
            <p:cNvSpPr>
              <a:spLocks noEditPoints="1"/>
            </p:cNvSpPr>
            <p:nvPr/>
          </p:nvSpPr>
          <p:spPr bwMode="auto">
            <a:xfrm>
              <a:off x="4081" y="830"/>
              <a:ext cx="15" cy="136"/>
            </a:xfrm>
            <a:custGeom>
              <a:avLst/>
              <a:gdLst>
                <a:gd name="T0" fmla="*/ 15 w 15"/>
                <a:gd name="T1" fmla="*/ 0 h 96"/>
                <a:gd name="T2" fmla="*/ 0 w 15"/>
                <a:gd name="T3" fmla="*/ 1792 h 96"/>
                <a:gd name="T4" fmla="*/ 0 w 15"/>
                <a:gd name="T5" fmla="*/ 3125 h 96"/>
                <a:gd name="T6" fmla="*/ 0 w 15"/>
                <a:gd name="T7" fmla="*/ 3125 h 96"/>
                <a:gd name="T8" fmla="*/ 0 w 15"/>
                <a:gd name="T9" fmla="*/ 1792 h 96"/>
                <a:gd name="T10" fmla="*/ 15 w 15"/>
                <a:gd name="T11" fmla="*/ 0 h 96"/>
                <a:gd name="T12" fmla="*/ 15 w 15"/>
                <a:gd name="T13" fmla="*/ 0 h 96"/>
                <a:gd name="T14" fmla="*/ 15 w 15"/>
                <a:gd name="T15" fmla="*/ 0 h 96"/>
                <a:gd name="T16" fmla="*/ 15 w 15"/>
                <a:gd name="T17" fmla="*/ 0 h 96"/>
                <a:gd name="T18" fmla="*/ 15 w 15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96"/>
                <a:gd name="T32" fmla="*/ 15 w 15"/>
                <a:gd name="T33" fmla="*/ 96 h 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96">
                  <a:moveTo>
                    <a:pt x="15" y="0"/>
                  </a:moveTo>
                  <a:lnTo>
                    <a:pt x="0" y="55"/>
                  </a:lnTo>
                  <a:lnTo>
                    <a:pt x="0" y="96"/>
                  </a:lnTo>
                  <a:lnTo>
                    <a:pt x="0" y="55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0" name="Freeform 139"/>
            <p:cNvSpPr>
              <a:spLocks noEditPoints="1"/>
            </p:cNvSpPr>
            <p:nvPr/>
          </p:nvSpPr>
          <p:spPr bwMode="auto">
            <a:xfrm>
              <a:off x="4081" y="966"/>
              <a:ext cx="71" cy="77"/>
            </a:xfrm>
            <a:custGeom>
              <a:avLst/>
              <a:gdLst>
                <a:gd name="T0" fmla="*/ 0 w 75"/>
                <a:gd name="T1" fmla="*/ 0 h 55"/>
                <a:gd name="T2" fmla="*/ 9 w 75"/>
                <a:gd name="T3" fmla="*/ 1182 h 55"/>
                <a:gd name="T4" fmla="*/ 26 w 75"/>
                <a:gd name="T5" fmla="*/ 1586 h 55"/>
                <a:gd name="T6" fmla="*/ 35 w 75"/>
                <a:gd name="T7" fmla="*/ 1586 h 55"/>
                <a:gd name="T8" fmla="*/ 43 w 75"/>
                <a:gd name="T9" fmla="*/ 809 h 55"/>
                <a:gd name="T10" fmla="*/ 43 w 75"/>
                <a:gd name="T11" fmla="*/ 809 h 55"/>
                <a:gd name="T12" fmla="*/ 35 w 75"/>
                <a:gd name="T13" fmla="*/ 1586 h 55"/>
                <a:gd name="T14" fmla="*/ 26 w 75"/>
                <a:gd name="T15" fmla="*/ 1586 h 55"/>
                <a:gd name="T16" fmla="*/ 9 w 75"/>
                <a:gd name="T17" fmla="*/ 1182 h 55"/>
                <a:gd name="T18" fmla="*/ 0 w 75"/>
                <a:gd name="T19" fmla="*/ 0 h 55"/>
                <a:gd name="T20" fmla="*/ 0 w 75"/>
                <a:gd name="T21" fmla="*/ 0 h 55"/>
                <a:gd name="T22" fmla="*/ 0 w 75"/>
                <a:gd name="T23" fmla="*/ 0 h 55"/>
                <a:gd name="T24" fmla="*/ 0 w 75"/>
                <a:gd name="T25" fmla="*/ 0 h 55"/>
                <a:gd name="T26" fmla="*/ 0 w 75"/>
                <a:gd name="T27" fmla="*/ 0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5"/>
                <a:gd name="T43" fmla="*/ 0 h 55"/>
                <a:gd name="T44" fmla="*/ 75 w 75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5" h="55">
                  <a:moveTo>
                    <a:pt x="0" y="0"/>
                  </a:moveTo>
                  <a:lnTo>
                    <a:pt x="15" y="41"/>
                  </a:lnTo>
                  <a:lnTo>
                    <a:pt x="45" y="55"/>
                  </a:lnTo>
                  <a:lnTo>
                    <a:pt x="60" y="55"/>
                  </a:lnTo>
                  <a:lnTo>
                    <a:pt x="75" y="28"/>
                  </a:lnTo>
                  <a:lnTo>
                    <a:pt x="60" y="55"/>
                  </a:lnTo>
                  <a:lnTo>
                    <a:pt x="45" y="55"/>
                  </a:lnTo>
                  <a:lnTo>
                    <a:pt x="15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1" name="Freeform 140"/>
            <p:cNvSpPr>
              <a:spLocks noEditPoints="1"/>
            </p:cNvSpPr>
            <p:nvPr/>
          </p:nvSpPr>
          <p:spPr bwMode="auto">
            <a:xfrm>
              <a:off x="4152" y="791"/>
              <a:ext cx="15" cy="214"/>
            </a:xfrm>
            <a:custGeom>
              <a:avLst/>
              <a:gdLst>
                <a:gd name="T0" fmla="*/ 0 w 15"/>
                <a:gd name="T1" fmla="*/ 4652 h 152"/>
                <a:gd name="T2" fmla="*/ 15 w 15"/>
                <a:gd name="T3" fmla="*/ 3363 h 152"/>
                <a:gd name="T4" fmla="*/ 15 w 15"/>
                <a:gd name="T5" fmla="*/ 2545 h 152"/>
                <a:gd name="T6" fmla="*/ 0 w 15"/>
                <a:gd name="T7" fmla="*/ 0 h 152"/>
                <a:gd name="T8" fmla="*/ 0 w 15"/>
                <a:gd name="T9" fmla="*/ 0 h 152"/>
                <a:gd name="T10" fmla="*/ 15 w 15"/>
                <a:gd name="T11" fmla="*/ 2545 h 152"/>
                <a:gd name="T12" fmla="*/ 15 w 15"/>
                <a:gd name="T13" fmla="*/ 3363 h 152"/>
                <a:gd name="T14" fmla="*/ 0 w 15"/>
                <a:gd name="T15" fmla="*/ 4652 h 152"/>
                <a:gd name="T16" fmla="*/ 0 w 15"/>
                <a:gd name="T17" fmla="*/ 4652 h 152"/>
                <a:gd name="T18" fmla="*/ 0 w 15"/>
                <a:gd name="T19" fmla="*/ 4652 h 152"/>
                <a:gd name="T20" fmla="*/ 0 w 15"/>
                <a:gd name="T21" fmla="*/ 4652 h 152"/>
                <a:gd name="T22" fmla="*/ 0 w 15"/>
                <a:gd name="T23" fmla="*/ 4652 h 1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"/>
                <a:gd name="T37" fmla="*/ 0 h 152"/>
                <a:gd name="T38" fmla="*/ 15 w 15"/>
                <a:gd name="T39" fmla="*/ 152 h 1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" h="152">
                  <a:moveTo>
                    <a:pt x="0" y="152"/>
                  </a:moveTo>
                  <a:lnTo>
                    <a:pt x="15" y="110"/>
                  </a:lnTo>
                  <a:lnTo>
                    <a:pt x="15" y="83"/>
                  </a:lnTo>
                  <a:lnTo>
                    <a:pt x="0" y="0"/>
                  </a:lnTo>
                  <a:lnTo>
                    <a:pt x="15" y="83"/>
                  </a:lnTo>
                  <a:lnTo>
                    <a:pt x="15" y="110"/>
                  </a:lnTo>
                  <a:lnTo>
                    <a:pt x="0" y="152"/>
                  </a:lnTo>
                  <a:close/>
                  <a:moveTo>
                    <a:pt x="0" y="152"/>
                  </a:moveTo>
                  <a:lnTo>
                    <a:pt x="0" y="15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2" name="Freeform 141"/>
            <p:cNvSpPr>
              <a:spLocks noEditPoints="1"/>
            </p:cNvSpPr>
            <p:nvPr/>
          </p:nvSpPr>
          <p:spPr bwMode="auto">
            <a:xfrm>
              <a:off x="3980" y="695"/>
              <a:ext cx="172" cy="96"/>
            </a:xfrm>
            <a:custGeom>
              <a:avLst/>
              <a:gdLst>
                <a:gd name="T0" fmla="*/ 114 w 180"/>
                <a:gd name="T1" fmla="*/ 2150 h 68"/>
                <a:gd name="T2" fmla="*/ 95 w 180"/>
                <a:gd name="T3" fmla="*/ 847 h 68"/>
                <a:gd name="T4" fmla="*/ 67 w 180"/>
                <a:gd name="T5" fmla="*/ 0 h 68"/>
                <a:gd name="T6" fmla="*/ 29 w 180"/>
                <a:gd name="T7" fmla="*/ 0 h 68"/>
                <a:gd name="T8" fmla="*/ 0 w 180"/>
                <a:gd name="T9" fmla="*/ 847 h 68"/>
                <a:gd name="T10" fmla="*/ 0 w 180"/>
                <a:gd name="T11" fmla="*/ 847 h 68"/>
                <a:gd name="T12" fmla="*/ 29 w 180"/>
                <a:gd name="T13" fmla="*/ 0 h 68"/>
                <a:gd name="T14" fmla="*/ 67 w 180"/>
                <a:gd name="T15" fmla="*/ 0 h 68"/>
                <a:gd name="T16" fmla="*/ 95 w 180"/>
                <a:gd name="T17" fmla="*/ 847 h 68"/>
                <a:gd name="T18" fmla="*/ 114 w 180"/>
                <a:gd name="T19" fmla="*/ 2150 h 68"/>
                <a:gd name="T20" fmla="*/ 114 w 180"/>
                <a:gd name="T21" fmla="*/ 2150 h 68"/>
                <a:gd name="T22" fmla="*/ 114 w 180"/>
                <a:gd name="T23" fmla="*/ 2150 h 68"/>
                <a:gd name="T24" fmla="*/ 114 w 180"/>
                <a:gd name="T25" fmla="*/ 2150 h 68"/>
                <a:gd name="T26" fmla="*/ 114 w 180"/>
                <a:gd name="T27" fmla="*/ 2150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68"/>
                <a:gd name="T44" fmla="*/ 180 w 180"/>
                <a:gd name="T45" fmla="*/ 68 h 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68">
                  <a:moveTo>
                    <a:pt x="180" y="68"/>
                  </a:moveTo>
                  <a:lnTo>
                    <a:pt x="150" y="27"/>
                  </a:lnTo>
                  <a:lnTo>
                    <a:pt x="105" y="0"/>
                  </a:lnTo>
                  <a:lnTo>
                    <a:pt x="45" y="0"/>
                  </a:lnTo>
                  <a:lnTo>
                    <a:pt x="0" y="27"/>
                  </a:lnTo>
                  <a:lnTo>
                    <a:pt x="45" y="0"/>
                  </a:lnTo>
                  <a:lnTo>
                    <a:pt x="105" y="0"/>
                  </a:lnTo>
                  <a:lnTo>
                    <a:pt x="150" y="27"/>
                  </a:lnTo>
                  <a:lnTo>
                    <a:pt x="180" y="68"/>
                  </a:lnTo>
                  <a:close/>
                  <a:moveTo>
                    <a:pt x="180" y="68"/>
                  </a:moveTo>
                  <a:lnTo>
                    <a:pt x="180" y="68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142"/>
          <p:cNvGrpSpPr>
            <a:grpSpLocks/>
          </p:cNvGrpSpPr>
          <p:nvPr/>
        </p:nvGrpSpPr>
        <p:grpSpPr bwMode="auto">
          <a:xfrm>
            <a:off x="7026275" y="1767186"/>
            <a:ext cx="622300" cy="423862"/>
            <a:chOff x="4024" y="1120"/>
            <a:chExt cx="531" cy="310"/>
          </a:xfrm>
        </p:grpSpPr>
        <p:sp>
          <p:nvSpPr>
            <p:cNvPr id="13352" name="Freeform 143"/>
            <p:cNvSpPr>
              <a:spLocks/>
            </p:cNvSpPr>
            <p:nvPr/>
          </p:nvSpPr>
          <p:spPr bwMode="auto">
            <a:xfrm>
              <a:off x="4411" y="1140"/>
              <a:ext cx="100" cy="38"/>
            </a:xfrm>
            <a:custGeom>
              <a:avLst/>
              <a:gdLst>
                <a:gd name="T0" fmla="*/ 0 w 105"/>
                <a:gd name="T1" fmla="*/ 826 h 27"/>
                <a:gd name="T2" fmla="*/ 20 w 105"/>
                <a:gd name="T3" fmla="*/ 0 h 27"/>
                <a:gd name="T4" fmla="*/ 37 w 105"/>
                <a:gd name="T5" fmla="*/ 0 h 27"/>
                <a:gd name="T6" fmla="*/ 64 w 105"/>
                <a:gd name="T7" fmla="*/ 826 h 27"/>
                <a:gd name="T8" fmla="*/ 64 w 105"/>
                <a:gd name="T9" fmla="*/ 826 h 27"/>
                <a:gd name="T10" fmla="*/ 37 w 105"/>
                <a:gd name="T11" fmla="*/ 0 h 27"/>
                <a:gd name="T12" fmla="*/ 20 w 105"/>
                <a:gd name="T13" fmla="*/ 0 h 27"/>
                <a:gd name="T14" fmla="*/ 0 w 105"/>
                <a:gd name="T15" fmla="*/ 826 h 27"/>
                <a:gd name="T16" fmla="*/ 0 w 105"/>
                <a:gd name="T17" fmla="*/ 826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"/>
                <a:gd name="T29" fmla="*/ 105 w 105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">
                  <a:moveTo>
                    <a:pt x="0" y="27"/>
                  </a:moveTo>
                  <a:lnTo>
                    <a:pt x="30" y="0"/>
                  </a:lnTo>
                  <a:lnTo>
                    <a:pt x="60" y="0"/>
                  </a:lnTo>
                  <a:lnTo>
                    <a:pt x="105" y="27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3" name="Freeform 144"/>
            <p:cNvSpPr>
              <a:spLocks noEditPoints="1"/>
            </p:cNvSpPr>
            <p:nvPr/>
          </p:nvSpPr>
          <p:spPr bwMode="auto">
            <a:xfrm>
              <a:off x="4511" y="1178"/>
              <a:ext cx="15" cy="77"/>
            </a:xfrm>
            <a:custGeom>
              <a:avLst/>
              <a:gdLst>
                <a:gd name="T0" fmla="*/ 0 w 15"/>
                <a:gd name="T1" fmla="*/ 0 h 55"/>
                <a:gd name="T2" fmla="*/ 15 w 15"/>
                <a:gd name="T3" fmla="*/ 809 h 55"/>
                <a:gd name="T4" fmla="*/ 0 w 15"/>
                <a:gd name="T5" fmla="*/ 1586 h 55"/>
                <a:gd name="T6" fmla="*/ 0 w 15"/>
                <a:gd name="T7" fmla="*/ 1586 h 55"/>
                <a:gd name="T8" fmla="*/ 15 w 15"/>
                <a:gd name="T9" fmla="*/ 809 h 55"/>
                <a:gd name="T10" fmla="*/ 0 w 15"/>
                <a:gd name="T11" fmla="*/ 0 h 55"/>
                <a:gd name="T12" fmla="*/ 0 w 15"/>
                <a:gd name="T13" fmla="*/ 0 h 55"/>
                <a:gd name="T14" fmla="*/ 0 w 15"/>
                <a:gd name="T15" fmla="*/ 0 h 55"/>
                <a:gd name="T16" fmla="*/ 0 w 15"/>
                <a:gd name="T17" fmla="*/ 0 h 55"/>
                <a:gd name="T18" fmla="*/ 0 w 15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0" y="0"/>
                  </a:moveTo>
                  <a:lnTo>
                    <a:pt x="15" y="28"/>
                  </a:lnTo>
                  <a:lnTo>
                    <a:pt x="0" y="55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4" name="Freeform 145"/>
            <p:cNvSpPr>
              <a:spLocks noEditPoints="1"/>
            </p:cNvSpPr>
            <p:nvPr/>
          </p:nvSpPr>
          <p:spPr bwMode="auto">
            <a:xfrm>
              <a:off x="4455" y="1255"/>
              <a:ext cx="56" cy="39"/>
            </a:xfrm>
            <a:custGeom>
              <a:avLst/>
              <a:gdLst>
                <a:gd name="T0" fmla="*/ 31 w 60"/>
                <a:gd name="T1" fmla="*/ 0 h 28"/>
                <a:gd name="T2" fmla="*/ 16 w 60"/>
                <a:gd name="T3" fmla="*/ 759 h 28"/>
                <a:gd name="T4" fmla="*/ 0 w 60"/>
                <a:gd name="T5" fmla="*/ 0 h 28"/>
                <a:gd name="T6" fmla="*/ 0 w 60"/>
                <a:gd name="T7" fmla="*/ 0 h 28"/>
                <a:gd name="T8" fmla="*/ 16 w 60"/>
                <a:gd name="T9" fmla="*/ 759 h 28"/>
                <a:gd name="T10" fmla="*/ 31 w 60"/>
                <a:gd name="T11" fmla="*/ 0 h 28"/>
                <a:gd name="T12" fmla="*/ 31 w 60"/>
                <a:gd name="T13" fmla="*/ 0 h 28"/>
                <a:gd name="T14" fmla="*/ 31 w 60"/>
                <a:gd name="T15" fmla="*/ 0 h 28"/>
                <a:gd name="T16" fmla="*/ 31 w 60"/>
                <a:gd name="T17" fmla="*/ 0 h 28"/>
                <a:gd name="T18" fmla="*/ 31 w 60"/>
                <a:gd name="T19" fmla="*/ 0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28"/>
                <a:gd name="T32" fmla="*/ 60 w 60"/>
                <a:gd name="T33" fmla="*/ 28 h 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28">
                  <a:moveTo>
                    <a:pt x="60" y="0"/>
                  </a:moveTo>
                  <a:lnTo>
                    <a:pt x="30" y="28"/>
                  </a:lnTo>
                  <a:lnTo>
                    <a:pt x="0" y="0"/>
                  </a:lnTo>
                  <a:lnTo>
                    <a:pt x="30" y="28"/>
                  </a:lnTo>
                  <a:lnTo>
                    <a:pt x="60" y="0"/>
                  </a:lnTo>
                  <a:close/>
                  <a:moveTo>
                    <a:pt x="60" y="0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5" name="Freeform 146"/>
            <p:cNvSpPr>
              <a:spLocks noEditPoints="1"/>
            </p:cNvSpPr>
            <p:nvPr/>
          </p:nvSpPr>
          <p:spPr bwMode="auto">
            <a:xfrm>
              <a:off x="4455" y="1197"/>
              <a:ext cx="14" cy="58"/>
            </a:xfrm>
            <a:custGeom>
              <a:avLst/>
              <a:gdLst>
                <a:gd name="T0" fmla="*/ 0 w 15"/>
                <a:gd name="T1" fmla="*/ 1313 h 41"/>
                <a:gd name="T2" fmla="*/ 0 w 15"/>
                <a:gd name="T3" fmla="*/ 927 h 41"/>
                <a:gd name="T4" fmla="*/ 7 w 15"/>
                <a:gd name="T5" fmla="*/ 0 h 41"/>
                <a:gd name="T6" fmla="*/ 7 w 15"/>
                <a:gd name="T7" fmla="*/ 0 h 41"/>
                <a:gd name="T8" fmla="*/ 0 w 15"/>
                <a:gd name="T9" fmla="*/ 927 h 41"/>
                <a:gd name="T10" fmla="*/ 0 w 15"/>
                <a:gd name="T11" fmla="*/ 1313 h 41"/>
                <a:gd name="T12" fmla="*/ 0 w 15"/>
                <a:gd name="T13" fmla="*/ 1313 h 41"/>
                <a:gd name="T14" fmla="*/ 0 w 15"/>
                <a:gd name="T15" fmla="*/ 1313 h 41"/>
                <a:gd name="T16" fmla="*/ 0 w 15"/>
                <a:gd name="T17" fmla="*/ 1313 h 41"/>
                <a:gd name="T18" fmla="*/ 0 w 15"/>
                <a:gd name="T19" fmla="*/ 131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41"/>
                <a:gd name="T32" fmla="*/ 15 w 15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41">
                  <a:moveTo>
                    <a:pt x="0" y="41"/>
                  </a:moveTo>
                  <a:lnTo>
                    <a:pt x="0" y="28"/>
                  </a:lnTo>
                  <a:lnTo>
                    <a:pt x="15" y="0"/>
                  </a:lnTo>
                  <a:lnTo>
                    <a:pt x="0" y="28"/>
                  </a:lnTo>
                  <a:lnTo>
                    <a:pt x="0" y="41"/>
                  </a:lnTo>
                  <a:close/>
                  <a:moveTo>
                    <a:pt x="0" y="41"/>
                  </a:moveTo>
                  <a:lnTo>
                    <a:pt x="0" y="41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6" name="Freeform 147"/>
            <p:cNvSpPr>
              <a:spLocks noEditPoints="1"/>
            </p:cNvSpPr>
            <p:nvPr/>
          </p:nvSpPr>
          <p:spPr bwMode="auto">
            <a:xfrm>
              <a:off x="4469" y="1159"/>
              <a:ext cx="14" cy="38"/>
            </a:xfrm>
            <a:custGeom>
              <a:avLst/>
              <a:gdLst>
                <a:gd name="T0" fmla="*/ 0 w 15"/>
                <a:gd name="T1" fmla="*/ 826 h 27"/>
                <a:gd name="T2" fmla="*/ 0 w 15"/>
                <a:gd name="T3" fmla="*/ 383 h 27"/>
                <a:gd name="T4" fmla="*/ 7 w 15"/>
                <a:gd name="T5" fmla="*/ 0 h 27"/>
                <a:gd name="T6" fmla="*/ 7 w 15"/>
                <a:gd name="T7" fmla="*/ 0 h 27"/>
                <a:gd name="T8" fmla="*/ 0 w 15"/>
                <a:gd name="T9" fmla="*/ 383 h 27"/>
                <a:gd name="T10" fmla="*/ 0 w 15"/>
                <a:gd name="T11" fmla="*/ 826 h 27"/>
                <a:gd name="T12" fmla="*/ 0 w 15"/>
                <a:gd name="T13" fmla="*/ 826 h 27"/>
                <a:gd name="T14" fmla="*/ 0 w 15"/>
                <a:gd name="T15" fmla="*/ 826 h 27"/>
                <a:gd name="T16" fmla="*/ 0 w 15"/>
                <a:gd name="T17" fmla="*/ 826 h 27"/>
                <a:gd name="T18" fmla="*/ 0 w 15"/>
                <a:gd name="T19" fmla="*/ 826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27"/>
                <a:gd name="T32" fmla="*/ 15 w 15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27">
                  <a:moveTo>
                    <a:pt x="0" y="2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0" y="13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7" name="Freeform 148"/>
            <p:cNvSpPr>
              <a:spLocks noEditPoints="1"/>
            </p:cNvSpPr>
            <p:nvPr/>
          </p:nvSpPr>
          <p:spPr bwMode="auto">
            <a:xfrm>
              <a:off x="4483" y="1120"/>
              <a:ext cx="72" cy="39"/>
            </a:xfrm>
            <a:custGeom>
              <a:avLst/>
              <a:gdLst>
                <a:gd name="T0" fmla="*/ 0 w 75"/>
                <a:gd name="T1" fmla="*/ 759 h 28"/>
                <a:gd name="T2" fmla="*/ 31 w 75"/>
                <a:gd name="T3" fmla="*/ 0 h 28"/>
                <a:gd name="T4" fmla="*/ 50 w 75"/>
                <a:gd name="T5" fmla="*/ 0 h 28"/>
                <a:gd name="T6" fmla="*/ 50 w 75"/>
                <a:gd name="T7" fmla="*/ 0 h 28"/>
                <a:gd name="T8" fmla="*/ 31 w 75"/>
                <a:gd name="T9" fmla="*/ 0 h 28"/>
                <a:gd name="T10" fmla="*/ 0 w 75"/>
                <a:gd name="T11" fmla="*/ 759 h 28"/>
                <a:gd name="T12" fmla="*/ 0 w 75"/>
                <a:gd name="T13" fmla="*/ 759 h 28"/>
                <a:gd name="T14" fmla="*/ 0 w 75"/>
                <a:gd name="T15" fmla="*/ 759 h 28"/>
                <a:gd name="T16" fmla="*/ 0 w 75"/>
                <a:gd name="T17" fmla="*/ 759 h 28"/>
                <a:gd name="T18" fmla="*/ 0 w 75"/>
                <a:gd name="T19" fmla="*/ 759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"/>
                <a:gd name="T31" fmla="*/ 0 h 28"/>
                <a:gd name="T32" fmla="*/ 75 w 75"/>
                <a:gd name="T33" fmla="*/ 28 h 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" h="28">
                  <a:moveTo>
                    <a:pt x="0" y="28"/>
                  </a:moveTo>
                  <a:lnTo>
                    <a:pt x="45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28"/>
                  </a:lnTo>
                  <a:close/>
                  <a:moveTo>
                    <a:pt x="0" y="28"/>
                  </a:moveTo>
                  <a:lnTo>
                    <a:pt x="0" y="28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8" name="Freeform 149"/>
            <p:cNvSpPr>
              <a:spLocks/>
            </p:cNvSpPr>
            <p:nvPr/>
          </p:nvSpPr>
          <p:spPr bwMode="auto">
            <a:xfrm>
              <a:off x="4383" y="1178"/>
              <a:ext cx="28" cy="39"/>
            </a:xfrm>
            <a:custGeom>
              <a:avLst/>
              <a:gdLst>
                <a:gd name="T0" fmla="*/ 16 w 30"/>
                <a:gd name="T1" fmla="*/ 0 h 28"/>
                <a:gd name="T2" fmla="*/ 7 w 30"/>
                <a:gd name="T3" fmla="*/ 391 h 28"/>
                <a:gd name="T4" fmla="*/ 0 w 30"/>
                <a:gd name="T5" fmla="*/ 759 h 28"/>
                <a:gd name="T6" fmla="*/ 0 w 30"/>
                <a:gd name="T7" fmla="*/ 759 h 28"/>
                <a:gd name="T8" fmla="*/ 7 w 30"/>
                <a:gd name="T9" fmla="*/ 391 h 28"/>
                <a:gd name="T10" fmla="*/ 16 w 30"/>
                <a:gd name="T11" fmla="*/ 0 h 28"/>
                <a:gd name="T12" fmla="*/ 16 w 30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8"/>
                <a:gd name="T23" fmla="*/ 30 w 3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8">
                  <a:moveTo>
                    <a:pt x="30" y="0"/>
                  </a:moveTo>
                  <a:lnTo>
                    <a:pt x="15" y="14"/>
                  </a:lnTo>
                  <a:lnTo>
                    <a:pt x="0" y="28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9" name="Freeform 150"/>
            <p:cNvSpPr>
              <a:spLocks noEditPoints="1"/>
            </p:cNvSpPr>
            <p:nvPr/>
          </p:nvSpPr>
          <p:spPr bwMode="auto">
            <a:xfrm>
              <a:off x="4383" y="1217"/>
              <a:ext cx="1" cy="77"/>
            </a:xfrm>
            <a:custGeom>
              <a:avLst/>
              <a:gdLst>
                <a:gd name="T0" fmla="*/ 0 w 1"/>
                <a:gd name="T1" fmla="*/ 0 h 55"/>
                <a:gd name="T2" fmla="*/ 0 w 1"/>
                <a:gd name="T3" fmla="*/ 784 h 55"/>
                <a:gd name="T4" fmla="*/ 0 w 1"/>
                <a:gd name="T5" fmla="*/ 1586 h 55"/>
                <a:gd name="T6" fmla="*/ 0 w 1"/>
                <a:gd name="T7" fmla="*/ 1586 h 55"/>
                <a:gd name="T8" fmla="*/ 0 w 1"/>
                <a:gd name="T9" fmla="*/ 784 h 55"/>
                <a:gd name="T10" fmla="*/ 0 w 1"/>
                <a:gd name="T11" fmla="*/ 0 h 55"/>
                <a:gd name="T12" fmla="*/ 0 w 1"/>
                <a:gd name="T13" fmla="*/ 0 h 55"/>
                <a:gd name="T14" fmla="*/ 0 w 1"/>
                <a:gd name="T15" fmla="*/ 0 h 55"/>
                <a:gd name="T16" fmla="*/ 0 w 1"/>
                <a:gd name="T17" fmla="*/ 0 h 55"/>
                <a:gd name="T18" fmla="*/ 0 w 1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55"/>
                <a:gd name="T32" fmla="*/ 1 w 1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55">
                  <a:moveTo>
                    <a:pt x="0" y="0"/>
                  </a:moveTo>
                  <a:lnTo>
                    <a:pt x="0" y="27"/>
                  </a:lnTo>
                  <a:lnTo>
                    <a:pt x="0" y="55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0" name="Freeform 151"/>
            <p:cNvSpPr>
              <a:spLocks noEditPoints="1"/>
            </p:cNvSpPr>
            <p:nvPr/>
          </p:nvSpPr>
          <p:spPr bwMode="auto">
            <a:xfrm>
              <a:off x="4383" y="1294"/>
              <a:ext cx="57" cy="38"/>
            </a:xfrm>
            <a:custGeom>
              <a:avLst/>
              <a:gdLst>
                <a:gd name="T0" fmla="*/ 0 w 60"/>
                <a:gd name="T1" fmla="*/ 0 h 27"/>
                <a:gd name="T2" fmla="*/ 20 w 60"/>
                <a:gd name="T3" fmla="*/ 826 h 27"/>
                <a:gd name="T4" fmla="*/ 36 w 60"/>
                <a:gd name="T5" fmla="*/ 0 h 27"/>
                <a:gd name="T6" fmla="*/ 36 w 60"/>
                <a:gd name="T7" fmla="*/ 0 h 27"/>
                <a:gd name="T8" fmla="*/ 20 w 60"/>
                <a:gd name="T9" fmla="*/ 826 h 27"/>
                <a:gd name="T10" fmla="*/ 0 w 60"/>
                <a:gd name="T11" fmla="*/ 0 h 27"/>
                <a:gd name="T12" fmla="*/ 0 w 60"/>
                <a:gd name="T13" fmla="*/ 0 h 27"/>
                <a:gd name="T14" fmla="*/ 0 w 60"/>
                <a:gd name="T15" fmla="*/ 0 h 27"/>
                <a:gd name="T16" fmla="*/ 0 w 60"/>
                <a:gd name="T17" fmla="*/ 0 h 27"/>
                <a:gd name="T18" fmla="*/ 0 w 60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27"/>
                <a:gd name="T32" fmla="*/ 60 w 60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27">
                  <a:moveTo>
                    <a:pt x="0" y="0"/>
                  </a:moveTo>
                  <a:lnTo>
                    <a:pt x="30" y="27"/>
                  </a:lnTo>
                  <a:lnTo>
                    <a:pt x="60" y="0"/>
                  </a:lnTo>
                  <a:lnTo>
                    <a:pt x="3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1" name="Freeform 152"/>
            <p:cNvSpPr>
              <a:spLocks noEditPoints="1"/>
            </p:cNvSpPr>
            <p:nvPr/>
          </p:nvSpPr>
          <p:spPr bwMode="auto">
            <a:xfrm>
              <a:off x="4426" y="1197"/>
              <a:ext cx="14" cy="97"/>
            </a:xfrm>
            <a:custGeom>
              <a:avLst/>
              <a:gdLst>
                <a:gd name="T0" fmla="*/ 7 w 15"/>
                <a:gd name="T1" fmla="*/ 2074 h 69"/>
                <a:gd name="T2" fmla="*/ 7 w 15"/>
                <a:gd name="T3" fmla="*/ 836 h 69"/>
                <a:gd name="T4" fmla="*/ 0 w 15"/>
                <a:gd name="T5" fmla="*/ 0 h 69"/>
                <a:gd name="T6" fmla="*/ 0 w 15"/>
                <a:gd name="T7" fmla="*/ 0 h 69"/>
                <a:gd name="T8" fmla="*/ 7 w 15"/>
                <a:gd name="T9" fmla="*/ 836 h 69"/>
                <a:gd name="T10" fmla="*/ 7 w 15"/>
                <a:gd name="T11" fmla="*/ 2074 h 69"/>
                <a:gd name="T12" fmla="*/ 7 w 15"/>
                <a:gd name="T13" fmla="*/ 2074 h 69"/>
                <a:gd name="T14" fmla="*/ 7 w 15"/>
                <a:gd name="T15" fmla="*/ 2074 h 69"/>
                <a:gd name="T16" fmla="*/ 7 w 15"/>
                <a:gd name="T17" fmla="*/ 2074 h 69"/>
                <a:gd name="T18" fmla="*/ 7 w 15"/>
                <a:gd name="T19" fmla="*/ 2074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69"/>
                <a:gd name="T32" fmla="*/ 15 w 1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69">
                  <a:moveTo>
                    <a:pt x="15" y="69"/>
                  </a:moveTo>
                  <a:lnTo>
                    <a:pt x="15" y="28"/>
                  </a:lnTo>
                  <a:lnTo>
                    <a:pt x="0" y="0"/>
                  </a:lnTo>
                  <a:lnTo>
                    <a:pt x="15" y="28"/>
                  </a:lnTo>
                  <a:lnTo>
                    <a:pt x="15" y="69"/>
                  </a:lnTo>
                  <a:close/>
                  <a:moveTo>
                    <a:pt x="15" y="69"/>
                  </a:moveTo>
                  <a:lnTo>
                    <a:pt x="15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2" name="Freeform 153"/>
            <p:cNvSpPr>
              <a:spLocks noEditPoints="1"/>
            </p:cNvSpPr>
            <p:nvPr/>
          </p:nvSpPr>
          <p:spPr bwMode="auto">
            <a:xfrm>
              <a:off x="4311" y="1159"/>
              <a:ext cx="115" cy="38"/>
            </a:xfrm>
            <a:custGeom>
              <a:avLst/>
              <a:gdLst>
                <a:gd name="T0" fmla="*/ 78 w 120"/>
                <a:gd name="T1" fmla="*/ 826 h 27"/>
                <a:gd name="T2" fmla="*/ 40 w 120"/>
                <a:gd name="T3" fmla="*/ 0 h 27"/>
                <a:gd name="T4" fmla="*/ 20 w 120"/>
                <a:gd name="T5" fmla="*/ 0 h 27"/>
                <a:gd name="T6" fmla="*/ 0 w 120"/>
                <a:gd name="T7" fmla="*/ 826 h 27"/>
                <a:gd name="T8" fmla="*/ 0 w 120"/>
                <a:gd name="T9" fmla="*/ 826 h 27"/>
                <a:gd name="T10" fmla="*/ 20 w 120"/>
                <a:gd name="T11" fmla="*/ 0 h 27"/>
                <a:gd name="T12" fmla="*/ 40 w 120"/>
                <a:gd name="T13" fmla="*/ 0 h 27"/>
                <a:gd name="T14" fmla="*/ 78 w 120"/>
                <a:gd name="T15" fmla="*/ 826 h 27"/>
                <a:gd name="T16" fmla="*/ 78 w 120"/>
                <a:gd name="T17" fmla="*/ 826 h 27"/>
                <a:gd name="T18" fmla="*/ 78 w 120"/>
                <a:gd name="T19" fmla="*/ 826 h 27"/>
                <a:gd name="T20" fmla="*/ 78 w 120"/>
                <a:gd name="T21" fmla="*/ 826 h 27"/>
                <a:gd name="T22" fmla="*/ 78 w 120"/>
                <a:gd name="T23" fmla="*/ 826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0"/>
                <a:gd name="T37" fmla="*/ 0 h 27"/>
                <a:gd name="T38" fmla="*/ 120 w 12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0" h="27">
                  <a:moveTo>
                    <a:pt x="120" y="27"/>
                  </a:moveTo>
                  <a:lnTo>
                    <a:pt x="60" y="0"/>
                  </a:lnTo>
                  <a:lnTo>
                    <a:pt x="30" y="0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120" y="27"/>
                  </a:lnTo>
                  <a:close/>
                  <a:moveTo>
                    <a:pt x="120" y="27"/>
                  </a:moveTo>
                  <a:lnTo>
                    <a:pt x="120" y="27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3" name="Freeform 154"/>
            <p:cNvSpPr>
              <a:spLocks/>
            </p:cNvSpPr>
            <p:nvPr/>
          </p:nvSpPr>
          <p:spPr bwMode="auto">
            <a:xfrm>
              <a:off x="4283" y="1197"/>
              <a:ext cx="28" cy="40"/>
            </a:xfrm>
            <a:custGeom>
              <a:avLst/>
              <a:gdLst>
                <a:gd name="T0" fmla="*/ 16 w 30"/>
                <a:gd name="T1" fmla="*/ 0 h 28"/>
                <a:gd name="T2" fmla="*/ 7 w 30"/>
                <a:gd name="T3" fmla="*/ 499 h 28"/>
                <a:gd name="T4" fmla="*/ 0 w 30"/>
                <a:gd name="T5" fmla="*/ 987 h 28"/>
                <a:gd name="T6" fmla="*/ 0 w 30"/>
                <a:gd name="T7" fmla="*/ 987 h 28"/>
                <a:gd name="T8" fmla="*/ 7 w 30"/>
                <a:gd name="T9" fmla="*/ 499 h 28"/>
                <a:gd name="T10" fmla="*/ 16 w 30"/>
                <a:gd name="T11" fmla="*/ 0 h 28"/>
                <a:gd name="T12" fmla="*/ 16 w 30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8"/>
                <a:gd name="T23" fmla="*/ 30 w 3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8">
                  <a:moveTo>
                    <a:pt x="30" y="0"/>
                  </a:moveTo>
                  <a:lnTo>
                    <a:pt x="15" y="14"/>
                  </a:lnTo>
                  <a:lnTo>
                    <a:pt x="0" y="28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4" name="Freeform 155"/>
            <p:cNvSpPr>
              <a:spLocks noEditPoints="1"/>
            </p:cNvSpPr>
            <p:nvPr/>
          </p:nvSpPr>
          <p:spPr bwMode="auto">
            <a:xfrm>
              <a:off x="4283" y="1237"/>
              <a:ext cx="1" cy="77"/>
            </a:xfrm>
            <a:custGeom>
              <a:avLst/>
              <a:gdLst>
                <a:gd name="T0" fmla="*/ 0 w 1"/>
                <a:gd name="T1" fmla="*/ 0 h 55"/>
                <a:gd name="T2" fmla="*/ 0 w 1"/>
                <a:gd name="T3" fmla="*/ 784 h 55"/>
                <a:gd name="T4" fmla="*/ 0 w 1"/>
                <a:gd name="T5" fmla="*/ 1586 h 55"/>
                <a:gd name="T6" fmla="*/ 0 w 1"/>
                <a:gd name="T7" fmla="*/ 1586 h 55"/>
                <a:gd name="T8" fmla="*/ 0 w 1"/>
                <a:gd name="T9" fmla="*/ 784 h 55"/>
                <a:gd name="T10" fmla="*/ 0 w 1"/>
                <a:gd name="T11" fmla="*/ 0 h 55"/>
                <a:gd name="T12" fmla="*/ 0 w 1"/>
                <a:gd name="T13" fmla="*/ 0 h 55"/>
                <a:gd name="T14" fmla="*/ 0 w 1"/>
                <a:gd name="T15" fmla="*/ 0 h 55"/>
                <a:gd name="T16" fmla="*/ 0 w 1"/>
                <a:gd name="T17" fmla="*/ 0 h 55"/>
                <a:gd name="T18" fmla="*/ 0 w 1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55"/>
                <a:gd name="T32" fmla="*/ 1 w 1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55">
                  <a:moveTo>
                    <a:pt x="0" y="0"/>
                  </a:moveTo>
                  <a:lnTo>
                    <a:pt x="0" y="27"/>
                  </a:lnTo>
                  <a:lnTo>
                    <a:pt x="0" y="55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5" name="Freeform 156"/>
            <p:cNvSpPr>
              <a:spLocks noEditPoints="1"/>
            </p:cNvSpPr>
            <p:nvPr/>
          </p:nvSpPr>
          <p:spPr bwMode="auto">
            <a:xfrm>
              <a:off x="4283" y="1314"/>
              <a:ext cx="56" cy="38"/>
            </a:xfrm>
            <a:custGeom>
              <a:avLst/>
              <a:gdLst>
                <a:gd name="T0" fmla="*/ 0 w 60"/>
                <a:gd name="T1" fmla="*/ 0 h 27"/>
                <a:gd name="T2" fmla="*/ 16 w 60"/>
                <a:gd name="T3" fmla="*/ 826 h 27"/>
                <a:gd name="T4" fmla="*/ 22 w 60"/>
                <a:gd name="T5" fmla="*/ 826 h 27"/>
                <a:gd name="T6" fmla="*/ 31 w 60"/>
                <a:gd name="T7" fmla="*/ 0 h 27"/>
                <a:gd name="T8" fmla="*/ 31 w 60"/>
                <a:gd name="T9" fmla="*/ 0 h 27"/>
                <a:gd name="T10" fmla="*/ 22 w 60"/>
                <a:gd name="T11" fmla="*/ 826 h 27"/>
                <a:gd name="T12" fmla="*/ 16 w 60"/>
                <a:gd name="T13" fmla="*/ 826 h 27"/>
                <a:gd name="T14" fmla="*/ 0 w 60"/>
                <a:gd name="T15" fmla="*/ 0 h 27"/>
                <a:gd name="T16" fmla="*/ 0 w 60"/>
                <a:gd name="T17" fmla="*/ 0 h 27"/>
                <a:gd name="T18" fmla="*/ 0 w 60"/>
                <a:gd name="T19" fmla="*/ 0 h 27"/>
                <a:gd name="T20" fmla="*/ 0 w 60"/>
                <a:gd name="T21" fmla="*/ 0 h 27"/>
                <a:gd name="T22" fmla="*/ 0 w 60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27"/>
                <a:gd name="T38" fmla="*/ 60 w 6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27">
                  <a:moveTo>
                    <a:pt x="0" y="0"/>
                  </a:moveTo>
                  <a:lnTo>
                    <a:pt x="30" y="27"/>
                  </a:lnTo>
                  <a:lnTo>
                    <a:pt x="45" y="27"/>
                  </a:lnTo>
                  <a:lnTo>
                    <a:pt x="60" y="0"/>
                  </a:lnTo>
                  <a:lnTo>
                    <a:pt x="45" y="27"/>
                  </a:lnTo>
                  <a:lnTo>
                    <a:pt x="3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6" name="Freeform 157"/>
            <p:cNvSpPr>
              <a:spLocks noEditPoints="1"/>
            </p:cNvSpPr>
            <p:nvPr/>
          </p:nvSpPr>
          <p:spPr bwMode="auto">
            <a:xfrm>
              <a:off x="4325" y="1217"/>
              <a:ext cx="14" cy="97"/>
            </a:xfrm>
            <a:custGeom>
              <a:avLst/>
              <a:gdLst>
                <a:gd name="T0" fmla="*/ 7 w 15"/>
                <a:gd name="T1" fmla="*/ 2074 h 69"/>
                <a:gd name="T2" fmla="*/ 7 w 15"/>
                <a:gd name="T3" fmla="*/ 1253 h 69"/>
                <a:gd name="T4" fmla="*/ 0 w 15"/>
                <a:gd name="T5" fmla="*/ 0 h 69"/>
                <a:gd name="T6" fmla="*/ 0 w 15"/>
                <a:gd name="T7" fmla="*/ 0 h 69"/>
                <a:gd name="T8" fmla="*/ 7 w 15"/>
                <a:gd name="T9" fmla="*/ 1253 h 69"/>
                <a:gd name="T10" fmla="*/ 7 w 15"/>
                <a:gd name="T11" fmla="*/ 2074 h 69"/>
                <a:gd name="T12" fmla="*/ 7 w 15"/>
                <a:gd name="T13" fmla="*/ 2074 h 69"/>
                <a:gd name="T14" fmla="*/ 7 w 15"/>
                <a:gd name="T15" fmla="*/ 2074 h 69"/>
                <a:gd name="T16" fmla="*/ 7 w 15"/>
                <a:gd name="T17" fmla="*/ 2074 h 69"/>
                <a:gd name="T18" fmla="*/ 7 w 15"/>
                <a:gd name="T19" fmla="*/ 2074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69"/>
                <a:gd name="T32" fmla="*/ 15 w 1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69">
                  <a:moveTo>
                    <a:pt x="15" y="69"/>
                  </a:moveTo>
                  <a:lnTo>
                    <a:pt x="15" y="41"/>
                  </a:lnTo>
                  <a:lnTo>
                    <a:pt x="0" y="0"/>
                  </a:lnTo>
                  <a:lnTo>
                    <a:pt x="15" y="41"/>
                  </a:lnTo>
                  <a:lnTo>
                    <a:pt x="15" y="69"/>
                  </a:lnTo>
                  <a:close/>
                  <a:moveTo>
                    <a:pt x="15" y="69"/>
                  </a:moveTo>
                  <a:lnTo>
                    <a:pt x="15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7" name="Freeform 158"/>
            <p:cNvSpPr>
              <a:spLocks noEditPoints="1"/>
            </p:cNvSpPr>
            <p:nvPr/>
          </p:nvSpPr>
          <p:spPr bwMode="auto">
            <a:xfrm>
              <a:off x="4210" y="1159"/>
              <a:ext cx="115" cy="58"/>
            </a:xfrm>
            <a:custGeom>
              <a:avLst/>
              <a:gdLst>
                <a:gd name="T0" fmla="*/ 73 w 121"/>
                <a:gd name="T1" fmla="*/ 1313 h 41"/>
                <a:gd name="T2" fmla="*/ 55 w 121"/>
                <a:gd name="T3" fmla="*/ 399 h 41"/>
                <a:gd name="T4" fmla="*/ 37 w 121"/>
                <a:gd name="T5" fmla="*/ 0 h 41"/>
                <a:gd name="T6" fmla="*/ 20 w 121"/>
                <a:gd name="T7" fmla="*/ 399 h 41"/>
                <a:gd name="T8" fmla="*/ 0 w 121"/>
                <a:gd name="T9" fmla="*/ 867 h 41"/>
                <a:gd name="T10" fmla="*/ 0 w 121"/>
                <a:gd name="T11" fmla="*/ 867 h 41"/>
                <a:gd name="T12" fmla="*/ 20 w 121"/>
                <a:gd name="T13" fmla="*/ 399 h 41"/>
                <a:gd name="T14" fmla="*/ 37 w 121"/>
                <a:gd name="T15" fmla="*/ 0 h 41"/>
                <a:gd name="T16" fmla="*/ 55 w 121"/>
                <a:gd name="T17" fmla="*/ 399 h 41"/>
                <a:gd name="T18" fmla="*/ 73 w 121"/>
                <a:gd name="T19" fmla="*/ 1313 h 41"/>
                <a:gd name="T20" fmla="*/ 73 w 121"/>
                <a:gd name="T21" fmla="*/ 1313 h 41"/>
                <a:gd name="T22" fmla="*/ 73 w 121"/>
                <a:gd name="T23" fmla="*/ 1313 h 41"/>
                <a:gd name="T24" fmla="*/ 73 w 121"/>
                <a:gd name="T25" fmla="*/ 1313 h 41"/>
                <a:gd name="T26" fmla="*/ 73 w 121"/>
                <a:gd name="T27" fmla="*/ 1313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1"/>
                <a:gd name="T43" fmla="*/ 0 h 41"/>
                <a:gd name="T44" fmla="*/ 121 w 121"/>
                <a:gd name="T45" fmla="*/ 41 h 4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1" h="41">
                  <a:moveTo>
                    <a:pt x="121" y="41"/>
                  </a:moveTo>
                  <a:lnTo>
                    <a:pt x="91" y="13"/>
                  </a:lnTo>
                  <a:lnTo>
                    <a:pt x="61" y="0"/>
                  </a:lnTo>
                  <a:lnTo>
                    <a:pt x="30" y="13"/>
                  </a:lnTo>
                  <a:lnTo>
                    <a:pt x="0" y="27"/>
                  </a:lnTo>
                  <a:lnTo>
                    <a:pt x="30" y="13"/>
                  </a:lnTo>
                  <a:lnTo>
                    <a:pt x="61" y="0"/>
                  </a:lnTo>
                  <a:lnTo>
                    <a:pt x="91" y="13"/>
                  </a:lnTo>
                  <a:lnTo>
                    <a:pt x="121" y="41"/>
                  </a:lnTo>
                  <a:close/>
                  <a:moveTo>
                    <a:pt x="121" y="41"/>
                  </a:moveTo>
                  <a:lnTo>
                    <a:pt x="121" y="41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8" name="Freeform 159"/>
            <p:cNvSpPr>
              <a:spLocks/>
            </p:cNvSpPr>
            <p:nvPr/>
          </p:nvSpPr>
          <p:spPr bwMode="auto">
            <a:xfrm>
              <a:off x="4195" y="1197"/>
              <a:ext cx="15" cy="58"/>
            </a:xfrm>
            <a:custGeom>
              <a:avLst/>
              <a:gdLst>
                <a:gd name="T0" fmla="*/ 15 w 15"/>
                <a:gd name="T1" fmla="*/ 0 h 41"/>
                <a:gd name="T2" fmla="*/ 15 w 15"/>
                <a:gd name="T3" fmla="*/ 927 h 41"/>
                <a:gd name="T4" fmla="*/ 0 w 15"/>
                <a:gd name="T5" fmla="*/ 1313 h 41"/>
                <a:gd name="T6" fmla="*/ 0 w 15"/>
                <a:gd name="T7" fmla="*/ 1313 h 41"/>
                <a:gd name="T8" fmla="*/ 15 w 15"/>
                <a:gd name="T9" fmla="*/ 927 h 41"/>
                <a:gd name="T10" fmla="*/ 15 w 15"/>
                <a:gd name="T11" fmla="*/ 0 h 41"/>
                <a:gd name="T12" fmla="*/ 15 w 15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41"/>
                <a:gd name="T23" fmla="*/ 15 w 15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41">
                  <a:moveTo>
                    <a:pt x="15" y="0"/>
                  </a:moveTo>
                  <a:lnTo>
                    <a:pt x="15" y="28"/>
                  </a:lnTo>
                  <a:lnTo>
                    <a:pt x="0" y="41"/>
                  </a:lnTo>
                  <a:lnTo>
                    <a:pt x="15" y="28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9" name="Freeform 160"/>
            <p:cNvSpPr>
              <a:spLocks noEditPoints="1"/>
            </p:cNvSpPr>
            <p:nvPr/>
          </p:nvSpPr>
          <p:spPr bwMode="auto">
            <a:xfrm>
              <a:off x="4181" y="1255"/>
              <a:ext cx="14" cy="97"/>
            </a:xfrm>
            <a:custGeom>
              <a:avLst/>
              <a:gdLst>
                <a:gd name="T0" fmla="*/ 7 w 15"/>
                <a:gd name="T1" fmla="*/ 0 h 69"/>
                <a:gd name="T2" fmla="*/ 0 w 15"/>
                <a:gd name="T3" fmla="*/ 1269 h 69"/>
                <a:gd name="T4" fmla="*/ 7 w 15"/>
                <a:gd name="T5" fmla="*/ 2074 h 69"/>
                <a:gd name="T6" fmla="*/ 7 w 15"/>
                <a:gd name="T7" fmla="*/ 2074 h 69"/>
                <a:gd name="T8" fmla="*/ 0 w 15"/>
                <a:gd name="T9" fmla="*/ 1269 h 69"/>
                <a:gd name="T10" fmla="*/ 7 w 15"/>
                <a:gd name="T11" fmla="*/ 0 h 69"/>
                <a:gd name="T12" fmla="*/ 7 w 15"/>
                <a:gd name="T13" fmla="*/ 0 h 69"/>
                <a:gd name="T14" fmla="*/ 7 w 15"/>
                <a:gd name="T15" fmla="*/ 0 h 69"/>
                <a:gd name="T16" fmla="*/ 7 w 15"/>
                <a:gd name="T17" fmla="*/ 0 h 69"/>
                <a:gd name="T18" fmla="*/ 7 w 15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69"/>
                <a:gd name="T32" fmla="*/ 15 w 1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69">
                  <a:moveTo>
                    <a:pt x="15" y="0"/>
                  </a:moveTo>
                  <a:lnTo>
                    <a:pt x="0" y="42"/>
                  </a:lnTo>
                  <a:lnTo>
                    <a:pt x="15" y="69"/>
                  </a:lnTo>
                  <a:lnTo>
                    <a:pt x="0" y="42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0" name="Freeform 161"/>
            <p:cNvSpPr>
              <a:spLocks noEditPoints="1"/>
            </p:cNvSpPr>
            <p:nvPr/>
          </p:nvSpPr>
          <p:spPr bwMode="auto">
            <a:xfrm>
              <a:off x="4195" y="1352"/>
              <a:ext cx="44" cy="39"/>
            </a:xfrm>
            <a:custGeom>
              <a:avLst/>
              <a:gdLst>
                <a:gd name="T0" fmla="*/ 0 w 45"/>
                <a:gd name="T1" fmla="*/ 0 h 28"/>
                <a:gd name="T2" fmla="*/ 15 w 45"/>
                <a:gd name="T3" fmla="*/ 391 h 28"/>
                <a:gd name="T4" fmla="*/ 22 w 45"/>
                <a:gd name="T5" fmla="*/ 759 h 28"/>
                <a:gd name="T6" fmla="*/ 35 w 45"/>
                <a:gd name="T7" fmla="*/ 759 h 28"/>
                <a:gd name="T8" fmla="*/ 35 w 45"/>
                <a:gd name="T9" fmla="*/ 0 h 28"/>
                <a:gd name="T10" fmla="*/ 35 w 45"/>
                <a:gd name="T11" fmla="*/ 0 h 28"/>
                <a:gd name="T12" fmla="*/ 35 w 45"/>
                <a:gd name="T13" fmla="*/ 759 h 28"/>
                <a:gd name="T14" fmla="*/ 22 w 45"/>
                <a:gd name="T15" fmla="*/ 759 h 28"/>
                <a:gd name="T16" fmla="*/ 15 w 45"/>
                <a:gd name="T17" fmla="*/ 391 h 28"/>
                <a:gd name="T18" fmla="*/ 0 w 45"/>
                <a:gd name="T19" fmla="*/ 0 h 28"/>
                <a:gd name="T20" fmla="*/ 0 w 45"/>
                <a:gd name="T21" fmla="*/ 0 h 28"/>
                <a:gd name="T22" fmla="*/ 0 w 45"/>
                <a:gd name="T23" fmla="*/ 0 h 28"/>
                <a:gd name="T24" fmla="*/ 0 w 45"/>
                <a:gd name="T25" fmla="*/ 0 h 28"/>
                <a:gd name="T26" fmla="*/ 0 w 45"/>
                <a:gd name="T27" fmla="*/ 0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28"/>
                <a:gd name="T44" fmla="*/ 45 w 45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28">
                  <a:moveTo>
                    <a:pt x="0" y="0"/>
                  </a:moveTo>
                  <a:lnTo>
                    <a:pt x="15" y="14"/>
                  </a:lnTo>
                  <a:lnTo>
                    <a:pt x="30" y="28"/>
                  </a:lnTo>
                  <a:lnTo>
                    <a:pt x="45" y="28"/>
                  </a:lnTo>
                  <a:lnTo>
                    <a:pt x="45" y="0"/>
                  </a:lnTo>
                  <a:lnTo>
                    <a:pt x="45" y="28"/>
                  </a:lnTo>
                  <a:lnTo>
                    <a:pt x="30" y="28"/>
                  </a:lnTo>
                  <a:lnTo>
                    <a:pt x="15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1" name="Freeform 162"/>
            <p:cNvSpPr>
              <a:spLocks noEditPoints="1"/>
            </p:cNvSpPr>
            <p:nvPr/>
          </p:nvSpPr>
          <p:spPr bwMode="auto">
            <a:xfrm>
              <a:off x="4239" y="1237"/>
              <a:ext cx="15" cy="115"/>
            </a:xfrm>
            <a:custGeom>
              <a:avLst/>
              <a:gdLst>
                <a:gd name="T0" fmla="*/ 0 w 16"/>
                <a:gd name="T1" fmla="*/ 2414 h 82"/>
                <a:gd name="T2" fmla="*/ 8 w 16"/>
                <a:gd name="T3" fmla="*/ 1213 h 82"/>
                <a:gd name="T4" fmla="*/ 0 w 16"/>
                <a:gd name="T5" fmla="*/ 0 h 82"/>
                <a:gd name="T6" fmla="*/ 0 w 16"/>
                <a:gd name="T7" fmla="*/ 0 h 82"/>
                <a:gd name="T8" fmla="*/ 8 w 16"/>
                <a:gd name="T9" fmla="*/ 1213 h 82"/>
                <a:gd name="T10" fmla="*/ 0 w 16"/>
                <a:gd name="T11" fmla="*/ 2414 h 82"/>
                <a:gd name="T12" fmla="*/ 0 w 16"/>
                <a:gd name="T13" fmla="*/ 2414 h 82"/>
                <a:gd name="T14" fmla="*/ 0 w 16"/>
                <a:gd name="T15" fmla="*/ 2414 h 82"/>
                <a:gd name="T16" fmla="*/ 0 w 16"/>
                <a:gd name="T17" fmla="*/ 2414 h 82"/>
                <a:gd name="T18" fmla="*/ 0 w 16"/>
                <a:gd name="T19" fmla="*/ 2414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2"/>
                <a:gd name="T32" fmla="*/ 16 w 1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2">
                  <a:moveTo>
                    <a:pt x="0" y="82"/>
                  </a:moveTo>
                  <a:lnTo>
                    <a:pt x="16" y="41"/>
                  </a:lnTo>
                  <a:lnTo>
                    <a:pt x="0" y="0"/>
                  </a:lnTo>
                  <a:lnTo>
                    <a:pt x="16" y="41"/>
                  </a:lnTo>
                  <a:lnTo>
                    <a:pt x="0" y="82"/>
                  </a:lnTo>
                  <a:close/>
                  <a:moveTo>
                    <a:pt x="0" y="82"/>
                  </a:moveTo>
                  <a:lnTo>
                    <a:pt x="0" y="82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2" name="Freeform 163"/>
            <p:cNvSpPr>
              <a:spLocks noEditPoints="1"/>
            </p:cNvSpPr>
            <p:nvPr/>
          </p:nvSpPr>
          <p:spPr bwMode="auto">
            <a:xfrm>
              <a:off x="4123" y="1178"/>
              <a:ext cx="116" cy="59"/>
            </a:xfrm>
            <a:custGeom>
              <a:avLst/>
              <a:gdLst>
                <a:gd name="T0" fmla="*/ 86 w 120"/>
                <a:gd name="T1" fmla="*/ 1259 h 42"/>
                <a:gd name="T2" fmla="*/ 55 w 120"/>
                <a:gd name="T3" fmla="*/ 0 h 42"/>
                <a:gd name="T4" fmla="*/ 35 w 120"/>
                <a:gd name="T5" fmla="*/ 0 h 42"/>
                <a:gd name="T6" fmla="*/ 15 w 120"/>
                <a:gd name="T7" fmla="*/ 423 h 42"/>
                <a:gd name="T8" fmla="*/ 0 w 120"/>
                <a:gd name="T9" fmla="*/ 834 h 42"/>
                <a:gd name="T10" fmla="*/ 0 w 120"/>
                <a:gd name="T11" fmla="*/ 834 h 42"/>
                <a:gd name="T12" fmla="*/ 15 w 120"/>
                <a:gd name="T13" fmla="*/ 423 h 42"/>
                <a:gd name="T14" fmla="*/ 35 w 120"/>
                <a:gd name="T15" fmla="*/ 0 h 42"/>
                <a:gd name="T16" fmla="*/ 55 w 120"/>
                <a:gd name="T17" fmla="*/ 0 h 42"/>
                <a:gd name="T18" fmla="*/ 86 w 120"/>
                <a:gd name="T19" fmla="*/ 1259 h 42"/>
                <a:gd name="T20" fmla="*/ 86 w 120"/>
                <a:gd name="T21" fmla="*/ 1259 h 42"/>
                <a:gd name="T22" fmla="*/ 86 w 120"/>
                <a:gd name="T23" fmla="*/ 1259 h 42"/>
                <a:gd name="T24" fmla="*/ 86 w 120"/>
                <a:gd name="T25" fmla="*/ 1259 h 42"/>
                <a:gd name="T26" fmla="*/ 86 w 120"/>
                <a:gd name="T27" fmla="*/ 1259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"/>
                <a:gd name="T43" fmla="*/ 0 h 42"/>
                <a:gd name="T44" fmla="*/ 120 w 120"/>
                <a:gd name="T45" fmla="*/ 42 h 4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" h="42">
                  <a:moveTo>
                    <a:pt x="120" y="42"/>
                  </a:moveTo>
                  <a:lnTo>
                    <a:pt x="75" y="0"/>
                  </a:lnTo>
                  <a:lnTo>
                    <a:pt x="45" y="0"/>
                  </a:lnTo>
                  <a:lnTo>
                    <a:pt x="15" y="14"/>
                  </a:lnTo>
                  <a:lnTo>
                    <a:pt x="0" y="28"/>
                  </a:lnTo>
                  <a:lnTo>
                    <a:pt x="15" y="14"/>
                  </a:lnTo>
                  <a:lnTo>
                    <a:pt x="45" y="0"/>
                  </a:lnTo>
                  <a:lnTo>
                    <a:pt x="75" y="0"/>
                  </a:lnTo>
                  <a:lnTo>
                    <a:pt x="120" y="42"/>
                  </a:lnTo>
                  <a:close/>
                  <a:moveTo>
                    <a:pt x="120" y="42"/>
                  </a:moveTo>
                  <a:lnTo>
                    <a:pt x="120" y="42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3" name="Freeform 164"/>
            <p:cNvSpPr>
              <a:spLocks/>
            </p:cNvSpPr>
            <p:nvPr/>
          </p:nvSpPr>
          <p:spPr bwMode="auto">
            <a:xfrm>
              <a:off x="4096" y="1217"/>
              <a:ext cx="27" cy="57"/>
            </a:xfrm>
            <a:custGeom>
              <a:avLst/>
              <a:gdLst>
                <a:gd name="T0" fmla="*/ 11 w 30"/>
                <a:gd name="T1" fmla="*/ 0 h 41"/>
                <a:gd name="T2" fmla="*/ 5 w 30"/>
                <a:gd name="T3" fmla="*/ 363 h 41"/>
                <a:gd name="T4" fmla="*/ 0 w 30"/>
                <a:gd name="T5" fmla="*/ 1108 h 41"/>
                <a:gd name="T6" fmla="*/ 0 w 30"/>
                <a:gd name="T7" fmla="*/ 1108 h 41"/>
                <a:gd name="T8" fmla="*/ 5 w 30"/>
                <a:gd name="T9" fmla="*/ 363 h 41"/>
                <a:gd name="T10" fmla="*/ 11 w 30"/>
                <a:gd name="T11" fmla="*/ 0 h 41"/>
                <a:gd name="T12" fmla="*/ 11 w 30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41"/>
                <a:gd name="T23" fmla="*/ 30 w 30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41">
                  <a:moveTo>
                    <a:pt x="30" y="0"/>
                  </a:moveTo>
                  <a:lnTo>
                    <a:pt x="15" y="14"/>
                  </a:lnTo>
                  <a:lnTo>
                    <a:pt x="0" y="41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4" name="Freeform 165"/>
            <p:cNvSpPr>
              <a:spLocks noEditPoints="1"/>
            </p:cNvSpPr>
            <p:nvPr/>
          </p:nvSpPr>
          <p:spPr bwMode="auto">
            <a:xfrm>
              <a:off x="4096" y="1274"/>
              <a:ext cx="0" cy="117"/>
            </a:xfrm>
            <a:custGeom>
              <a:avLst/>
              <a:gdLst>
                <a:gd name="T0" fmla="*/ 0 h 83"/>
                <a:gd name="T1" fmla="*/ 2571 h 83"/>
                <a:gd name="T2" fmla="*/ 2571 h 83"/>
                <a:gd name="T3" fmla="*/ 0 h 83"/>
                <a:gd name="T4" fmla="*/ 0 h 83"/>
                <a:gd name="T5" fmla="*/ 0 h 83"/>
                <a:gd name="T6" fmla="*/ 0 h 83"/>
                <a:gd name="T7" fmla="*/ 0 h 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h 83"/>
                <a:gd name="T17" fmla="*/ 83 h 83"/>
              </a:gdLst>
              <a:ahLst/>
              <a:cxnLst>
                <a:cxn ang="T8">
                  <a:pos x="0" y="T0"/>
                </a:cxn>
                <a:cxn ang="T9">
                  <a:pos x="0" y="T1"/>
                </a:cxn>
                <a:cxn ang="T10">
                  <a:pos x="0" y="T2"/>
                </a:cxn>
                <a:cxn ang="T11">
                  <a:pos x="0" y="T3"/>
                </a:cxn>
                <a:cxn ang="T12">
                  <a:pos x="0" y="T4"/>
                </a:cxn>
                <a:cxn ang="T13">
                  <a:pos x="0" y="T5"/>
                </a:cxn>
                <a:cxn ang="T14">
                  <a:pos x="0" y="T6"/>
                </a:cxn>
                <a:cxn ang="T15">
                  <a:pos x="0" y="T7"/>
                </a:cxn>
              </a:cxnLst>
              <a:rect l="0" t="T16" r="0" b="T17"/>
              <a:pathLst>
                <a:path h="83">
                  <a:moveTo>
                    <a:pt x="0" y="0"/>
                  </a:move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5" name="Freeform 166"/>
            <p:cNvSpPr>
              <a:spLocks noEditPoints="1"/>
            </p:cNvSpPr>
            <p:nvPr/>
          </p:nvSpPr>
          <p:spPr bwMode="auto">
            <a:xfrm>
              <a:off x="4096" y="1391"/>
              <a:ext cx="56" cy="39"/>
            </a:xfrm>
            <a:custGeom>
              <a:avLst/>
              <a:gdLst>
                <a:gd name="T0" fmla="*/ 0 w 60"/>
                <a:gd name="T1" fmla="*/ 0 h 27"/>
                <a:gd name="T2" fmla="*/ 16 w 60"/>
                <a:gd name="T3" fmla="*/ 1060 h 27"/>
                <a:gd name="T4" fmla="*/ 22 w 60"/>
                <a:gd name="T5" fmla="*/ 1060 h 27"/>
                <a:gd name="T6" fmla="*/ 31 w 60"/>
                <a:gd name="T7" fmla="*/ 0 h 27"/>
                <a:gd name="T8" fmla="*/ 31 w 60"/>
                <a:gd name="T9" fmla="*/ 0 h 27"/>
                <a:gd name="T10" fmla="*/ 22 w 60"/>
                <a:gd name="T11" fmla="*/ 1060 h 27"/>
                <a:gd name="T12" fmla="*/ 16 w 60"/>
                <a:gd name="T13" fmla="*/ 1060 h 27"/>
                <a:gd name="T14" fmla="*/ 0 w 60"/>
                <a:gd name="T15" fmla="*/ 0 h 27"/>
                <a:gd name="T16" fmla="*/ 0 w 60"/>
                <a:gd name="T17" fmla="*/ 0 h 27"/>
                <a:gd name="T18" fmla="*/ 0 w 60"/>
                <a:gd name="T19" fmla="*/ 0 h 27"/>
                <a:gd name="T20" fmla="*/ 0 w 60"/>
                <a:gd name="T21" fmla="*/ 0 h 27"/>
                <a:gd name="T22" fmla="*/ 0 w 60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27"/>
                <a:gd name="T38" fmla="*/ 60 w 6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27">
                  <a:moveTo>
                    <a:pt x="0" y="0"/>
                  </a:moveTo>
                  <a:lnTo>
                    <a:pt x="30" y="27"/>
                  </a:lnTo>
                  <a:lnTo>
                    <a:pt x="45" y="27"/>
                  </a:lnTo>
                  <a:lnTo>
                    <a:pt x="60" y="0"/>
                  </a:lnTo>
                  <a:lnTo>
                    <a:pt x="45" y="27"/>
                  </a:lnTo>
                  <a:lnTo>
                    <a:pt x="3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6" name="Freeform 167"/>
            <p:cNvSpPr>
              <a:spLocks noEditPoints="1"/>
            </p:cNvSpPr>
            <p:nvPr/>
          </p:nvSpPr>
          <p:spPr bwMode="auto">
            <a:xfrm>
              <a:off x="4138" y="1255"/>
              <a:ext cx="14" cy="136"/>
            </a:xfrm>
            <a:custGeom>
              <a:avLst/>
              <a:gdLst>
                <a:gd name="T0" fmla="*/ 7 w 15"/>
                <a:gd name="T1" fmla="*/ 2856 h 97"/>
                <a:gd name="T2" fmla="*/ 7 w 15"/>
                <a:gd name="T3" fmla="*/ 1605 h 97"/>
                <a:gd name="T4" fmla="*/ 0 w 15"/>
                <a:gd name="T5" fmla="*/ 0 h 97"/>
                <a:gd name="T6" fmla="*/ 0 w 15"/>
                <a:gd name="T7" fmla="*/ 0 h 97"/>
                <a:gd name="T8" fmla="*/ 7 w 15"/>
                <a:gd name="T9" fmla="*/ 1605 h 97"/>
                <a:gd name="T10" fmla="*/ 7 w 15"/>
                <a:gd name="T11" fmla="*/ 2856 h 97"/>
                <a:gd name="T12" fmla="*/ 7 w 15"/>
                <a:gd name="T13" fmla="*/ 2856 h 97"/>
                <a:gd name="T14" fmla="*/ 7 w 15"/>
                <a:gd name="T15" fmla="*/ 2856 h 97"/>
                <a:gd name="T16" fmla="*/ 7 w 15"/>
                <a:gd name="T17" fmla="*/ 2856 h 97"/>
                <a:gd name="T18" fmla="*/ 7 w 15"/>
                <a:gd name="T19" fmla="*/ 2856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97"/>
                <a:gd name="T32" fmla="*/ 15 w 15"/>
                <a:gd name="T33" fmla="*/ 97 h 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97">
                  <a:moveTo>
                    <a:pt x="15" y="97"/>
                  </a:moveTo>
                  <a:lnTo>
                    <a:pt x="15" y="55"/>
                  </a:lnTo>
                  <a:lnTo>
                    <a:pt x="0" y="0"/>
                  </a:lnTo>
                  <a:lnTo>
                    <a:pt x="15" y="55"/>
                  </a:lnTo>
                  <a:lnTo>
                    <a:pt x="15" y="97"/>
                  </a:lnTo>
                  <a:close/>
                  <a:moveTo>
                    <a:pt x="15" y="97"/>
                  </a:moveTo>
                  <a:lnTo>
                    <a:pt x="15" y="9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7" name="Freeform 168"/>
            <p:cNvSpPr>
              <a:spLocks noEditPoints="1"/>
            </p:cNvSpPr>
            <p:nvPr/>
          </p:nvSpPr>
          <p:spPr bwMode="auto">
            <a:xfrm>
              <a:off x="4024" y="1197"/>
              <a:ext cx="114" cy="58"/>
            </a:xfrm>
            <a:custGeom>
              <a:avLst/>
              <a:gdLst>
                <a:gd name="T0" fmla="*/ 72 w 120"/>
                <a:gd name="T1" fmla="*/ 1313 h 41"/>
                <a:gd name="T2" fmla="*/ 55 w 120"/>
                <a:gd name="T3" fmla="*/ 463 h 41"/>
                <a:gd name="T4" fmla="*/ 36 w 120"/>
                <a:gd name="T5" fmla="*/ 0 h 41"/>
                <a:gd name="T6" fmla="*/ 20 w 120"/>
                <a:gd name="T7" fmla="*/ 0 h 41"/>
                <a:gd name="T8" fmla="*/ 0 w 120"/>
                <a:gd name="T9" fmla="*/ 927 h 41"/>
                <a:gd name="T10" fmla="*/ 0 w 120"/>
                <a:gd name="T11" fmla="*/ 927 h 41"/>
                <a:gd name="T12" fmla="*/ 20 w 120"/>
                <a:gd name="T13" fmla="*/ 0 h 41"/>
                <a:gd name="T14" fmla="*/ 36 w 120"/>
                <a:gd name="T15" fmla="*/ 0 h 41"/>
                <a:gd name="T16" fmla="*/ 55 w 120"/>
                <a:gd name="T17" fmla="*/ 463 h 41"/>
                <a:gd name="T18" fmla="*/ 72 w 120"/>
                <a:gd name="T19" fmla="*/ 1313 h 41"/>
                <a:gd name="T20" fmla="*/ 72 w 120"/>
                <a:gd name="T21" fmla="*/ 1313 h 41"/>
                <a:gd name="T22" fmla="*/ 72 w 120"/>
                <a:gd name="T23" fmla="*/ 1313 h 41"/>
                <a:gd name="T24" fmla="*/ 72 w 120"/>
                <a:gd name="T25" fmla="*/ 1313 h 41"/>
                <a:gd name="T26" fmla="*/ 72 w 120"/>
                <a:gd name="T27" fmla="*/ 1313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"/>
                <a:gd name="T43" fmla="*/ 0 h 41"/>
                <a:gd name="T44" fmla="*/ 120 w 120"/>
                <a:gd name="T45" fmla="*/ 41 h 4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" h="41">
                  <a:moveTo>
                    <a:pt x="120" y="41"/>
                  </a:moveTo>
                  <a:lnTo>
                    <a:pt x="90" y="14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0" y="28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90" y="14"/>
                  </a:lnTo>
                  <a:lnTo>
                    <a:pt x="120" y="41"/>
                  </a:lnTo>
                  <a:close/>
                  <a:moveTo>
                    <a:pt x="120" y="41"/>
                  </a:moveTo>
                  <a:lnTo>
                    <a:pt x="120" y="4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99721" name="AutoShape 169"/>
          <p:cNvSpPr>
            <a:spLocks noChangeArrowheads="1"/>
          </p:cNvSpPr>
          <p:nvPr/>
        </p:nvSpPr>
        <p:spPr bwMode="auto">
          <a:xfrm rot="5526343">
            <a:off x="8132763" y="1238548"/>
            <a:ext cx="822325" cy="434975"/>
          </a:xfrm>
          <a:prstGeom prst="can">
            <a:avLst>
              <a:gd name="adj" fmla="val 48542"/>
            </a:avLst>
          </a:prstGeom>
          <a:gradFill rotWithShape="0">
            <a:gsLst>
              <a:gs pos="0">
                <a:srgbClr val="3366FF"/>
              </a:gs>
              <a:gs pos="100000">
                <a:srgbClr val="182F76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9722" name="Rectangle 170"/>
          <p:cNvSpPr>
            <a:spLocks noChangeArrowheads="1"/>
          </p:cNvSpPr>
          <p:nvPr/>
        </p:nvSpPr>
        <p:spPr bwMode="auto">
          <a:xfrm>
            <a:off x="4902200" y="1938636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b="1">
                <a:solidFill>
                  <a:srgbClr val="FFFF00"/>
                </a:solidFill>
                <a:ea typeface="华文行楷" panose="02010800040101010101" pitchFamily="2" charset="-122"/>
              </a:rPr>
              <a:t>线圈</a:t>
            </a:r>
          </a:p>
        </p:txBody>
      </p:sp>
      <p:sp>
        <p:nvSpPr>
          <p:cNvPr id="2199723" name="Rectangle 171"/>
          <p:cNvSpPr>
            <a:spLocks noChangeArrowheads="1"/>
          </p:cNvSpPr>
          <p:nvPr/>
        </p:nvSpPr>
        <p:spPr bwMode="auto">
          <a:xfrm>
            <a:off x="8178800" y="2014836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b="1">
                <a:solidFill>
                  <a:srgbClr val="FFFF00"/>
                </a:solidFill>
                <a:ea typeface="华文行楷" panose="02010800040101010101" pitchFamily="2" charset="-122"/>
              </a:rPr>
              <a:t>线圈</a:t>
            </a:r>
          </a:p>
        </p:txBody>
      </p:sp>
      <p:graphicFrame>
        <p:nvGraphicFramePr>
          <p:cNvPr id="2199724" name="Object 172"/>
          <p:cNvGraphicFramePr>
            <a:graphicFrameLocks/>
          </p:cNvGraphicFramePr>
          <p:nvPr>
            <p:extLst/>
          </p:nvPr>
        </p:nvGraphicFramePr>
        <p:xfrm>
          <a:off x="5816600" y="374948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47" name="Equation" r:id="rId3" imgW="279360" imgH="342720" progId="Equation.3">
                  <p:embed/>
                </p:oleObj>
              </mc:Choice>
              <mc:Fallback>
                <p:oleObj name="Equation" r:id="rId3" imgW="279360" imgH="342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74948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9725" name="Text Box 173"/>
          <p:cNvSpPr txBox="1">
            <a:spLocks noChangeArrowheads="1"/>
          </p:cNvSpPr>
          <p:nvPr/>
        </p:nvSpPr>
        <p:spPr bwMode="auto">
          <a:xfrm>
            <a:off x="5905500" y="2421236"/>
            <a:ext cx="2236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高温等离子体</a:t>
            </a:r>
          </a:p>
        </p:txBody>
      </p:sp>
      <p:sp>
        <p:nvSpPr>
          <p:cNvPr id="2199726" name="Text Box 174"/>
          <p:cNvSpPr txBox="1">
            <a:spLocks noChangeArrowheads="1"/>
          </p:cNvSpPr>
          <p:nvPr/>
        </p:nvSpPr>
        <p:spPr bwMode="auto">
          <a:xfrm>
            <a:off x="368300" y="260648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磁镜效应的典型应用</a:t>
            </a:r>
          </a:p>
        </p:txBody>
      </p:sp>
      <p:sp>
        <p:nvSpPr>
          <p:cNvPr id="2199727" name="Text Box 175"/>
          <p:cNvSpPr txBox="1">
            <a:spLocks noChangeArrowheads="1"/>
          </p:cNvSpPr>
          <p:nvPr/>
        </p:nvSpPr>
        <p:spPr bwMode="auto">
          <a:xfrm>
            <a:off x="590550" y="836911"/>
            <a:ext cx="3621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受控热核聚变实验研究</a:t>
            </a:r>
          </a:p>
        </p:txBody>
      </p:sp>
      <p:sp>
        <p:nvSpPr>
          <p:cNvPr id="2199728" name="Rectangle 176"/>
          <p:cNvSpPr>
            <a:spLocks noChangeArrowheads="1"/>
          </p:cNvSpPr>
          <p:nvPr/>
        </p:nvSpPr>
        <p:spPr bwMode="auto">
          <a:xfrm>
            <a:off x="611188" y="1406823"/>
            <a:ext cx="410686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能约束运动带电粒子的磁场分布称为磁镜约束 </a:t>
            </a:r>
            <a:r>
              <a:rPr kumimoji="1" lang="en-US" altLang="zh-CN" b="1">
                <a:solidFill>
                  <a:schemeClr val="bg1"/>
                </a:solidFill>
                <a:ea typeface="华文行楷" panose="02010800040101010101" pitchFamily="2" charset="-122"/>
              </a:rPr>
              <a:t>——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磁瓶</a:t>
            </a:r>
          </a:p>
        </p:txBody>
      </p:sp>
      <p:sp>
        <p:nvSpPr>
          <p:cNvPr id="2199729" name="Text Box 177"/>
          <p:cNvSpPr txBox="1">
            <a:spLocks noChangeArrowheads="1"/>
          </p:cNvSpPr>
          <p:nvPr/>
        </p:nvSpPr>
        <p:spPr bwMode="auto">
          <a:xfrm>
            <a:off x="395288" y="2374057"/>
            <a:ext cx="568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•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地球的磁约束效应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——</a:t>
            </a:r>
            <a:r>
              <a:rPr kumimoji="1"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天然磁瓶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6" y="3069757"/>
            <a:ext cx="4261333" cy="3505915"/>
          </a:xfrm>
          <a:prstGeom prst="rect">
            <a:avLst/>
          </a:prstGeom>
        </p:spPr>
      </p:pic>
      <p:sp>
        <p:nvSpPr>
          <p:cNvPr id="180" name="Text Box 9"/>
          <p:cNvSpPr txBox="1">
            <a:spLocks noChangeArrowheads="1"/>
          </p:cNvSpPr>
          <p:nvPr/>
        </p:nvSpPr>
        <p:spPr bwMode="auto">
          <a:xfrm>
            <a:off x="4705969" y="3038549"/>
            <a:ext cx="425851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zh-CN" altLang="en-US" sz="2200" dirty="0" smtClean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当</a:t>
            </a:r>
            <a:r>
              <a:rPr lang="zh-CN" altLang="en-US" sz="2200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外层空间运动的大量带电粒子（宇宙射线）进入地磁范围，它们就绕磁感应线作螺旋线运动。由于在近地极处磁场增强，作螺旋线运动的粒子将被折回，结果在沿磁感应线的区域内来回振荡，形成</a:t>
            </a:r>
            <a:r>
              <a:rPr lang="zh-CN" alt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范</a:t>
            </a:r>
            <a:r>
              <a:rPr lang="en-US" altLang="zh-CN" sz="2200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·</a:t>
            </a:r>
            <a:r>
              <a:rPr lang="zh-CN" alt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阿仑辐射带</a:t>
            </a:r>
            <a:r>
              <a:rPr lang="zh-CN" altLang="en-US" sz="2200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</a:t>
            </a:r>
            <a:r>
              <a:rPr lang="zh-CN" altLang="en-US" sz="2200" dirty="0">
                <a:solidFill>
                  <a:srgbClr val="FFFF00"/>
                </a:solidFill>
                <a:ea typeface="楷体_GB2312" panose="02010609030101010101" pitchFamily="49" charset="-122"/>
              </a:rPr>
              <a:t>范</a:t>
            </a:r>
            <a:r>
              <a:rPr lang="en-US" altLang="zh-CN" sz="2200" dirty="0">
                <a:solidFill>
                  <a:srgbClr val="FFFF00"/>
                </a:solidFill>
                <a:ea typeface="楷体_GB2312" panose="02010609030101010101" pitchFamily="49" charset="-122"/>
              </a:rPr>
              <a:t>·</a:t>
            </a:r>
            <a:r>
              <a:rPr lang="zh-CN" altLang="en-US" sz="2200" dirty="0">
                <a:solidFill>
                  <a:srgbClr val="FFFF00"/>
                </a:solidFill>
                <a:ea typeface="楷体_GB2312" panose="02010609030101010101" pitchFamily="49" charset="-122"/>
              </a:rPr>
              <a:t>阿仑辐射带的存在，可以阻止太阳风中的高能粒子对人类生命的破坏。</a:t>
            </a:r>
            <a:endParaRPr lang="zh-CN" altLang="en-US" sz="2200" dirty="0">
              <a:solidFill>
                <a:srgbClr val="FFFF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597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9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9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9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9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9618" grpId="0" animBg="1"/>
      <p:bldP spid="2199721" grpId="0" animBg="1"/>
      <p:bldP spid="2199722" grpId="0" autoUpdateAnimBg="0"/>
      <p:bldP spid="2199723" grpId="0" autoUpdateAnimBg="0"/>
      <p:bldP spid="2199725" grpId="0" autoUpdateAnimBg="0"/>
      <p:bldP spid="2199726" grpId="0" autoUpdateAnimBg="0"/>
      <p:bldP spid="2199727" grpId="0" autoUpdateAnimBg="0"/>
      <p:bldP spid="2199728" grpId="0" autoUpdateAnimBg="0"/>
      <p:bldP spid="2199729" grpId="0" autoUpdateAnimBg="0"/>
      <p:bldP spid="18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s994j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756025"/>
            <a:ext cx="3097212" cy="21653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tbj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3681413"/>
            <a:ext cx="2663825" cy="231457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01bc00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4"/>
          <a:stretch>
            <a:fillRect/>
          </a:stretch>
        </p:blipFill>
        <p:spPr bwMode="auto">
          <a:xfrm>
            <a:off x="438150" y="420688"/>
            <a:ext cx="4565650" cy="271462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s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3895725"/>
            <a:ext cx="2520950" cy="1885950"/>
          </a:xfrm>
          <a:prstGeom prst="rect">
            <a:avLst/>
          </a:prstGeom>
          <a:noFill/>
          <a:ln w="38100">
            <a:solidFill>
              <a:srgbClr val="66FF66">
                <a:alpha val="1803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绚烂、神秘的极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3"/>
          <a:stretch>
            <a:fillRect/>
          </a:stretch>
        </p:blipFill>
        <p:spPr bwMode="auto">
          <a:xfrm>
            <a:off x="5126038" y="333375"/>
            <a:ext cx="3478212" cy="277971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5681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32891341-1-208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7440"/>
            <a:ext cx="9155111" cy="68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168" y="774373"/>
            <a:ext cx="4522284" cy="461665"/>
          </a:xfrm>
          <a:prstGeom prst="rect">
            <a:avLst/>
          </a:prstGeom>
          <a:solidFill>
            <a:srgbClr val="1C7C97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 defTabSz="963295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cs typeface="+mn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FFFFFF"/>
                </a:solidFill>
              </a:rPr>
              <a:t>一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、什么是霍尔效应？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24168" y="1489494"/>
            <a:ext cx="8273922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     1897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年，霍尔在美国霍普金斯大学读研究生期间发现：在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一个</a:t>
            </a:r>
            <a:r>
              <a:rPr kumimoji="1"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通有电流的导体板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上，若</a:t>
            </a:r>
            <a:r>
              <a:rPr kumimoji="1"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垂直于板面施加一磁场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，则</a:t>
            </a:r>
            <a:r>
              <a:rPr kumimoji="1"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在板面两侧会出现微弱电势差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—— 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霍尔效应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.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047656" y="2909375"/>
            <a:ext cx="3096344" cy="3681416"/>
            <a:chOff x="7657986" y="588566"/>
            <a:chExt cx="3543039" cy="49061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6955" y="588566"/>
              <a:ext cx="2761905" cy="4095238"/>
            </a:xfrm>
            <a:prstGeom prst="rect">
              <a:avLst/>
            </a:prstGeom>
          </p:spPr>
        </p:pic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7657986" y="4854821"/>
              <a:ext cx="3543039" cy="639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5000"/>
                </a:lnSpc>
              </a:pPr>
              <a:r>
                <a:rPr kumimoji="1" lang="en-US" altLang="zh-CN" sz="24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A.H. Hall (1855-1938)</a:t>
              </a: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932816"/>
            <a:ext cx="4877970" cy="32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/>
      <p:bldP spid="3" grpId="0"/>
    </p:bldLst>
  </p:timing>
</p:sld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ingchao Zhang">
  <a:themeElements>
    <a:clrScheme name="Mingchao Zha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ingchao Zhang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2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幼圆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2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幼圆" panose="02010509060101010101" pitchFamily="49" charset="-122"/>
          </a:defRPr>
        </a:defPPr>
      </a:lstStyle>
    </a:lnDef>
  </a:objectDefaults>
  <a:extraClrSchemeLst>
    <a:extraClrScheme>
      <a:clrScheme name="Mingchao Zha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ngchao Zha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18737</TotalTime>
  <Words>1554</Words>
  <Application>Microsoft Office PowerPoint</Application>
  <PresentationFormat>全屏显示(4:3)</PresentationFormat>
  <Paragraphs>296</Paragraphs>
  <Slides>29</Slides>
  <Notes>2</Notes>
  <HiddenSlides>0</HiddenSlides>
  <MMClips>2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仿宋_GB2312</vt:lpstr>
      <vt:lpstr>黑体</vt:lpstr>
      <vt:lpstr>华文仿宋</vt:lpstr>
      <vt:lpstr>华文行楷</vt:lpstr>
      <vt:lpstr>楷体_GB2312</vt:lpstr>
      <vt:lpstr>宋体</vt:lpstr>
      <vt:lpstr>微软雅黑</vt:lpstr>
      <vt:lpstr>新宋体</vt:lpstr>
      <vt:lpstr>幼圆</vt:lpstr>
      <vt:lpstr>Arial</vt:lpstr>
      <vt:lpstr>Symbol</vt:lpstr>
      <vt:lpstr>Times New Roman</vt:lpstr>
      <vt:lpstr>Wingdings</vt:lpstr>
      <vt:lpstr>3_默认设计模板</vt:lpstr>
      <vt:lpstr>1_Mingchao Zhang</vt:lpstr>
      <vt:lpstr>Equation</vt:lpstr>
      <vt:lpstr>公式</vt:lpstr>
      <vt:lpstr>BMP 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Relativity</dc:title>
  <dc:creator>Zhongfeng Xu</dc:creator>
  <cp:lastModifiedBy>jiangcw</cp:lastModifiedBy>
  <cp:revision>1106</cp:revision>
  <dcterms:created xsi:type="dcterms:W3CDTF">2002-06-18T00:43:24Z</dcterms:created>
  <dcterms:modified xsi:type="dcterms:W3CDTF">2022-05-30T16:09:25Z</dcterms:modified>
</cp:coreProperties>
</file>